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mp" ContentType="image/p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197" r:id="rId1"/>
  </p:sldMasterIdLst>
  <p:notesMasterIdLst>
    <p:notesMasterId r:id="rId32"/>
  </p:notesMasterIdLst>
  <p:handoutMasterIdLst>
    <p:handoutMasterId r:id="rId33"/>
  </p:handoutMasterIdLst>
  <p:sldIdLst>
    <p:sldId id="578" r:id="rId2"/>
    <p:sldId id="616" r:id="rId3"/>
    <p:sldId id="617" r:id="rId4"/>
    <p:sldId id="618" r:id="rId5"/>
    <p:sldId id="612" r:id="rId6"/>
    <p:sldId id="601" r:id="rId7"/>
    <p:sldId id="600" r:id="rId8"/>
    <p:sldId id="610" r:id="rId9"/>
    <p:sldId id="611" r:id="rId10"/>
    <p:sldId id="609" r:id="rId11"/>
    <p:sldId id="608" r:id="rId12"/>
    <p:sldId id="588" r:id="rId13"/>
    <p:sldId id="602" r:id="rId14"/>
    <p:sldId id="603" r:id="rId15"/>
    <p:sldId id="628" r:id="rId16"/>
    <p:sldId id="620" r:id="rId17"/>
    <p:sldId id="629" r:id="rId18"/>
    <p:sldId id="623" r:id="rId19"/>
    <p:sldId id="605" r:id="rId20"/>
    <p:sldId id="630" r:id="rId21"/>
    <p:sldId id="606" r:id="rId22"/>
    <p:sldId id="624" r:id="rId23"/>
    <p:sldId id="631" r:id="rId24"/>
    <p:sldId id="633" r:id="rId25"/>
    <p:sldId id="632" r:id="rId26"/>
    <p:sldId id="635" r:id="rId27"/>
    <p:sldId id="634" r:id="rId28"/>
    <p:sldId id="607" r:id="rId29"/>
    <p:sldId id="613" r:id="rId30"/>
    <p:sldId id="614" r:id="rId31"/>
  </p:sldIdLst>
  <p:sldSz cx="9144000" cy="5143500" type="screen16x9"/>
  <p:notesSz cx="9236075" cy="6950075"/>
  <p:defaultTextStyle>
    <a:defPPr>
      <a:defRPr lang="en-US"/>
    </a:defPPr>
    <a:lvl1pPr algn="ctr" rtl="0" fontAlgn="base">
      <a:lnSpc>
        <a:spcPct val="95000"/>
      </a:lnSpc>
      <a:spcBef>
        <a:spcPct val="50000"/>
      </a:spcBef>
      <a:spcAft>
        <a:spcPct val="0"/>
      </a:spcAft>
      <a:defRPr kern="1200">
        <a:solidFill>
          <a:schemeClr val="tx1"/>
        </a:solidFill>
        <a:latin typeface="Arial" charset="0"/>
        <a:ea typeface="+mn-ea"/>
        <a:cs typeface="Arial" charset="0"/>
      </a:defRPr>
    </a:lvl1pPr>
    <a:lvl2pPr marL="457200" algn="ctr" rtl="0" fontAlgn="base">
      <a:lnSpc>
        <a:spcPct val="95000"/>
      </a:lnSpc>
      <a:spcBef>
        <a:spcPct val="50000"/>
      </a:spcBef>
      <a:spcAft>
        <a:spcPct val="0"/>
      </a:spcAft>
      <a:defRPr kern="1200">
        <a:solidFill>
          <a:schemeClr val="tx1"/>
        </a:solidFill>
        <a:latin typeface="Arial" charset="0"/>
        <a:ea typeface="+mn-ea"/>
        <a:cs typeface="Arial" charset="0"/>
      </a:defRPr>
    </a:lvl2pPr>
    <a:lvl3pPr marL="914400" algn="ctr" rtl="0" fontAlgn="base">
      <a:lnSpc>
        <a:spcPct val="95000"/>
      </a:lnSpc>
      <a:spcBef>
        <a:spcPct val="50000"/>
      </a:spcBef>
      <a:spcAft>
        <a:spcPct val="0"/>
      </a:spcAft>
      <a:defRPr kern="1200">
        <a:solidFill>
          <a:schemeClr val="tx1"/>
        </a:solidFill>
        <a:latin typeface="Arial" charset="0"/>
        <a:ea typeface="+mn-ea"/>
        <a:cs typeface="Arial" charset="0"/>
      </a:defRPr>
    </a:lvl3pPr>
    <a:lvl4pPr marL="1371600" algn="ctr" rtl="0" fontAlgn="base">
      <a:lnSpc>
        <a:spcPct val="95000"/>
      </a:lnSpc>
      <a:spcBef>
        <a:spcPct val="50000"/>
      </a:spcBef>
      <a:spcAft>
        <a:spcPct val="0"/>
      </a:spcAft>
      <a:defRPr kern="1200">
        <a:solidFill>
          <a:schemeClr val="tx1"/>
        </a:solidFill>
        <a:latin typeface="Arial" charset="0"/>
        <a:ea typeface="+mn-ea"/>
        <a:cs typeface="Arial" charset="0"/>
      </a:defRPr>
    </a:lvl4pPr>
    <a:lvl5pPr marL="1828800" algn="ctr" rtl="0" fontAlgn="base">
      <a:lnSpc>
        <a:spcPct val="95000"/>
      </a:lnSpc>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60">
          <p15:clr>
            <a:srgbClr val="A4A3A4"/>
          </p15:clr>
        </p15:guide>
        <p15:guide id="2" orient="horz" pos="2960">
          <p15:clr>
            <a:srgbClr val="A4A3A4"/>
          </p15:clr>
        </p15:guide>
        <p15:guide id="3" orient="horz" pos="781">
          <p15:clr>
            <a:srgbClr val="A4A3A4"/>
          </p15:clr>
        </p15:guide>
        <p15:guide id="5" pos="5184" userDrawn="1">
          <p15:clr>
            <a:srgbClr val="A4A3A4"/>
          </p15:clr>
        </p15:guide>
        <p15:guide id="6" pos="3057" userDrawn="1">
          <p15:clr>
            <a:srgbClr val="A4A3A4"/>
          </p15:clr>
        </p15:guide>
        <p15:guide id="7" pos="3192" userDrawn="1">
          <p15:clr>
            <a:srgbClr val="A4A3A4"/>
          </p15:clr>
        </p15:guide>
        <p15:guide id="8" orient="horz" pos="1044" userDrawn="1">
          <p15:clr>
            <a:srgbClr val="A4A3A4"/>
          </p15:clr>
        </p15:guide>
        <p15:guide id="9" orient="horz" pos="1562">
          <p15:clr>
            <a:srgbClr val="A4A3A4"/>
          </p15:clr>
        </p15:guide>
        <p15:guide id="10" orient="horz" pos="1045">
          <p15:clr>
            <a:srgbClr val="A4A3A4"/>
          </p15:clr>
        </p15:guide>
        <p15:guide id="11" orient="horz" pos="1332" userDrawn="1">
          <p15:clr>
            <a:srgbClr val="A4A3A4"/>
          </p15:clr>
        </p15:guide>
        <p15:guide id="12" orient="horz" pos="1159">
          <p15:clr>
            <a:srgbClr val="A4A3A4"/>
          </p15:clr>
        </p15:guide>
        <p15:guide id="13" pos="5185">
          <p15:clr>
            <a:srgbClr val="A4A3A4"/>
          </p15:clr>
        </p15:guide>
        <p15:guide id="14" pos="4385">
          <p15:clr>
            <a:srgbClr val="A4A3A4"/>
          </p15:clr>
        </p15:guide>
        <p15:guide id="15" pos="4870">
          <p15:clr>
            <a:srgbClr val="A4A3A4"/>
          </p15:clr>
        </p15:guide>
        <p15:guide id="16" pos="2098">
          <p15:clr>
            <a:srgbClr val="A4A3A4"/>
          </p15:clr>
        </p15:guide>
        <p15:guide id="17" pos="1794">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B"/>
    <a:srgbClr val="FFFFFF"/>
    <a:srgbClr val="000000"/>
    <a:srgbClr val="D7E1FA"/>
    <a:srgbClr val="FFD7AA"/>
    <a:srgbClr val="DCF0A5"/>
    <a:srgbClr val="E15005"/>
    <a:srgbClr val="FFF096"/>
    <a:srgbClr val="427730"/>
    <a:srgbClr val="00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1779" autoAdjust="0"/>
    <p:restoredTop sz="70129" autoAdjust="0"/>
  </p:normalViewPr>
  <p:slideViewPr>
    <p:cSldViewPr snapToGrid="0">
      <p:cViewPr varScale="1">
        <p:scale>
          <a:sx n="84" d="100"/>
          <a:sy n="84" d="100"/>
        </p:scale>
        <p:origin x="728" y="168"/>
      </p:cViewPr>
      <p:guideLst>
        <p:guide orient="horz" pos="660"/>
        <p:guide orient="horz" pos="2960"/>
        <p:guide orient="horz" pos="781"/>
        <p:guide pos="5184"/>
        <p:guide pos="3057"/>
        <p:guide pos="3192"/>
        <p:guide orient="horz" pos="1044"/>
        <p:guide orient="horz" pos="1562"/>
        <p:guide orient="horz" pos="1045"/>
        <p:guide orient="horz" pos="1332"/>
        <p:guide orient="horz" pos="1159"/>
        <p:guide pos="5185"/>
        <p:guide pos="4385"/>
        <p:guide pos="4870"/>
        <p:guide pos="2098"/>
        <p:guide pos="1794"/>
      </p:guideLst>
    </p:cSldViewPr>
  </p:slideViewPr>
  <p:outlineViewPr>
    <p:cViewPr>
      <p:scale>
        <a:sx n="33" d="100"/>
        <a:sy n="33" d="100"/>
      </p:scale>
      <p:origin x="0" y="0"/>
    </p:cViewPr>
  </p:outlineViewPr>
  <p:notesTextViewPr>
    <p:cViewPr>
      <p:scale>
        <a:sx n="3" d="2"/>
        <a:sy n="3" d="2"/>
      </p:scale>
      <p:origin x="0" y="-2984"/>
    </p:cViewPr>
  </p:notesTextViewPr>
  <p:sorterViewPr>
    <p:cViewPr>
      <p:scale>
        <a:sx n="110" d="100"/>
        <a:sy n="110" d="100"/>
      </p:scale>
      <p:origin x="0" y="0"/>
    </p:cViewPr>
  </p:sorterViewPr>
  <p:notesViewPr>
    <p:cSldViewPr snapToGrid="0">
      <p:cViewPr>
        <p:scale>
          <a:sx n="100" d="100"/>
          <a:sy n="100" d="100"/>
        </p:scale>
        <p:origin x="1704" y="-168"/>
      </p:cViewPr>
      <p:guideLst>
        <p:guide orient="horz" pos="2189"/>
        <p:guide pos="291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1"/>
            <a:ext cx="4003762" cy="347269"/>
          </a:xfrm>
          <a:prstGeom prst="rect">
            <a:avLst/>
          </a:prstGeom>
          <a:noFill/>
          <a:ln w="9525">
            <a:noFill/>
            <a:miter lim="800000"/>
            <a:headEnd/>
            <a:tailEnd/>
          </a:ln>
          <a:effectLst/>
        </p:spPr>
        <p:txBody>
          <a:bodyPr vert="horz" wrap="square" lIns="91612" tIns="45806" rIns="91612" bIns="45806" numCol="1" anchor="t" anchorCtr="0" compatLnSpc="1">
            <a:prstTxWarp prst="textNoShape">
              <a:avLst/>
            </a:prstTxWarp>
          </a:bodyPr>
          <a:lstStyle>
            <a:lvl1pPr algn="l" defTabSz="915965">
              <a:lnSpc>
                <a:spcPct val="100000"/>
              </a:lnSpc>
              <a:spcBef>
                <a:spcPct val="0"/>
              </a:spcBef>
              <a:defRPr sz="1200"/>
            </a:lvl1pPr>
          </a:lstStyle>
          <a:p>
            <a:endParaRPr lang="en-US"/>
          </a:p>
        </p:txBody>
      </p:sp>
      <p:sp>
        <p:nvSpPr>
          <p:cNvPr id="56323" name="Rectangle 3"/>
          <p:cNvSpPr>
            <a:spLocks noGrp="1" noChangeArrowheads="1"/>
          </p:cNvSpPr>
          <p:nvPr>
            <p:ph type="dt" sz="quarter" idx="1"/>
          </p:nvPr>
        </p:nvSpPr>
        <p:spPr bwMode="auto">
          <a:xfrm>
            <a:off x="5230747" y="1"/>
            <a:ext cx="4003762" cy="347269"/>
          </a:xfrm>
          <a:prstGeom prst="rect">
            <a:avLst/>
          </a:prstGeom>
          <a:noFill/>
          <a:ln w="9525">
            <a:noFill/>
            <a:miter lim="800000"/>
            <a:headEnd/>
            <a:tailEnd/>
          </a:ln>
          <a:effectLst/>
        </p:spPr>
        <p:txBody>
          <a:bodyPr vert="horz" wrap="square" lIns="91612" tIns="45806" rIns="91612" bIns="45806" numCol="1" anchor="t" anchorCtr="0" compatLnSpc="1">
            <a:prstTxWarp prst="textNoShape">
              <a:avLst/>
            </a:prstTxWarp>
          </a:bodyPr>
          <a:lstStyle>
            <a:lvl1pPr algn="r" defTabSz="915965">
              <a:lnSpc>
                <a:spcPct val="100000"/>
              </a:lnSpc>
              <a:spcBef>
                <a:spcPct val="0"/>
              </a:spcBef>
              <a:defRPr sz="1200"/>
            </a:lvl1pPr>
          </a:lstStyle>
          <a:p>
            <a:endParaRPr lang="en-US"/>
          </a:p>
        </p:txBody>
      </p:sp>
      <p:sp>
        <p:nvSpPr>
          <p:cNvPr id="56324" name="Rectangle 4"/>
          <p:cNvSpPr>
            <a:spLocks noGrp="1" noChangeArrowheads="1"/>
          </p:cNvSpPr>
          <p:nvPr>
            <p:ph type="ftr" sz="quarter" idx="2"/>
          </p:nvPr>
        </p:nvSpPr>
        <p:spPr bwMode="auto">
          <a:xfrm>
            <a:off x="1" y="6602807"/>
            <a:ext cx="4003762" cy="345704"/>
          </a:xfrm>
          <a:prstGeom prst="rect">
            <a:avLst/>
          </a:prstGeom>
          <a:noFill/>
          <a:ln w="9525">
            <a:noFill/>
            <a:miter lim="800000"/>
            <a:headEnd/>
            <a:tailEnd/>
          </a:ln>
          <a:effectLst/>
        </p:spPr>
        <p:txBody>
          <a:bodyPr vert="horz" wrap="square" lIns="91612" tIns="45806" rIns="91612" bIns="45806" numCol="1" anchor="b" anchorCtr="0" compatLnSpc="1">
            <a:prstTxWarp prst="textNoShape">
              <a:avLst/>
            </a:prstTxWarp>
          </a:bodyPr>
          <a:lstStyle>
            <a:lvl1pPr algn="l" defTabSz="915965">
              <a:lnSpc>
                <a:spcPct val="100000"/>
              </a:lnSpc>
              <a:spcBef>
                <a:spcPct val="0"/>
              </a:spcBef>
              <a:defRPr sz="1200"/>
            </a:lvl1pPr>
          </a:lstStyle>
          <a:p>
            <a:endParaRPr lang="en-US"/>
          </a:p>
        </p:txBody>
      </p:sp>
      <p:sp>
        <p:nvSpPr>
          <p:cNvPr id="56325" name="Rectangle 5"/>
          <p:cNvSpPr>
            <a:spLocks noGrp="1" noChangeArrowheads="1"/>
          </p:cNvSpPr>
          <p:nvPr>
            <p:ph type="sldNum" sz="quarter" idx="3"/>
          </p:nvPr>
        </p:nvSpPr>
        <p:spPr bwMode="auto">
          <a:xfrm>
            <a:off x="5230747" y="6602807"/>
            <a:ext cx="4003762" cy="345704"/>
          </a:xfrm>
          <a:prstGeom prst="rect">
            <a:avLst/>
          </a:prstGeom>
          <a:noFill/>
          <a:ln w="9525">
            <a:noFill/>
            <a:miter lim="800000"/>
            <a:headEnd/>
            <a:tailEnd/>
          </a:ln>
          <a:effectLst/>
        </p:spPr>
        <p:txBody>
          <a:bodyPr vert="horz" wrap="square" lIns="91612" tIns="45806" rIns="91612" bIns="45806" numCol="1" anchor="b" anchorCtr="0" compatLnSpc="1">
            <a:prstTxWarp prst="textNoShape">
              <a:avLst/>
            </a:prstTxWarp>
          </a:bodyPr>
          <a:lstStyle>
            <a:lvl1pPr algn="r" defTabSz="915965">
              <a:lnSpc>
                <a:spcPct val="100000"/>
              </a:lnSpc>
              <a:spcBef>
                <a:spcPct val="0"/>
              </a:spcBef>
              <a:defRPr sz="1200"/>
            </a:lvl1pPr>
          </a:lstStyle>
          <a:p>
            <a:fld id="{2164164D-008D-4C23-863C-9CFBAFEEE891}" type="slidenum">
              <a:rPr lang="en-US"/>
              <a:pPr/>
              <a:t>‹#›</a:t>
            </a:fld>
            <a:endParaRPr lang="en-US"/>
          </a:p>
        </p:txBody>
      </p:sp>
    </p:spTree>
    <p:extLst>
      <p:ext uri="{BB962C8B-B14F-4D97-AF65-F5344CB8AC3E}">
        <p14:creationId xmlns:p14="http://schemas.microsoft.com/office/powerpoint/2010/main" val="236309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4003762" cy="347269"/>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l" defTabSz="923793">
              <a:lnSpc>
                <a:spcPct val="100000"/>
              </a:lnSpc>
              <a:spcBef>
                <a:spcPct val="0"/>
              </a:spcBef>
              <a:defRPr sz="1200"/>
            </a:lvl1pPr>
          </a:lstStyle>
          <a:p>
            <a:endParaRPr lang="en-US"/>
          </a:p>
        </p:txBody>
      </p:sp>
      <p:sp>
        <p:nvSpPr>
          <p:cNvPr id="11267" name="Rectangle 3"/>
          <p:cNvSpPr>
            <a:spLocks noGrp="1" noChangeArrowheads="1"/>
          </p:cNvSpPr>
          <p:nvPr>
            <p:ph type="dt" idx="1"/>
          </p:nvPr>
        </p:nvSpPr>
        <p:spPr bwMode="auto">
          <a:xfrm>
            <a:off x="5230747" y="1"/>
            <a:ext cx="4003762" cy="347269"/>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r" defTabSz="923793">
              <a:lnSpc>
                <a:spcPct val="100000"/>
              </a:lnSpc>
              <a:spcBef>
                <a:spcPct val="0"/>
              </a:spcBef>
              <a:defRPr sz="1200"/>
            </a:lvl1pPr>
          </a:lstStyle>
          <a:p>
            <a:endParaRPr lang="en-US"/>
          </a:p>
        </p:txBody>
      </p:sp>
      <p:sp>
        <p:nvSpPr>
          <p:cNvPr id="11268" name="Rectangle 4"/>
          <p:cNvSpPr>
            <a:spLocks noGrp="1" noRot="1" noChangeAspect="1" noChangeArrowheads="1" noTextEdit="1"/>
          </p:cNvSpPr>
          <p:nvPr>
            <p:ph type="sldImg" idx="2"/>
          </p:nvPr>
        </p:nvSpPr>
        <p:spPr bwMode="auto">
          <a:xfrm>
            <a:off x="2298700" y="520700"/>
            <a:ext cx="4637088" cy="2608263"/>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24548" y="3302185"/>
            <a:ext cx="7386980" cy="3126986"/>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1" y="6602807"/>
            <a:ext cx="4003762" cy="345704"/>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l" defTabSz="923793">
              <a:lnSpc>
                <a:spcPct val="100000"/>
              </a:lnSpc>
              <a:spcBef>
                <a:spcPct val="0"/>
              </a:spcBef>
              <a:defRPr sz="1200"/>
            </a:lvl1pPr>
          </a:lstStyle>
          <a:p>
            <a:endParaRPr lang="en-US"/>
          </a:p>
        </p:txBody>
      </p:sp>
      <p:sp>
        <p:nvSpPr>
          <p:cNvPr id="11271" name="Rectangle 7"/>
          <p:cNvSpPr>
            <a:spLocks noGrp="1" noChangeArrowheads="1"/>
          </p:cNvSpPr>
          <p:nvPr>
            <p:ph type="sldNum" sz="quarter" idx="5"/>
          </p:nvPr>
        </p:nvSpPr>
        <p:spPr bwMode="auto">
          <a:xfrm>
            <a:off x="5230747" y="6602807"/>
            <a:ext cx="4003762" cy="345704"/>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r" defTabSz="923793">
              <a:lnSpc>
                <a:spcPct val="100000"/>
              </a:lnSpc>
              <a:spcBef>
                <a:spcPct val="0"/>
              </a:spcBef>
              <a:defRPr sz="1200"/>
            </a:lvl1pPr>
          </a:lstStyle>
          <a:p>
            <a:fld id="{F366B3F1-F5A1-45CE-A07D-E4332E4D6FF6}" type="slidenum">
              <a:rPr lang="en-US"/>
              <a:pPr/>
              <a:t>‹#›</a:t>
            </a:fld>
            <a:endParaRPr lang="en-US"/>
          </a:p>
        </p:txBody>
      </p:sp>
    </p:spTree>
    <p:extLst>
      <p:ext uri="{BB962C8B-B14F-4D97-AF65-F5344CB8AC3E}">
        <p14:creationId xmlns:p14="http://schemas.microsoft.com/office/powerpoint/2010/main" val="3400556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reuters.com/article/springer-nature/update-1-nature-publisher-prepares-2018-stock-market-listing-sources-idUSL8N1MS6B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Optical_character_recognition" TargetMode="External"/><Relationship Id="rId4" Type="http://schemas.openxmlformats.org/officeDocument/2006/relationships/hyperlink" Target="https://en.wikipedia.org/wiki/Latent_Dirichlet_allocation" TargetMode="External"/><Relationship Id="rId5" Type="http://schemas.openxmlformats.org/officeDocument/2006/relationships/hyperlink" Target="http://labs.jstor.org/blog/#!labs_no-longer-secret_ingredient-the_jstor_thesaurus"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1" Type="http://schemas.openxmlformats.org/officeDocument/2006/relationships/hyperlink" Target="https://en.wikipedia.org/wiki/Taylor_&amp;_Francis" TargetMode="External"/><Relationship Id="rId12" Type="http://schemas.openxmlformats.org/officeDocument/2006/relationships/hyperlink" Target="https://en.wikipedia.org/wiki/Wolters_Kluwer" TargetMode="External"/><Relationship Id="rId13" Type="http://schemas.openxmlformats.org/officeDocument/2006/relationships/hyperlink" Target="https://en.wikipedia.org/wiki/Royal_Society" TargetMode="External"/><Relationship Id="rId14" Type="http://schemas.openxmlformats.org/officeDocument/2006/relationships/hyperlink" Target="https://en.wikipedia.org/wiki/Meta_(academic_company)#cite_note-thirteen-11" TargetMode="External"/><Relationship Id="rId15" Type="http://schemas.openxmlformats.org/officeDocument/2006/relationships/hyperlink" Target="https://en.wikipedia.org/wiki/Meta_(academic_company)#cite_note-fourteen-12" TargetMode="External"/><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en.wikipedia.org/wiki/Meta_(academic_company)#cite_note-eleven-9" TargetMode="External"/><Relationship Id="rId4" Type="http://schemas.openxmlformats.org/officeDocument/2006/relationships/hyperlink" Target="https://en.wikipedia.org/wiki/Natural_language_processing" TargetMode="External"/><Relationship Id="rId5" Type="http://schemas.openxmlformats.org/officeDocument/2006/relationships/hyperlink" Target="https://en.wikipedia.org/wiki/Meta_(academic_company)#cite_note-twelve-10" TargetMode="External"/><Relationship Id="rId6" Type="http://schemas.openxmlformats.org/officeDocument/2006/relationships/hyperlink" Target="https://en.wikipedia.org/wiki/American_Medical_Association" TargetMode="External"/><Relationship Id="rId7" Type="http://schemas.openxmlformats.org/officeDocument/2006/relationships/hyperlink" Target="https://en.wikipedia.org/wiki/BioMed_Central" TargetMode="External"/><Relationship Id="rId8" Type="http://schemas.openxmlformats.org/officeDocument/2006/relationships/hyperlink" Target="https://en.wikipedia.org/wiki/Elsevier" TargetMode="External"/><Relationship Id="rId9" Type="http://schemas.openxmlformats.org/officeDocument/2006/relationships/hyperlink" Target="https://en.wikipedia.org/wiki/Karger" TargetMode="External"/><Relationship Id="rId10" Type="http://schemas.openxmlformats.org/officeDocument/2006/relationships/hyperlink" Target="https://en.wikipedia.org/wiki/Sage_Publish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Genetic_variance" TargetMode="External"/><Relationship Id="rId4" Type="http://schemas.openxmlformats.org/officeDocument/2006/relationships/hyperlink" Target="https://en.wikipedia.org/wiki/Fisher's_fundamental_theorem_of_natural_selection#cite_note-1" TargetMode="External"/><Relationship Id="rId5" Type="http://schemas.openxmlformats.org/officeDocument/2006/relationships/hyperlink" Target="https://en.wikipedia.org/wiki/Fisher's_fundamental_theorem_of_natural_selection#cite_note-2" TargetMode="External"/><Relationship Id="rId6" Type="http://schemas.openxmlformats.org/officeDocument/2006/relationships/hyperlink" Target="https://en.wikipedia.org/wiki/Population_genetics" TargetMode="External"/><Relationship Id="rId7" Type="http://schemas.openxmlformats.org/officeDocument/2006/relationships/hyperlink" Target="https://en.wikipedia.org/wiki/Statistics" TargetMode="External"/><Relationship Id="rId8" Type="http://schemas.openxmlformats.org/officeDocument/2006/relationships/hyperlink" Target="https://en.wikipedia.org/wiki/Evolutionary_biology" TargetMode="External"/><Relationship Id="rId9" Type="http://schemas.openxmlformats.org/officeDocument/2006/relationships/hyperlink" Target="https://en.wikipedia.org/wiki/Ronald_Fishe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sr.ithaka.org/blog/what-are-the-larger-implications-of-proquests-acquisition-of-exlibri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Xie</a:t>
            </a:r>
            <a:r>
              <a:rPr lang="en-US" dirty="0" smtClean="0"/>
              <a:t> </a:t>
            </a:r>
            <a:r>
              <a:rPr lang="en-US" dirty="0" err="1" smtClean="0"/>
              <a:t>Xie</a:t>
            </a:r>
            <a:r>
              <a:rPr lang="en-US" dirty="0" smtClean="0"/>
              <a:t> </a:t>
            </a:r>
            <a:r>
              <a:rPr lang="en-US" baseline="0" dirty="0" smtClean="0"/>
              <a:t> </a:t>
            </a:r>
            <a:r>
              <a:rPr lang="en-US" baseline="0" dirty="0" smtClean="0"/>
              <a:t>(Thank you)</a:t>
            </a:r>
          </a:p>
          <a:p>
            <a:endParaRPr lang="en-US" baseline="0" dirty="0" smtClean="0"/>
          </a:p>
          <a:p>
            <a:r>
              <a:rPr lang="en-US" dirty="0" smtClean="0"/>
              <a:t>Good afternoon, Friends</a:t>
            </a:r>
            <a:endParaRPr lang="en-US" baseline="0" dirty="0" smtClean="0"/>
          </a:p>
          <a:p>
            <a:endParaRPr lang="en-US" baseline="0" dirty="0" smtClean="0"/>
          </a:p>
          <a:p>
            <a:r>
              <a:rPr lang="en-US" baseline="0" dirty="0" smtClean="0"/>
              <a:t>My father, who was a wonderful public speaker, once told me that the value of a speaker’s comments are usually inversely proportional to the length of his or </a:t>
            </a:r>
            <a:r>
              <a:rPr lang="en-US" baseline="0" dirty="0" smtClean="0"/>
              <a:t>her</a:t>
            </a:r>
            <a:r>
              <a:rPr lang="en-US" dirty="0"/>
              <a:t>s</a:t>
            </a:r>
            <a:r>
              <a:rPr lang="en-US" baseline="0" dirty="0" smtClean="0"/>
              <a:t> </a:t>
            </a:r>
            <a:r>
              <a:rPr lang="en-US" baseline="0" dirty="0" smtClean="0"/>
              <a:t>introduction</a:t>
            </a:r>
          </a:p>
          <a:p>
            <a:endParaRPr lang="en-US" baseline="0" dirty="0" smtClean="0"/>
          </a:p>
          <a:p>
            <a:r>
              <a:rPr lang="en-US" baseline="0" dirty="0" smtClean="0"/>
              <a:t>I will do my best not to fall into that trap.</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0</a:t>
            </a:fld>
            <a:endParaRPr lang="en-US"/>
          </a:p>
        </p:txBody>
      </p:sp>
    </p:spTree>
    <p:extLst>
      <p:ext uri="{BB962C8B-B14F-4D97-AF65-F5344CB8AC3E}">
        <p14:creationId xmlns:p14="http://schemas.microsoft.com/office/powerpoint/2010/main" val="327462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400" b="0" i="0" kern="1200" dirty="0" smtClean="0">
                <a:solidFill>
                  <a:schemeClr val="tx1"/>
                </a:solidFill>
                <a:effectLst/>
              </a:rPr>
              <a:t>Per </a:t>
            </a:r>
            <a:r>
              <a:rPr lang="en-US" sz="1400" b="0" i="0" kern="1200" dirty="0" err="1" smtClean="0">
                <a:solidFill>
                  <a:schemeClr val="tx1"/>
                </a:solidFill>
                <a:effectLst/>
              </a:rPr>
              <a:t>Schonfeld</a:t>
            </a:r>
            <a:r>
              <a:rPr lang="en-US" sz="1400" b="0" i="0" kern="1200" dirty="0" smtClean="0">
                <a:solidFill>
                  <a:schemeClr val="tx1"/>
                </a:solidFill>
                <a:effectLst/>
              </a:rPr>
              <a:t>,</a:t>
            </a:r>
          </a:p>
          <a:p>
            <a:pPr>
              <a:lnSpc>
                <a:spcPct val="100000"/>
              </a:lnSpc>
            </a:pPr>
            <a:r>
              <a:rPr lang="en-US" sz="1400" dirty="0" smtClean="0"/>
              <a:t>“</a:t>
            </a:r>
            <a:r>
              <a:rPr lang="en-US" sz="1400" b="0" i="0" kern="1200" dirty="0" smtClean="0">
                <a:solidFill>
                  <a:schemeClr val="tx1"/>
                </a:solidFill>
                <a:effectLst/>
              </a:rPr>
              <a:t>If </a:t>
            </a:r>
            <a:r>
              <a:rPr lang="en-US" sz="1400" b="0" i="0" kern="1200" dirty="0" smtClean="0">
                <a:solidFill>
                  <a:schemeClr val="tx1"/>
                </a:solidFill>
                <a:effectLst/>
              </a:rPr>
              <a:t>we take a look at Elsevier</a:t>
            </a:r>
            <a:r>
              <a:rPr lang="en-US" sz="1400" b="0" i="0" kern="1200" baseline="0" dirty="0" smtClean="0">
                <a:solidFill>
                  <a:schemeClr val="tx1"/>
                </a:solidFill>
                <a:effectLst/>
              </a:rPr>
              <a:t> for instance, s</a:t>
            </a:r>
            <a:r>
              <a:rPr lang="en-US" sz="1400" b="0" i="0" kern="1200" dirty="0" smtClean="0">
                <a:solidFill>
                  <a:schemeClr val="tx1"/>
                </a:solidFill>
                <a:effectLst/>
              </a:rPr>
              <a:t>ome of Elsevier’s new businesses in recent years include: building its Scopus discovery and analytics platform; buying and building research management and analytics businesses such as Pure, </a:t>
            </a:r>
            <a:r>
              <a:rPr lang="en-US" sz="1400" b="0" i="0" kern="1200" dirty="0" err="1" smtClean="0">
                <a:solidFill>
                  <a:schemeClr val="tx1"/>
                </a:solidFill>
                <a:effectLst/>
              </a:rPr>
              <a:t>SciVal</a:t>
            </a:r>
            <a:r>
              <a:rPr lang="en-US" sz="1400" b="0" i="0" kern="1200" dirty="0" smtClean="0">
                <a:solidFill>
                  <a:schemeClr val="tx1"/>
                </a:solidFill>
                <a:effectLst/>
              </a:rPr>
              <a:t>, </a:t>
            </a:r>
            <a:r>
              <a:rPr lang="en-US" sz="1400" b="0" i="0" kern="1200" dirty="0" err="1" smtClean="0">
                <a:solidFill>
                  <a:schemeClr val="tx1"/>
                </a:solidFill>
                <a:effectLst/>
              </a:rPr>
              <a:t>CiteScore</a:t>
            </a:r>
            <a:r>
              <a:rPr lang="en-US" sz="1400" b="0" i="0" kern="1200" dirty="0" smtClean="0">
                <a:solidFill>
                  <a:schemeClr val="tx1"/>
                </a:solidFill>
                <a:effectLst/>
              </a:rPr>
              <a:t>, and now Plum; and acquiring and expanding laboratory management, social networking, and open content products such as </a:t>
            </a:r>
            <a:r>
              <a:rPr lang="en-US" sz="1400" b="0" i="0" kern="1200" dirty="0" err="1" smtClean="0">
                <a:solidFill>
                  <a:schemeClr val="tx1"/>
                </a:solidFill>
                <a:effectLst/>
              </a:rPr>
              <a:t>Hivebench</a:t>
            </a:r>
            <a:r>
              <a:rPr lang="en-US" sz="1400" b="0" i="0" kern="1200" dirty="0" smtClean="0">
                <a:solidFill>
                  <a:schemeClr val="tx1"/>
                </a:solidFill>
                <a:effectLst/>
              </a:rPr>
              <a:t>, </a:t>
            </a:r>
            <a:r>
              <a:rPr lang="en-US" sz="1400" b="0" i="0" kern="1200" dirty="0" err="1" smtClean="0">
                <a:solidFill>
                  <a:schemeClr val="tx1"/>
                </a:solidFill>
                <a:effectLst/>
              </a:rPr>
              <a:t>Mendeley</a:t>
            </a:r>
            <a:r>
              <a:rPr lang="en-US" sz="1400" b="0" i="0" kern="1200" dirty="0" smtClean="0">
                <a:solidFill>
                  <a:schemeClr val="tx1"/>
                </a:solidFill>
                <a:effectLst/>
              </a:rPr>
              <a:t>, and SSRN. Even while it clearly remains in investment mode for these new businesses, Elsevier is already positioned as a foremost provider of laboratory management, researcher workflow, and research analytics for the higher education and scientific communities. When you add in the most recent acquisition of </a:t>
            </a:r>
            <a:r>
              <a:rPr lang="en-US" sz="1400" b="0" i="0" kern="1200" dirty="0" err="1" smtClean="0">
                <a:solidFill>
                  <a:schemeClr val="tx1"/>
                </a:solidFill>
                <a:effectLst/>
              </a:rPr>
              <a:t>Bepress</a:t>
            </a:r>
            <a:r>
              <a:rPr lang="en-US" sz="1400" b="0" i="0" kern="1200" dirty="0" smtClean="0">
                <a:solidFill>
                  <a:schemeClr val="tx1"/>
                </a:solidFill>
                <a:effectLst/>
              </a:rPr>
              <a:t> </a:t>
            </a:r>
            <a:r>
              <a:rPr lang="mr-IN" sz="1400" b="0" i="0" kern="1200" dirty="0" smtClean="0">
                <a:solidFill>
                  <a:schemeClr val="tx1"/>
                </a:solidFill>
                <a:effectLst/>
              </a:rPr>
              <a:t>–</a:t>
            </a:r>
            <a:r>
              <a:rPr lang="en-US" sz="1400" b="0" i="0" kern="1200" dirty="0" smtClean="0">
                <a:solidFill>
                  <a:schemeClr val="tx1"/>
                </a:solidFill>
                <a:effectLst/>
              </a:rPr>
              <a:t> and their Digital Commons institutional</a:t>
            </a:r>
            <a:r>
              <a:rPr lang="en-US" sz="1400" b="0" i="0" kern="1200" baseline="0" dirty="0" smtClean="0">
                <a:solidFill>
                  <a:schemeClr val="tx1"/>
                </a:solidFill>
                <a:effectLst/>
              </a:rPr>
              <a:t> repository service </a:t>
            </a:r>
            <a:r>
              <a:rPr lang="mr-IN" sz="1400" b="0" i="0" kern="1200" baseline="0" dirty="0" smtClean="0">
                <a:solidFill>
                  <a:schemeClr val="tx1"/>
                </a:solidFill>
                <a:effectLst/>
              </a:rPr>
              <a:t>–</a:t>
            </a:r>
            <a:r>
              <a:rPr lang="en-US" sz="1400" b="0" i="0" kern="1200" baseline="0" dirty="0" smtClean="0">
                <a:solidFill>
                  <a:schemeClr val="tx1"/>
                </a:solidFill>
                <a:effectLst/>
              </a:rPr>
              <a:t> you can see that Elsevier is truly building an end-to-end solution for the scholarly workflow.  </a:t>
            </a:r>
            <a:r>
              <a:rPr lang="en-US" sz="1400" b="0" i="0" kern="1200" dirty="0" smtClean="0">
                <a:solidFill>
                  <a:schemeClr val="tx1"/>
                </a:solidFill>
                <a:effectLst/>
              </a:rPr>
              <a:t>One of the most interesting aspects of these new directions is that they are mutually reinforcing with Elsevier’s content businesses. This is an impressive strategic pivot</a:t>
            </a:r>
            <a:r>
              <a:rPr lang="en-US" sz="1400" b="0" i="0" kern="1200" dirty="0" smtClean="0">
                <a:solidFill>
                  <a:schemeClr val="tx1"/>
                </a:solidFill>
                <a:effectLst/>
              </a:rPr>
              <a:t>.”</a:t>
            </a:r>
            <a:endParaRPr lang="en-US" sz="1400"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9</a:t>
            </a:fld>
            <a:endParaRPr lang="en-US"/>
          </a:p>
        </p:txBody>
      </p:sp>
    </p:spTree>
    <p:extLst>
      <p:ext uri="{BB962C8B-B14F-4D97-AF65-F5344CB8AC3E}">
        <p14:creationId xmlns:p14="http://schemas.microsoft.com/office/powerpoint/2010/main" val="25812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10</a:t>
            </a:fld>
            <a:endParaRPr lang="en-US"/>
          </a:p>
        </p:txBody>
      </p:sp>
    </p:spTree>
    <p:extLst>
      <p:ext uri="{BB962C8B-B14F-4D97-AF65-F5344CB8AC3E}">
        <p14:creationId xmlns:p14="http://schemas.microsoft.com/office/powerpoint/2010/main" val="182941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Recently, </a:t>
            </a:r>
            <a:r>
              <a:rPr lang="en-US" sz="1200" b="0" i="0" kern="1200" dirty="0" smtClean="0">
                <a:solidFill>
                  <a:schemeClr val="tx1"/>
                </a:solidFill>
                <a:effectLst/>
                <a:latin typeface="Arial" charset="0"/>
                <a:ea typeface="+mn-ea"/>
                <a:cs typeface="Arial" charset="0"/>
              </a:rPr>
              <a:t>news broke that </a:t>
            </a:r>
            <a:r>
              <a:rPr lang="en-US" sz="1200" b="0" i="0" u="sng" kern="1200" dirty="0" smtClean="0">
                <a:solidFill>
                  <a:schemeClr val="tx1"/>
                </a:solidFill>
                <a:effectLst/>
                <a:latin typeface="Arial" charset="0"/>
                <a:ea typeface="+mn-ea"/>
                <a:cs typeface="Arial" charset="0"/>
                <a:hlinkClick r:id="rId3"/>
              </a:rPr>
              <a:t>Springer Nature is preparing for a 2018 stock market listing, with an anticipated valuation of approximately €4 billion</a:t>
            </a:r>
            <a:r>
              <a:rPr lang="en-US" sz="1200" b="0" i="0" kern="1200" dirty="0" smtClean="0">
                <a:solidFill>
                  <a:schemeClr val="tx1"/>
                </a:solidFill>
                <a:effectLst/>
                <a:latin typeface="Arial" charset="0"/>
                <a:ea typeface="+mn-ea"/>
                <a:cs typeface="Arial" charset="0"/>
              </a:rPr>
              <a:t>. </a:t>
            </a:r>
          </a:p>
          <a:p>
            <a:r>
              <a:rPr lang="en-US" sz="1200" b="0" i="0" kern="1200" dirty="0" smtClean="0">
                <a:solidFill>
                  <a:schemeClr val="tx1"/>
                </a:solidFill>
                <a:effectLst/>
                <a:latin typeface="Arial" charset="0"/>
                <a:ea typeface="+mn-ea"/>
                <a:cs typeface="Arial" charset="0"/>
              </a:rPr>
              <a:t>Per </a:t>
            </a:r>
            <a:r>
              <a:rPr lang="en-US" sz="1200" b="0" i="0" kern="1200" dirty="0" err="1" smtClean="0">
                <a:solidFill>
                  <a:schemeClr val="tx1"/>
                </a:solidFill>
                <a:effectLst/>
                <a:latin typeface="Arial" charset="0"/>
                <a:ea typeface="+mn-ea"/>
                <a:cs typeface="Arial" charset="0"/>
              </a:rPr>
              <a:t>Schonfeld</a:t>
            </a:r>
            <a:r>
              <a:rPr lang="en-US" sz="1200" b="0" i="0" kern="1200" dirty="0" smtClean="0">
                <a:solidFill>
                  <a:schemeClr val="tx1"/>
                </a:solidFill>
                <a:effectLst/>
                <a:latin typeface="Arial" charset="0"/>
                <a:ea typeface="+mn-ea"/>
                <a:cs typeface="Arial" charset="0"/>
              </a:rPr>
              <a:t>:</a:t>
            </a:r>
          </a:p>
          <a:p>
            <a:r>
              <a:rPr lang="en-US" dirty="0" smtClean="0"/>
              <a:t>“</a:t>
            </a:r>
            <a:r>
              <a:rPr lang="en-US" sz="1200" b="0" i="0" kern="1200" dirty="0" smtClean="0">
                <a:solidFill>
                  <a:schemeClr val="tx1"/>
                </a:solidFill>
                <a:effectLst/>
                <a:latin typeface="Arial" charset="0"/>
                <a:ea typeface="+mn-ea"/>
                <a:cs typeface="Arial" charset="0"/>
              </a:rPr>
              <a:t>Other </a:t>
            </a:r>
            <a:r>
              <a:rPr lang="en-US" sz="1200" b="0" i="0" kern="1200" dirty="0" smtClean="0">
                <a:solidFill>
                  <a:schemeClr val="tx1"/>
                </a:solidFill>
                <a:effectLst/>
                <a:latin typeface="Arial" charset="0"/>
                <a:ea typeface="+mn-ea"/>
                <a:cs typeface="Arial" charset="0"/>
              </a:rPr>
              <a:t>publishers — and libraries and universities — that are working in collaboration with, or customers of, various Digital Science businesses might wish to give greater attention to the implications. First, Digital Science itself may soon become an operating unit of Springer Nature. Second, this could well yield changes to the Digital Science strategy, if its current model as an investor were to give way to the operating integrations that have been a hallmark of Elsevier’s strategy. Universities, libraries, and other publishers should have contingencies in place today that will position them appropriately should these developments occur</a:t>
            </a:r>
            <a:r>
              <a:rPr lang="en-US" sz="1200" b="0" i="0" kern="1200" dirty="0" smtClean="0">
                <a:solidFill>
                  <a:schemeClr val="tx1"/>
                </a:solidFill>
                <a:effectLst/>
                <a:latin typeface="Arial" charset="0"/>
                <a:ea typeface="+mn-ea"/>
                <a:cs typeface="Arial" charset="0"/>
              </a:rPr>
              <a:t>.”</a:t>
            </a:r>
            <a:endParaRPr lang="en-US" sz="1200" b="0" i="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11</a:t>
            </a:fld>
            <a:endParaRPr lang="en-US"/>
          </a:p>
        </p:txBody>
      </p:sp>
    </p:spTree>
    <p:extLst>
      <p:ext uri="{BB962C8B-B14F-4D97-AF65-F5344CB8AC3E}">
        <p14:creationId xmlns:p14="http://schemas.microsoft.com/office/powerpoint/2010/main" val="345113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charset="0"/>
                <a:ea typeface="+mn-ea"/>
                <a:cs typeface="Arial" charset="0"/>
              </a:rPr>
              <a:t>The </a:t>
            </a:r>
            <a:r>
              <a:rPr lang="en-US" sz="1200" b="0" i="0" kern="1200" dirty="0" smtClean="0">
                <a:solidFill>
                  <a:schemeClr val="tx1"/>
                </a:solidFill>
                <a:effectLst/>
                <a:latin typeface="Arial" charset="0"/>
                <a:ea typeface="+mn-ea"/>
                <a:cs typeface="Arial" charset="0"/>
              </a:rPr>
              <a:t>network environment is very different in several important ways. </a:t>
            </a:r>
            <a:r>
              <a:rPr lang="en-US" sz="1200" b="0" i="0" kern="1200" dirty="0" smtClean="0">
                <a:solidFill>
                  <a:schemeClr val="tx1"/>
                </a:solidFill>
                <a:effectLst/>
                <a:latin typeface="Arial" charset="0"/>
                <a:ea typeface="+mn-ea"/>
                <a:cs typeface="Arial" charset="0"/>
              </a:rPr>
              <a:t>The </a:t>
            </a:r>
            <a:r>
              <a:rPr lang="en-US" sz="1200" b="0" i="0" kern="1200" dirty="0" smtClean="0">
                <a:solidFill>
                  <a:schemeClr val="tx1"/>
                </a:solidFill>
                <a:effectLst/>
                <a:latin typeface="Arial" charset="0"/>
                <a:ea typeface="+mn-ea"/>
                <a:cs typeface="Arial" charset="0"/>
              </a:rPr>
              <a:t>emergence of the </a:t>
            </a:r>
            <a:r>
              <a:rPr lang="en-US" sz="1200" b="1" i="0" kern="1200" dirty="0" smtClean="0">
                <a:solidFill>
                  <a:schemeClr val="tx1"/>
                </a:solidFill>
                <a:effectLst/>
                <a:latin typeface="Arial" charset="0"/>
                <a:ea typeface="+mn-ea"/>
                <a:cs typeface="Arial" charset="0"/>
              </a:rPr>
              <a:t>facilitated collection</a:t>
            </a:r>
            <a:r>
              <a:rPr lang="en-US" sz="1200" b="0" i="0" kern="1200" dirty="0" smtClean="0">
                <a:solidFill>
                  <a:schemeClr val="tx1"/>
                </a:solidFill>
                <a:effectLst/>
                <a:latin typeface="Arial" charset="0"/>
                <a:ea typeface="+mn-ea"/>
                <a:cs typeface="Arial" charset="0"/>
              </a:rPr>
              <a:t> is one element of this changing picture.  The facilitated collection is organized according to a </a:t>
            </a:r>
            <a:r>
              <a:rPr lang="en-US" sz="1200" b="1" i="0" kern="1200" dirty="0" smtClean="0">
                <a:solidFill>
                  <a:schemeClr val="tx1"/>
                </a:solidFill>
                <a:effectLst/>
                <a:latin typeface="Arial" charset="0"/>
                <a:ea typeface="+mn-ea"/>
                <a:cs typeface="Arial" charset="0"/>
              </a:rPr>
              <a:t>network </a:t>
            </a:r>
            <a:r>
              <a:rPr lang="en-US" sz="1200" b="1" i="0" kern="1200" dirty="0" smtClean="0">
                <a:solidFill>
                  <a:schemeClr val="tx1"/>
                </a:solidFill>
                <a:effectLst/>
                <a:latin typeface="Arial" charset="0"/>
                <a:ea typeface="+mn-ea"/>
                <a:cs typeface="Arial" charset="0"/>
              </a:rPr>
              <a:t>logic</a:t>
            </a:r>
            <a:r>
              <a:rPr lang="en-US" dirty="0" smtClean="0"/>
              <a:t>, </a:t>
            </a:r>
            <a:r>
              <a:rPr lang="en-US" dirty="0" smtClean="0"/>
              <a:t>where </a:t>
            </a:r>
            <a:r>
              <a:rPr lang="en-US" dirty="0" smtClean="0"/>
              <a:t>a coordinated mix of local, external and collaborative services are assembled around user needs. This aims to meet research and learning needs in the best ways available, and not just by assembling material locally. This is actually a significant shift in how the library thinks about what </a:t>
            </a:r>
            <a:r>
              <a:rPr lang="en-US" dirty="0" smtClean="0"/>
              <a:t>it collects and how that is managed</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12</a:t>
            </a:fld>
            <a:endParaRPr lang="en-US"/>
          </a:p>
        </p:txBody>
      </p:sp>
    </p:spTree>
    <p:extLst>
      <p:ext uri="{BB962C8B-B14F-4D97-AF65-F5344CB8AC3E}">
        <p14:creationId xmlns:p14="http://schemas.microsoft.com/office/powerpoint/2010/main" val="45948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Arial" charset="0"/>
              </a:rPr>
              <a:t>Executive summary of key findings</a:t>
            </a:r>
          </a:p>
          <a:p>
            <a:r>
              <a:rPr lang="en-US" sz="1200" b="0" i="0" kern="1200" dirty="0" smtClean="0">
                <a:solidFill>
                  <a:schemeClr val="tx1"/>
                </a:solidFill>
                <a:effectLst/>
                <a:latin typeface="Arial" charset="0"/>
                <a:ea typeface="+mn-ea"/>
                <a:cs typeface="Arial" charset="0"/>
              </a:rPr>
              <a:t>The </a:t>
            </a:r>
            <a:r>
              <a:rPr lang="en-US" sz="1200" b="0" i="0" kern="1200" dirty="0" err="1" smtClean="0">
                <a:solidFill>
                  <a:schemeClr val="tx1"/>
                </a:solidFill>
                <a:effectLst/>
                <a:latin typeface="Arial" charset="0"/>
                <a:ea typeface="+mn-ea"/>
                <a:cs typeface="Arial" charset="0"/>
              </a:rPr>
              <a:t>Ithaka</a:t>
            </a:r>
            <a:r>
              <a:rPr lang="en-US" sz="1200" b="0" i="0" kern="1200" dirty="0" smtClean="0">
                <a:solidFill>
                  <a:schemeClr val="tx1"/>
                </a:solidFill>
                <a:effectLst/>
                <a:latin typeface="Arial" charset="0"/>
                <a:ea typeface="+mn-ea"/>
                <a:cs typeface="Arial" charset="0"/>
              </a:rPr>
              <a:t> S+R US Faculty Survey has tracked the changing research, teaching, and information usage practices of faculty members since the early days of the digital transformation. In this sixth triennial cycle, we survey a random sample of US higher education faculty members, </a:t>
            </a:r>
            <a:endParaRPr lang="en-US" sz="1200" b="0" i="0" kern="1200" dirty="0" smtClean="0">
              <a:solidFill>
                <a:schemeClr val="tx1"/>
              </a:solidFill>
              <a:effectLst/>
              <a:latin typeface="Arial" charset="0"/>
              <a:ea typeface="+mn-ea"/>
              <a:cs typeface="Arial" charset="0"/>
            </a:endParaRPr>
          </a:p>
          <a:p>
            <a:endParaRPr lang="en-US" dirty="0"/>
          </a:p>
          <a:p>
            <a:r>
              <a:rPr lang="en-US" sz="1200" b="1" i="0" kern="1200" dirty="0" smtClean="0">
                <a:solidFill>
                  <a:schemeClr val="tx1"/>
                </a:solidFill>
                <a:effectLst/>
                <a:latin typeface="Arial" charset="0"/>
                <a:ea typeface="+mn-ea"/>
                <a:cs typeface="Arial" charset="0"/>
              </a:rPr>
              <a:t>Key </a:t>
            </a:r>
            <a:r>
              <a:rPr lang="en-US" sz="1200" b="1" i="0" kern="1200" dirty="0" smtClean="0">
                <a:solidFill>
                  <a:schemeClr val="tx1"/>
                </a:solidFill>
                <a:effectLst/>
                <a:latin typeface="Arial" charset="0"/>
                <a:ea typeface="+mn-ea"/>
                <a:cs typeface="Arial" charset="0"/>
              </a:rPr>
              <a:t>findings</a:t>
            </a:r>
          </a:p>
          <a:p>
            <a:r>
              <a:rPr lang="en-US" sz="1200" b="0" i="1" kern="1200" dirty="0" smtClean="0">
                <a:solidFill>
                  <a:schemeClr val="tx1"/>
                </a:solidFill>
                <a:effectLst/>
                <a:latin typeface="Arial" charset="0"/>
                <a:ea typeface="+mn-ea"/>
                <a:cs typeface="Arial" charset="0"/>
              </a:rPr>
              <a:t>Discovery starting points remain in flux</a:t>
            </a:r>
            <a:r>
              <a:rPr lang="en-US" sz="1200" b="0" i="0" kern="1200" dirty="0" smtClean="0">
                <a:solidFill>
                  <a:schemeClr val="tx1"/>
                </a:solidFill>
                <a:effectLst/>
                <a:latin typeface="Arial" charset="0"/>
                <a:ea typeface="+mn-ea"/>
                <a:cs typeface="Arial" charset="0"/>
              </a:rPr>
              <a:t>. </a:t>
            </a:r>
            <a:endParaRPr lang="en-US" sz="1200" b="0" i="0" kern="1200" dirty="0" smtClean="0">
              <a:solidFill>
                <a:schemeClr val="tx1"/>
              </a:solidFill>
              <a:effectLst/>
              <a:latin typeface="Arial" charset="0"/>
              <a:ea typeface="+mn-ea"/>
              <a:cs typeface="Arial" charset="0"/>
            </a:endParaRPr>
          </a:p>
          <a:p>
            <a:r>
              <a:rPr lang="en-US" sz="1200" b="0" i="1" kern="1200" dirty="0" smtClean="0">
                <a:solidFill>
                  <a:schemeClr val="tx1"/>
                </a:solidFill>
                <a:effectLst/>
                <a:latin typeface="Arial" charset="0"/>
                <a:ea typeface="+mn-ea"/>
                <a:cs typeface="Arial" charset="0"/>
              </a:rPr>
              <a:t>Interest </a:t>
            </a:r>
            <a:r>
              <a:rPr lang="en-US" sz="1200" b="0" i="1" kern="1200" dirty="0" smtClean="0">
                <a:solidFill>
                  <a:schemeClr val="tx1"/>
                </a:solidFill>
                <a:effectLst/>
                <a:latin typeface="Arial" charset="0"/>
                <a:ea typeface="+mn-ea"/>
                <a:cs typeface="Arial" charset="0"/>
              </a:rPr>
              <a:t>in supporting students and their competencies and learning outcomes shows signs of surging</a:t>
            </a:r>
            <a:r>
              <a:rPr lang="en-US" sz="1200" b="0" i="0" kern="1200" dirty="0" smtClean="0">
                <a:solidFill>
                  <a:schemeClr val="tx1"/>
                </a:solidFill>
                <a:effectLst/>
                <a:latin typeface="Arial" charset="0"/>
                <a:ea typeface="+mn-ea"/>
                <a:cs typeface="Arial" charset="0"/>
              </a:rPr>
              <a:t>. </a:t>
            </a:r>
            <a:endParaRPr lang="en-US" sz="1200" b="0" i="0" kern="1200" dirty="0" smtClean="0">
              <a:solidFill>
                <a:schemeClr val="tx1"/>
              </a:solidFill>
              <a:effectLst/>
              <a:latin typeface="Arial" charset="0"/>
              <a:ea typeface="+mn-ea"/>
              <a:cs typeface="Arial" charset="0"/>
            </a:endParaRPr>
          </a:p>
          <a:p>
            <a:r>
              <a:rPr lang="en-US" sz="1200" b="0" i="1" kern="1200" dirty="0" smtClean="0">
                <a:solidFill>
                  <a:schemeClr val="tx1"/>
                </a:solidFill>
                <a:effectLst/>
                <a:latin typeface="Arial" charset="0"/>
                <a:ea typeface="+mn-ea"/>
                <a:cs typeface="Arial" charset="0"/>
              </a:rPr>
              <a:t>Faculty </a:t>
            </a:r>
            <a:r>
              <a:rPr lang="en-US" sz="1200" b="0" i="1" kern="1200" dirty="0" smtClean="0">
                <a:solidFill>
                  <a:schemeClr val="tx1"/>
                </a:solidFill>
                <a:effectLst/>
                <a:latin typeface="Arial" charset="0"/>
                <a:ea typeface="+mn-ea"/>
                <a:cs typeface="Arial" charset="0"/>
              </a:rPr>
              <a:t>members prefer to be self-reliant in their data management and preservation processes</a:t>
            </a:r>
            <a:r>
              <a:rPr lang="en-US" sz="1200" b="0" i="0" kern="1200" dirty="0" smtClean="0">
                <a:solidFill>
                  <a:schemeClr val="tx1"/>
                </a:solidFill>
                <a:effectLst/>
                <a:latin typeface="Arial" charset="0"/>
                <a:ea typeface="+mn-ea"/>
                <a:cs typeface="Arial" charset="0"/>
              </a:rPr>
              <a:t>. </a:t>
            </a:r>
          </a:p>
          <a:p>
            <a:r>
              <a:rPr lang="en-US" sz="1200" b="0" i="1" kern="1200" dirty="0" smtClean="0">
                <a:solidFill>
                  <a:schemeClr val="tx1"/>
                </a:solidFill>
                <a:effectLst/>
                <a:latin typeface="Arial" charset="0"/>
                <a:ea typeface="+mn-ea"/>
                <a:cs typeface="Arial" charset="0"/>
              </a:rPr>
              <a:t>There is no observable trend towards a format transition for monographs</a:t>
            </a:r>
            <a:r>
              <a:rPr lang="en-US" sz="1200" b="0" i="0" kern="1200" dirty="0" smtClean="0">
                <a:solidFill>
                  <a:schemeClr val="tx1"/>
                </a:solidFill>
                <a:effectLst/>
                <a:latin typeface="Arial" charset="0"/>
                <a:ea typeface="+mn-ea"/>
                <a:cs typeface="Arial" charset="0"/>
              </a:rPr>
              <a:t>. </a:t>
            </a:r>
            <a:endParaRPr lang="en-US" sz="1200" b="0" i="0" kern="1200" dirty="0" smtClean="0">
              <a:solidFill>
                <a:schemeClr val="tx1"/>
              </a:solidFill>
              <a:effectLst/>
              <a:latin typeface="Arial" charset="0"/>
              <a:ea typeface="+mn-ea"/>
              <a:cs typeface="Arial" charset="0"/>
            </a:endParaRPr>
          </a:p>
          <a:p>
            <a:r>
              <a:rPr lang="en-US" sz="1200" b="0" i="1" kern="1200" dirty="0" smtClean="0">
                <a:solidFill>
                  <a:schemeClr val="tx1"/>
                </a:solidFill>
                <a:effectLst/>
                <a:latin typeface="Arial" charset="0"/>
                <a:ea typeface="+mn-ea"/>
                <a:cs typeface="Arial" charset="0"/>
              </a:rPr>
              <a:t>Traditional </a:t>
            </a:r>
            <a:r>
              <a:rPr lang="en-US" sz="1200" b="0" i="1" kern="1200" dirty="0" smtClean="0">
                <a:solidFill>
                  <a:schemeClr val="tx1"/>
                </a:solidFill>
                <a:effectLst/>
                <a:latin typeface="Arial" charset="0"/>
                <a:ea typeface="+mn-ea"/>
                <a:cs typeface="Arial" charset="0"/>
              </a:rPr>
              <a:t>scholarly incentives continue to motivate behaviors around research and its dissemination.</a:t>
            </a:r>
            <a:r>
              <a:rPr lang="en-US" sz="1200" b="0" i="0" kern="1200" dirty="0" smtClean="0">
                <a:solidFill>
                  <a:schemeClr val="tx1"/>
                </a:solidFill>
                <a:effectLst/>
                <a:latin typeface="Arial" charset="0"/>
                <a:ea typeface="+mn-ea"/>
                <a:cs typeface="Arial" charset="0"/>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13</a:t>
            </a:fld>
            <a:endParaRPr lang="en-US"/>
          </a:p>
        </p:txBody>
      </p:sp>
    </p:spTree>
    <p:extLst>
      <p:ext uri="{BB962C8B-B14F-4D97-AF65-F5344CB8AC3E}">
        <p14:creationId xmlns:p14="http://schemas.microsoft.com/office/powerpoint/2010/main" val="107392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14</a:t>
            </a:fld>
            <a:endParaRPr lang="en-US"/>
          </a:p>
        </p:txBody>
      </p:sp>
    </p:spTree>
    <p:extLst>
      <p:ext uri="{BB962C8B-B14F-4D97-AF65-F5344CB8AC3E}">
        <p14:creationId xmlns:p14="http://schemas.microsoft.com/office/powerpoint/2010/main" val="69962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15</a:t>
            </a:fld>
            <a:endParaRPr lang="en-US"/>
          </a:p>
        </p:txBody>
      </p:sp>
    </p:spTree>
    <p:extLst>
      <p:ext uri="{BB962C8B-B14F-4D97-AF65-F5344CB8AC3E}">
        <p14:creationId xmlns:p14="http://schemas.microsoft.com/office/powerpoint/2010/main" val="206196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16</a:t>
            </a:fld>
            <a:endParaRPr lang="en-US"/>
          </a:p>
        </p:txBody>
      </p:sp>
    </p:spTree>
    <p:extLst>
      <p:ext uri="{BB962C8B-B14F-4D97-AF65-F5344CB8AC3E}">
        <p14:creationId xmlns:p14="http://schemas.microsoft.com/office/powerpoint/2010/main" val="101035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17</a:t>
            </a:fld>
            <a:endParaRPr lang="en-US"/>
          </a:p>
        </p:txBody>
      </p:sp>
    </p:spTree>
    <p:extLst>
      <p:ext uri="{BB962C8B-B14F-4D97-AF65-F5344CB8AC3E}">
        <p14:creationId xmlns:p14="http://schemas.microsoft.com/office/powerpoint/2010/main" val="193489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18</a:t>
            </a:fld>
            <a:endParaRPr lang="en-US"/>
          </a:p>
        </p:txBody>
      </p:sp>
    </p:spTree>
    <p:extLst>
      <p:ext uri="{BB962C8B-B14F-4D97-AF65-F5344CB8AC3E}">
        <p14:creationId xmlns:p14="http://schemas.microsoft.com/office/powerpoint/2010/main" val="150144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548" y="3302184"/>
            <a:ext cx="7386980" cy="3466915"/>
          </a:xfrm>
        </p:spPr>
        <p:txBody>
          <a:bodyPr/>
          <a:lstStyle/>
          <a:p>
            <a:r>
              <a:rPr lang="en-US" sz="1100" dirty="0" smtClean="0"/>
              <a:t>Before I get started</a:t>
            </a:r>
            <a:r>
              <a:rPr lang="en-US" sz="1100" dirty="0" smtClean="0"/>
              <a:t>, </a:t>
            </a:r>
            <a:r>
              <a:rPr lang="en-US" sz="1100" dirty="0" smtClean="0"/>
              <a:t>Let me answer a question that I was asked</a:t>
            </a:r>
            <a:r>
              <a:rPr lang="en-US" sz="1100" baseline="0" dirty="0" smtClean="0"/>
              <a:t> many times yesterday as I spoke with </a:t>
            </a:r>
            <a:r>
              <a:rPr lang="en-US" sz="1100" baseline="0" dirty="0" smtClean="0"/>
              <a:t>people</a:t>
            </a:r>
            <a:r>
              <a:rPr lang="en-US" sz="1100" dirty="0" smtClean="0"/>
              <a:t> </a:t>
            </a:r>
            <a:r>
              <a:rPr lang="en-US" sz="1100" baseline="0" dirty="0" smtClean="0"/>
              <a:t>during </a:t>
            </a:r>
            <a:r>
              <a:rPr lang="en-US" sz="1100" baseline="0" dirty="0" smtClean="0"/>
              <a:t>the </a:t>
            </a:r>
            <a:r>
              <a:rPr lang="en-US" sz="1100" baseline="0" dirty="0" smtClean="0"/>
              <a:t>breaks:</a:t>
            </a:r>
            <a:r>
              <a:rPr lang="en-US" sz="1100" dirty="0" smtClean="0"/>
              <a:t>  </a:t>
            </a:r>
            <a:r>
              <a:rPr lang="en-US" sz="1100" baseline="0" dirty="0" smtClean="0"/>
              <a:t>What </a:t>
            </a:r>
            <a:r>
              <a:rPr lang="en-US" sz="1100" baseline="0" dirty="0" smtClean="0"/>
              <a:t>is ITHAKA?</a:t>
            </a:r>
          </a:p>
          <a:p>
            <a:endParaRPr lang="en-US" sz="1100" baseline="0" dirty="0" smtClean="0"/>
          </a:p>
          <a:p>
            <a:r>
              <a:rPr lang="en-US" sz="1100" baseline="0" dirty="0" smtClean="0"/>
              <a:t>ITHAKA is the umbrella, not-for-profit organization under which sits JSTOR, </a:t>
            </a:r>
            <a:r>
              <a:rPr lang="en-US" sz="1100" baseline="0" dirty="0" err="1" smtClean="0"/>
              <a:t>Artstor</a:t>
            </a:r>
            <a:r>
              <a:rPr lang="en-US" sz="1100" baseline="0" dirty="0" smtClean="0"/>
              <a:t>, Portico, and ITHAKA Strategy &amp; Research (</a:t>
            </a:r>
            <a:r>
              <a:rPr lang="en-US" sz="1100" baseline="0" dirty="0" smtClean="0"/>
              <a:t>S&amp;R).</a:t>
            </a:r>
            <a:r>
              <a:rPr lang="en-US" sz="1100" dirty="0" smtClean="0"/>
              <a:t>  ITHAKA’s </a:t>
            </a:r>
            <a:r>
              <a:rPr lang="en-US" sz="1100" dirty="0" smtClean="0"/>
              <a:t>mission is to</a:t>
            </a:r>
            <a:r>
              <a:rPr lang="en-US" sz="1100" baseline="0" dirty="0" smtClean="0"/>
              <a:t> preserve</a:t>
            </a:r>
            <a:r>
              <a:rPr lang="en-US" sz="1100" dirty="0" smtClean="0"/>
              <a:t> and expand access to knowledge and education in affordable and sustainable ways by innovating through technology</a:t>
            </a:r>
          </a:p>
          <a:p>
            <a:endParaRPr lang="en-US" sz="1100" dirty="0" smtClean="0"/>
          </a:p>
          <a:p>
            <a:r>
              <a:rPr lang="en-US" sz="1100" dirty="0" smtClean="0"/>
              <a:t>Our</a:t>
            </a:r>
            <a:r>
              <a:rPr lang="en-US" sz="1100" baseline="0" dirty="0" smtClean="0"/>
              <a:t> mission manifests through the work of several services.  JSTOR was the first, established in 1997 with the vision of using technology to build a shared, global digital library that the higher education community could invest in and rely upon collectively.  It was followed by the others – </a:t>
            </a:r>
            <a:r>
              <a:rPr lang="en-US" sz="1100" baseline="0" dirty="0" err="1" smtClean="0"/>
              <a:t>Artstor</a:t>
            </a:r>
            <a:r>
              <a:rPr lang="en-US" sz="1100" baseline="0" dirty="0" smtClean="0"/>
              <a:t> with a similar vision for images, Portico founded to address the challenge of preservation of born-digital materials, and </a:t>
            </a:r>
            <a:r>
              <a:rPr lang="en-US" sz="1100" baseline="0" dirty="0" err="1" smtClean="0"/>
              <a:t>Ithaka</a:t>
            </a:r>
            <a:r>
              <a:rPr lang="en-US" sz="1100" baseline="0" dirty="0" smtClean="0"/>
              <a:t> S+R to look to the future and helping organizations learn, share insights and practices, and successfully navigate change in the digital environment.</a:t>
            </a:r>
          </a:p>
          <a:p>
            <a:endParaRPr lang="en-US" sz="1100" baseline="0" dirty="0" smtClean="0"/>
          </a:p>
          <a:p>
            <a:r>
              <a:rPr lang="en-US" sz="1100" baseline="0" dirty="0" smtClean="0"/>
              <a:t>My remarks here today will not be about ITHAKA or its services specifically, but rather about the scholarly communications ecosystem in </a:t>
            </a:r>
            <a:r>
              <a:rPr lang="en-US" sz="1100" baseline="0" dirty="0" smtClean="0"/>
              <a:t>general.</a:t>
            </a:r>
            <a:r>
              <a:rPr lang="en-US" sz="1100" dirty="0" smtClean="0"/>
              <a:t>  </a:t>
            </a:r>
            <a:r>
              <a:rPr lang="en-US" sz="1100" baseline="0" dirty="0" smtClean="0"/>
              <a:t>In </a:t>
            </a:r>
            <a:r>
              <a:rPr lang="en-US" sz="1100" baseline="0" dirty="0" smtClean="0"/>
              <a:t>particular, I want to discuss how that ecosystem is struggling to adapt to the transition from print to electronic, and look at some early examples of experiments and exemplar projects that are underway to help find solutions to some of the adaptation issues that libraries, publishers, and scholars are dealing with in this new digital world.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a:t>
            </a:fld>
            <a:endParaRPr lang="en-US"/>
          </a:p>
        </p:txBody>
      </p:sp>
    </p:spTree>
    <p:extLst>
      <p:ext uri="{BB962C8B-B14F-4D97-AF65-F5344CB8AC3E}">
        <p14:creationId xmlns:p14="http://schemas.microsoft.com/office/powerpoint/2010/main" val="173942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19</a:t>
            </a:fld>
            <a:endParaRPr lang="en-US"/>
          </a:p>
        </p:txBody>
      </p:sp>
    </p:spTree>
    <p:extLst>
      <p:ext uri="{BB962C8B-B14F-4D97-AF65-F5344CB8AC3E}">
        <p14:creationId xmlns:p14="http://schemas.microsoft.com/office/powerpoint/2010/main" val="193437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20</a:t>
            </a:fld>
            <a:endParaRPr lang="en-US"/>
          </a:p>
        </p:txBody>
      </p:sp>
    </p:spTree>
    <p:extLst>
      <p:ext uri="{BB962C8B-B14F-4D97-AF65-F5344CB8AC3E}">
        <p14:creationId xmlns:p14="http://schemas.microsoft.com/office/powerpoint/2010/main" val="54917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21</a:t>
            </a:fld>
            <a:endParaRPr lang="en-US"/>
          </a:p>
        </p:txBody>
      </p:sp>
    </p:spTree>
    <p:extLst>
      <p:ext uri="{BB962C8B-B14F-4D97-AF65-F5344CB8AC3E}">
        <p14:creationId xmlns:p14="http://schemas.microsoft.com/office/powerpoint/2010/main" val="85598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22</a:t>
            </a:fld>
            <a:endParaRPr lang="en-US"/>
          </a:p>
        </p:txBody>
      </p:sp>
    </p:spTree>
    <p:extLst>
      <p:ext uri="{BB962C8B-B14F-4D97-AF65-F5344CB8AC3E}">
        <p14:creationId xmlns:p14="http://schemas.microsoft.com/office/powerpoint/2010/main" val="179303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23</a:t>
            </a:fld>
            <a:endParaRPr lang="en-US"/>
          </a:p>
        </p:txBody>
      </p:sp>
    </p:spTree>
    <p:extLst>
      <p:ext uri="{BB962C8B-B14F-4D97-AF65-F5344CB8AC3E}">
        <p14:creationId xmlns:p14="http://schemas.microsoft.com/office/powerpoint/2010/main" val="1054131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24</a:t>
            </a:fld>
            <a:endParaRPr lang="en-US"/>
          </a:p>
        </p:txBody>
      </p:sp>
    </p:spTree>
    <p:extLst>
      <p:ext uri="{BB962C8B-B14F-4D97-AF65-F5344CB8AC3E}">
        <p14:creationId xmlns:p14="http://schemas.microsoft.com/office/powerpoint/2010/main" val="519336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548" y="3302184"/>
            <a:ext cx="7386980" cy="3416115"/>
          </a:xfrm>
        </p:spPr>
        <p:txBody>
          <a:bodyPr/>
          <a:lstStyle/>
          <a:p>
            <a:r>
              <a:rPr lang="en-US" sz="1200" b="0" i="0" kern="1200" smtClean="0">
                <a:solidFill>
                  <a:schemeClr val="tx1"/>
                </a:solidFill>
                <a:effectLst/>
                <a:latin typeface="Arial" charset="0"/>
                <a:ea typeface="+mn-ea"/>
                <a:cs typeface="Arial" charset="0"/>
              </a:rPr>
              <a:t>Getting </a:t>
            </a:r>
            <a:r>
              <a:rPr lang="en-US" sz="1200" b="0" i="0" kern="1200" dirty="0" smtClean="0">
                <a:solidFill>
                  <a:schemeClr val="tx1"/>
                </a:solidFill>
                <a:effectLst/>
                <a:latin typeface="Arial" charset="0"/>
                <a:ea typeface="+mn-ea"/>
                <a:cs typeface="Arial" charset="0"/>
              </a:rPr>
              <a:t>to recommended articles is a multi-step process involving a number of different technologies. First, Text Analyzer </a:t>
            </a:r>
            <a:r>
              <a:rPr lang="en-US" sz="1200" b="1" i="0" kern="1200" dirty="0" smtClean="0">
                <a:solidFill>
                  <a:schemeClr val="tx1"/>
                </a:solidFill>
                <a:effectLst/>
                <a:latin typeface="Arial" charset="0"/>
                <a:ea typeface="+mn-ea"/>
                <a:cs typeface="Arial" charset="0"/>
              </a:rPr>
              <a:t>extracts the text</a:t>
            </a:r>
            <a:r>
              <a:rPr lang="en-US" sz="1200" b="0" i="0" kern="1200" dirty="0" smtClean="0">
                <a:solidFill>
                  <a:schemeClr val="tx1"/>
                </a:solidFill>
                <a:effectLst/>
                <a:latin typeface="Arial" charset="0"/>
                <a:ea typeface="+mn-ea"/>
                <a:cs typeface="Arial" charset="0"/>
              </a:rPr>
              <a:t> from the document or image. For Word or PDF documents (for example), it just pulls out the existing text. For images without embedded text (for example, a picture of a page of text), it performs </a:t>
            </a:r>
            <a:r>
              <a:rPr lang="en-US" sz="1200" b="0" i="0" u="sng" kern="1200" dirty="0" smtClean="0">
                <a:solidFill>
                  <a:schemeClr val="tx1"/>
                </a:solidFill>
                <a:effectLst/>
                <a:latin typeface="Arial" charset="0"/>
                <a:ea typeface="+mn-ea"/>
                <a:cs typeface="Arial" charset="0"/>
                <a:hlinkClick r:id="rId3"/>
              </a:rPr>
              <a:t>Optical Character Recognition</a:t>
            </a:r>
            <a:r>
              <a:rPr lang="en-US" sz="1200" b="0" i="0" kern="1200" dirty="0" smtClean="0">
                <a:solidFill>
                  <a:schemeClr val="tx1"/>
                </a:solidFill>
                <a:effectLst/>
                <a:latin typeface="Arial" charset="0"/>
                <a:ea typeface="+mn-ea"/>
                <a:cs typeface="Arial" charset="0"/>
              </a:rPr>
              <a:t> (OCR) to find the text. </a:t>
            </a:r>
            <a:r>
              <a:rPr lang="en-US" dirty="0" smtClean="0"/>
              <a:t/>
            </a:r>
            <a:br>
              <a:rPr lang="en-US" dirty="0" smtClean="0"/>
            </a:br>
            <a:r>
              <a:rPr lang="en-US" sz="1200" b="0" i="0" kern="1200" dirty="0" smtClean="0">
                <a:solidFill>
                  <a:schemeClr val="tx1"/>
                </a:solidFill>
                <a:effectLst/>
                <a:latin typeface="Arial" charset="0"/>
                <a:ea typeface="+mn-ea"/>
                <a:cs typeface="Arial" charset="0"/>
              </a:rPr>
              <a:t>Next, the tool </a:t>
            </a:r>
            <a:r>
              <a:rPr lang="en-US" sz="1200" b="1" i="0" kern="1200" dirty="0" smtClean="0">
                <a:solidFill>
                  <a:schemeClr val="tx1"/>
                </a:solidFill>
                <a:effectLst/>
                <a:latin typeface="Arial" charset="0"/>
                <a:ea typeface="+mn-ea"/>
                <a:cs typeface="Arial" charset="0"/>
              </a:rPr>
              <a:t>analyzes the text</a:t>
            </a:r>
            <a:r>
              <a:rPr lang="en-US" sz="1200" b="0" i="0" kern="1200" dirty="0" smtClean="0">
                <a:solidFill>
                  <a:schemeClr val="tx1"/>
                </a:solidFill>
                <a:effectLst/>
                <a:latin typeface="Arial" charset="0"/>
                <a:ea typeface="+mn-ea"/>
                <a:cs typeface="Arial" charset="0"/>
              </a:rPr>
              <a:t> to find topics (e.g. subjects) and entities (people, places and organizations) within it. The topics are found by using a "</a:t>
            </a:r>
            <a:r>
              <a:rPr lang="en-US" sz="1200" b="0" i="0" u="sng" kern="1200" dirty="0" smtClean="0">
                <a:solidFill>
                  <a:schemeClr val="tx1"/>
                </a:solidFill>
                <a:effectLst/>
                <a:latin typeface="Arial" charset="0"/>
                <a:ea typeface="+mn-ea"/>
                <a:cs typeface="Arial" charset="0"/>
                <a:hlinkClick r:id="rId4"/>
              </a:rPr>
              <a:t>topic model</a:t>
            </a:r>
            <a:r>
              <a:rPr lang="en-US" sz="1200" b="0" i="0" kern="1200" dirty="0" smtClean="0">
                <a:solidFill>
                  <a:schemeClr val="tx1"/>
                </a:solidFill>
                <a:effectLst/>
                <a:latin typeface="Arial" charset="0"/>
                <a:ea typeface="+mn-ea"/>
                <a:cs typeface="Arial" charset="0"/>
              </a:rPr>
              <a:t>," a tool used in natural language processing. In a topic model, a topic is composed of many individual terms that suggest the topic is being discussed. The higher the density of those terms in the document, the more likely that a particular topic is being discussed. For example: if the terms "carrots," "seed," "harvest," and "backyard" are used a lot, the topic model might suggest that the topic being discussed is "Gardening," even if the term itself is never used. The topic model used in Text Analyzer was created by analyzing all the scholarship in JSTOR. In doing so, we were able to leverage </a:t>
            </a:r>
            <a:r>
              <a:rPr lang="en-US" sz="1200" b="0" i="0" u="sng" kern="1200" dirty="0" smtClean="0">
                <a:solidFill>
                  <a:schemeClr val="tx1"/>
                </a:solidFill>
                <a:effectLst/>
                <a:latin typeface="Arial" charset="0"/>
                <a:ea typeface="+mn-ea"/>
                <a:cs typeface="Arial" charset="0"/>
                <a:hlinkClick r:id="rId5"/>
              </a:rPr>
              <a:t>JSTOR Thesaurus</a:t>
            </a:r>
            <a:r>
              <a:rPr lang="en-US" sz="1200" b="0" i="0" kern="1200" dirty="0" smtClean="0">
                <a:solidFill>
                  <a:schemeClr val="tx1"/>
                </a:solidFill>
                <a:effectLst/>
                <a:latin typeface="Arial" charset="0"/>
                <a:ea typeface="+mn-ea"/>
                <a:cs typeface="Arial" charset="0"/>
              </a:rPr>
              <a:t>, a controlled vocabulary of over 50,000 terms describing the content within JSTOR, for help in both naming the topics and in "training the content model." </a:t>
            </a:r>
            <a:r>
              <a:rPr lang="en-US" dirty="0" smtClean="0"/>
              <a:t/>
            </a:r>
            <a:br>
              <a:rPr lang="en-US" dirty="0" smtClean="0"/>
            </a:br>
            <a:r>
              <a:rPr lang="en-US" sz="1200" b="0" i="0" kern="1200" dirty="0" smtClean="0">
                <a:solidFill>
                  <a:schemeClr val="tx1"/>
                </a:solidFill>
                <a:effectLst/>
                <a:latin typeface="Arial" charset="0"/>
                <a:ea typeface="+mn-ea"/>
                <a:cs typeface="Arial" charset="0"/>
              </a:rPr>
              <a:t>Entities are identified using multiple entity recognition services and tools, including Alchemy (from IBM), </a:t>
            </a:r>
            <a:r>
              <a:rPr lang="en-US" sz="1200" b="0" i="0" kern="1200" dirty="0" err="1" smtClean="0">
                <a:solidFill>
                  <a:schemeClr val="tx1"/>
                </a:solidFill>
                <a:effectLst/>
                <a:latin typeface="Arial" charset="0"/>
                <a:ea typeface="+mn-ea"/>
                <a:cs typeface="Arial" charset="0"/>
              </a:rPr>
              <a:t>OpenCalais</a:t>
            </a:r>
            <a:r>
              <a:rPr lang="en-US" sz="1200" b="0" i="0" kern="1200" dirty="0" smtClean="0">
                <a:solidFill>
                  <a:schemeClr val="tx1"/>
                </a:solidFill>
                <a:effectLst/>
                <a:latin typeface="Arial" charset="0"/>
                <a:ea typeface="+mn-ea"/>
                <a:cs typeface="Arial" charset="0"/>
              </a:rPr>
              <a:t> (from Thompson Reuters), the Stanford Named Entity Recognizer, and Apache </a:t>
            </a:r>
            <a:r>
              <a:rPr lang="en-US" sz="1200" b="0" i="0" kern="1200" dirty="0" err="1" smtClean="0">
                <a:solidFill>
                  <a:schemeClr val="tx1"/>
                </a:solidFill>
                <a:effectLst/>
                <a:latin typeface="Arial" charset="0"/>
                <a:ea typeface="+mn-ea"/>
                <a:cs typeface="Arial" charset="0"/>
              </a:rPr>
              <a:t>OpenNLP</a:t>
            </a:r>
            <a:r>
              <a:rPr lang="en-US" sz="1200" b="0" i="0" kern="1200" dirty="0" smtClean="0">
                <a:solidFill>
                  <a:schemeClr val="tx1"/>
                </a:solidFill>
                <a:effectLst/>
                <a:latin typeface="Arial" charset="0"/>
                <a:ea typeface="+mn-ea"/>
                <a:cs typeface="Arial" charset="0"/>
              </a:rPr>
              <a:t>. </a:t>
            </a:r>
            <a:r>
              <a:rPr lang="en-US" dirty="0" smtClean="0"/>
              <a:t/>
            </a:r>
            <a:br>
              <a:rPr lang="en-US" dirty="0" smtClean="0"/>
            </a:br>
            <a:r>
              <a:rPr lang="en-US" sz="1200" b="0" i="0" kern="1200" dirty="0" smtClean="0">
                <a:solidFill>
                  <a:schemeClr val="tx1"/>
                </a:solidFill>
                <a:effectLst/>
                <a:latin typeface="Arial" charset="0"/>
                <a:ea typeface="+mn-ea"/>
                <a:cs typeface="Arial" charset="0"/>
              </a:rPr>
              <a:t>Last, the tool uses what it "thinks” are the most relevant topics and entities to </a:t>
            </a:r>
            <a:r>
              <a:rPr lang="en-US" sz="1200" b="1" i="0" kern="1200" dirty="0" smtClean="0">
                <a:solidFill>
                  <a:schemeClr val="tx1"/>
                </a:solidFill>
                <a:effectLst/>
                <a:latin typeface="Arial" charset="0"/>
                <a:ea typeface="+mn-ea"/>
                <a:cs typeface="Arial" charset="0"/>
              </a:rPr>
              <a:t>find similar content in JSTOR</a:t>
            </a:r>
            <a:r>
              <a:rPr lang="en-US" sz="1200" b="0" i="0" kern="1200" dirty="0" smtClean="0">
                <a:solidFill>
                  <a:schemeClr val="tx1"/>
                </a:solidFill>
                <a:effectLst/>
                <a:latin typeface="Arial" charset="0"/>
                <a:ea typeface="+mn-ea"/>
                <a:cs typeface="Arial" charset="0"/>
              </a:rPr>
              <a:t>. This similar content is presented on the results screen along with the topics and entities it found. </a:t>
            </a:r>
            <a:endParaRPr lang="en-US" sz="1200" b="0" i="0" kern="1200" baseline="0" dirty="0" smtClean="0">
              <a:solidFill>
                <a:schemeClr val="tx1"/>
              </a:solidFill>
              <a:effectLst/>
              <a:latin typeface="Arial" charset="0"/>
              <a:ea typeface="+mn-ea"/>
              <a:cs typeface="Arial" charset="0"/>
            </a:endParaRPr>
          </a:p>
          <a:p>
            <a:endParaRPr lang="en-US" sz="1200" b="0" i="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F366B3F1-F5A1-45CE-A07D-E4332E4D6FF6}" type="slidenum">
              <a:rPr lang="en-US" smtClean="0"/>
              <a:pPr/>
              <a:t>25</a:t>
            </a:fld>
            <a:endParaRPr lang="en-US"/>
          </a:p>
        </p:txBody>
      </p:sp>
    </p:spTree>
    <p:extLst>
      <p:ext uri="{BB962C8B-B14F-4D97-AF65-F5344CB8AC3E}">
        <p14:creationId xmlns:p14="http://schemas.microsoft.com/office/powerpoint/2010/main" val="149731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As of September 2016, Meta has analyzed over 26 million papers and profiled 14 million researchers.</a:t>
            </a:r>
            <a:r>
              <a:rPr lang="en-US" sz="1200" b="0" i="0" u="none" strike="noStrike" kern="1200" baseline="30000" dirty="0" smtClean="0">
                <a:solidFill>
                  <a:schemeClr val="tx1"/>
                </a:solidFill>
                <a:effectLst/>
                <a:latin typeface="Arial" charset="0"/>
                <a:ea typeface="+mn-ea"/>
                <a:cs typeface="Arial" charset="0"/>
                <a:hlinkClick r:id="rId3"/>
              </a:rPr>
              <a:t>[9]</a:t>
            </a:r>
            <a:r>
              <a:rPr lang="en-US" sz="1200" b="0" i="0" kern="1200" dirty="0" smtClean="0">
                <a:solidFill>
                  <a:schemeClr val="tx1"/>
                </a:solidFill>
                <a:effectLst/>
                <a:latin typeface="Arial" charset="0"/>
                <a:ea typeface="+mn-ea"/>
                <a:cs typeface="Arial" charset="0"/>
              </a:rPr>
              <a:t> The company has struck deals with publishers in science, technology and mathematics fields, which give the company access to full-text versions of more than 18,000 journals. Using </a:t>
            </a:r>
            <a:r>
              <a:rPr lang="en-US" sz="1200" b="0" i="0" u="none" strike="noStrike" kern="1200" dirty="0" smtClean="0">
                <a:solidFill>
                  <a:schemeClr val="tx1"/>
                </a:solidFill>
                <a:effectLst/>
                <a:latin typeface="Arial" charset="0"/>
                <a:ea typeface="+mn-ea"/>
                <a:cs typeface="Arial" charset="0"/>
                <a:hlinkClick r:id="rId4" tooltip="Natural language processing"/>
              </a:rPr>
              <a:t>natural language processing</a:t>
            </a:r>
            <a:r>
              <a:rPr lang="en-US" sz="1200" b="0" i="0" kern="1200" dirty="0" smtClean="0">
                <a:solidFill>
                  <a:schemeClr val="tx1"/>
                </a:solidFill>
                <a:effectLst/>
                <a:latin typeface="Arial" charset="0"/>
                <a:ea typeface="+mn-ea"/>
                <a:cs typeface="Arial" charset="0"/>
              </a:rPr>
              <a:t>, Meta scans articles - as well as the millions of articles stored in open-access repositories - collecting information about authors, citations and topics. Participating publishers receive exposure for their journals in return.</a:t>
            </a:r>
            <a:r>
              <a:rPr lang="en-US" sz="1200" b="0" i="0" u="none" strike="noStrike" kern="1200" baseline="30000" dirty="0" smtClean="0">
                <a:solidFill>
                  <a:schemeClr val="tx1"/>
                </a:solidFill>
                <a:effectLst/>
                <a:latin typeface="Arial" charset="0"/>
                <a:ea typeface="+mn-ea"/>
                <a:cs typeface="Arial" charset="0"/>
                <a:hlinkClick r:id="rId5"/>
              </a:rPr>
              <a:t>[10]</a:t>
            </a:r>
            <a:r>
              <a:rPr lang="en-US" sz="1200" b="0" i="0" kern="1200" dirty="0" smtClean="0">
                <a:solidFill>
                  <a:schemeClr val="tx1"/>
                </a:solidFill>
                <a:effectLst/>
                <a:latin typeface="Arial" charset="0"/>
                <a:ea typeface="+mn-ea"/>
                <a:cs typeface="Arial" charset="0"/>
              </a:rPr>
              <a:t> These include the </a:t>
            </a:r>
            <a:r>
              <a:rPr lang="en-US" sz="1200" b="0" i="0" u="none" strike="noStrike" kern="1200" dirty="0" smtClean="0">
                <a:solidFill>
                  <a:schemeClr val="tx1"/>
                </a:solidFill>
                <a:effectLst/>
                <a:latin typeface="Arial" charset="0"/>
                <a:ea typeface="+mn-ea"/>
                <a:cs typeface="Arial" charset="0"/>
                <a:hlinkClick r:id="rId6" tooltip="American Medical Association"/>
              </a:rPr>
              <a:t>American Medical Association</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7" tooltip="BioMed Central"/>
              </a:rPr>
              <a:t>BioMed Central</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8" tooltip="Elsevier"/>
              </a:rPr>
              <a:t>Elsevier</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9" tooltip="Karger"/>
              </a:rPr>
              <a:t>Karger</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10" tooltip="Sage Publishing"/>
              </a:rPr>
              <a:t>Sage Publishing</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11" tooltip="Taylor &amp; Francis"/>
              </a:rPr>
              <a:t>Taylor &amp; Francis</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12" tooltip="Wolters Kluwer"/>
              </a:rPr>
              <a:t>Wolters Kluwer</a:t>
            </a:r>
            <a:r>
              <a:rPr lang="en-US" sz="1200" b="0" i="0" kern="1200" dirty="0" smtClean="0">
                <a:solidFill>
                  <a:schemeClr val="tx1"/>
                </a:solidFill>
                <a:effectLst/>
                <a:latin typeface="Arial" charset="0"/>
                <a:ea typeface="+mn-ea"/>
                <a:cs typeface="Arial" charset="0"/>
              </a:rPr>
              <a:t>, and the </a:t>
            </a:r>
            <a:r>
              <a:rPr lang="en-US" sz="1200" b="0" i="0" u="none" strike="noStrike" kern="1200" dirty="0" smtClean="0">
                <a:solidFill>
                  <a:schemeClr val="tx1"/>
                </a:solidFill>
                <a:effectLst/>
                <a:latin typeface="Arial" charset="0"/>
                <a:ea typeface="+mn-ea"/>
                <a:cs typeface="Arial" charset="0"/>
                <a:hlinkClick r:id="rId13" tooltip="Royal Society"/>
              </a:rPr>
              <a:t>Royal Society</a:t>
            </a:r>
            <a:r>
              <a:rPr lang="en-US" sz="1200" b="0" i="0" kern="1200" dirty="0" smtClean="0">
                <a:solidFill>
                  <a:schemeClr val="tx1"/>
                </a:solidFill>
                <a:effectLst/>
                <a:latin typeface="Arial" charset="0"/>
                <a:ea typeface="+mn-ea"/>
                <a:cs typeface="Arial" charset="0"/>
              </a:rPr>
              <a:t>.</a:t>
            </a:r>
            <a:r>
              <a:rPr lang="en-US" sz="1200" b="0" i="0" u="none" strike="noStrike" kern="1200" baseline="30000" dirty="0" smtClean="0">
                <a:solidFill>
                  <a:schemeClr val="tx1"/>
                </a:solidFill>
                <a:effectLst/>
                <a:latin typeface="Arial" charset="0"/>
                <a:ea typeface="+mn-ea"/>
                <a:cs typeface="Arial" charset="0"/>
                <a:hlinkClick r:id="rId14"/>
              </a:rPr>
              <a:t>[11]</a:t>
            </a:r>
            <a:r>
              <a:rPr lang="en-US" sz="1200" b="0" i="0" u="none" strike="noStrike" kern="1200" baseline="30000" dirty="0" smtClean="0">
                <a:solidFill>
                  <a:schemeClr val="tx1"/>
                </a:solidFill>
                <a:effectLst/>
                <a:latin typeface="Arial" charset="0"/>
                <a:ea typeface="+mn-ea"/>
                <a:cs typeface="Arial" charset="0"/>
                <a:hlinkClick r:id="rId15"/>
              </a:rPr>
              <a:t>[12]</a:t>
            </a:r>
            <a:endParaRPr lang="en-US" sz="1200" b="0" i="0" u="none" strike="noStrike" kern="1200" baseline="30000" dirty="0" smtClean="0">
              <a:solidFill>
                <a:schemeClr val="tx1"/>
              </a:solidFill>
              <a:effectLst/>
              <a:latin typeface="Arial" charset="0"/>
              <a:ea typeface="+mn-ea"/>
              <a:cs typeface="Arial" charset="0"/>
            </a:endParaRPr>
          </a:p>
          <a:p>
            <a:endParaRPr lang="en-US" sz="1200" b="0" i="0" u="none" strike="noStrike" kern="1200" baseline="300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F366B3F1-F5A1-45CE-A07D-E4332E4D6FF6}" type="slidenum">
              <a:rPr lang="en-US" smtClean="0"/>
              <a:pPr/>
              <a:t>26</a:t>
            </a:fld>
            <a:endParaRPr lang="en-US"/>
          </a:p>
        </p:txBody>
      </p:sp>
    </p:spTree>
    <p:extLst>
      <p:ext uri="{BB962C8B-B14F-4D97-AF65-F5344CB8AC3E}">
        <p14:creationId xmlns:p14="http://schemas.microsoft.com/office/powerpoint/2010/main" val="873319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27</a:t>
            </a:fld>
            <a:endParaRPr lang="en-US"/>
          </a:p>
        </p:txBody>
      </p:sp>
    </p:spTree>
    <p:extLst>
      <p:ext uri="{BB962C8B-B14F-4D97-AF65-F5344CB8AC3E}">
        <p14:creationId xmlns:p14="http://schemas.microsoft.com/office/powerpoint/2010/main" val="191367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28</a:t>
            </a:fld>
            <a:endParaRPr lang="en-US"/>
          </a:p>
        </p:txBody>
      </p:sp>
    </p:spTree>
    <p:extLst>
      <p:ext uri="{BB962C8B-B14F-4D97-AF65-F5344CB8AC3E}">
        <p14:creationId xmlns:p14="http://schemas.microsoft.com/office/powerpoint/2010/main" val="207890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not going to predict to what degree we as libraries and content providers will be successful in adapting to this rapidly changing environment, but I do believe it is important for all of us to remember that we operate in a smaller ecosystem that sits inside a much larger ecosystem.  </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a:t>
            </a:fld>
            <a:endParaRPr lang="en-US"/>
          </a:p>
        </p:txBody>
      </p:sp>
    </p:spTree>
    <p:extLst>
      <p:ext uri="{BB962C8B-B14F-4D97-AF65-F5344CB8AC3E}">
        <p14:creationId xmlns:p14="http://schemas.microsoft.com/office/powerpoint/2010/main" val="47639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29</a:t>
            </a:fld>
            <a:endParaRPr lang="en-US"/>
          </a:p>
        </p:txBody>
      </p:sp>
    </p:spTree>
    <p:extLst>
      <p:ext uri="{BB962C8B-B14F-4D97-AF65-F5344CB8AC3E}">
        <p14:creationId xmlns:p14="http://schemas.microsoft.com/office/powerpoint/2010/main" val="148845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And, the rate of change in OUR system has to keep up with the rate of change in the larger system, or run the risk of getting propelled from the system all together.</a:t>
            </a:r>
            <a:endParaRPr lang="en-US" dirty="0" smtClean="0"/>
          </a:p>
          <a:p>
            <a:endParaRPr lang="en-US" dirty="0" smtClean="0"/>
          </a:p>
          <a:p>
            <a:r>
              <a:rPr lang="en-US" dirty="0" smtClean="0"/>
              <a:t>As</a:t>
            </a:r>
            <a:r>
              <a:rPr lang="en-US" baseline="0" dirty="0" smtClean="0"/>
              <a:t> the late Robert Oppenheimer, the American physicist who is sometimes known as the “father of the atomic bomb” is reported to have said:</a:t>
            </a:r>
          </a:p>
          <a:p>
            <a:endParaRPr lang="en-US" baseline="0" dirty="0" smtClean="0"/>
          </a:p>
          <a:p>
            <a:r>
              <a:rPr lang="en-US" baseline="0" dirty="0" smtClean="0"/>
              <a:t>“The optimist thinks this is the best of all possible worlds, and the pessimist knows it”</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3</a:t>
            </a:fld>
            <a:endParaRPr lang="en-US"/>
          </a:p>
        </p:txBody>
      </p:sp>
    </p:spTree>
    <p:extLst>
      <p:ext uri="{BB962C8B-B14F-4D97-AF65-F5344CB8AC3E}">
        <p14:creationId xmlns:p14="http://schemas.microsoft.com/office/powerpoint/2010/main" val="89451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So,</a:t>
            </a:r>
            <a:r>
              <a:rPr lang="en-US" sz="1200" b="0" i="0" kern="1200" baseline="0" dirty="0" smtClean="0">
                <a:solidFill>
                  <a:schemeClr val="tx1"/>
                </a:solidFill>
                <a:effectLst/>
                <a:latin typeface="Arial" charset="0"/>
                <a:ea typeface="+mn-ea"/>
                <a:cs typeface="Arial" charset="0"/>
              </a:rPr>
              <a:t> let’s talk about Fisher’s fundamental theorem and how I believe it is an interesting analogy for what I see happening in the scholarly </a:t>
            </a:r>
            <a:r>
              <a:rPr lang="en-US" sz="1200" b="0" i="0" kern="1200" baseline="0" dirty="0" smtClean="0">
                <a:solidFill>
                  <a:schemeClr val="tx1"/>
                </a:solidFill>
                <a:effectLst/>
                <a:latin typeface="Arial" charset="0"/>
                <a:ea typeface="+mn-ea"/>
                <a:cs typeface="Arial" charset="0"/>
              </a:rPr>
              <a:t>communications </a:t>
            </a:r>
            <a:r>
              <a:rPr lang="en-US" sz="1200" b="0" i="0" kern="1200" baseline="0" dirty="0" smtClean="0">
                <a:solidFill>
                  <a:schemeClr val="tx1"/>
                </a:solidFill>
                <a:effectLst/>
                <a:latin typeface="Arial" charset="0"/>
                <a:ea typeface="+mn-ea"/>
                <a:cs typeface="Arial" charset="0"/>
              </a:rPr>
              <a:t>ecosystem.</a:t>
            </a:r>
          </a:p>
          <a:p>
            <a:endParaRPr lang="en-US" sz="1200" b="0" i="0" kern="1200" baseline="0" dirty="0" smtClean="0">
              <a:solidFill>
                <a:schemeClr val="tx1"/>
              </a:solidFill>
              <a:effectLst/>
              <a:latin typeface="Arial" charset="0"/>
              <a:ea typeface="+mn-ea"/>
              <a:cs typeface="Arial" charset="0"/>
            </a:endParaRPr>
          </a:p>
          <a:p>
            <a:r>
              <a:rPr lang="en-US" sz="1200" b="1" i="0" kern="1200" dirty="0" smtClean="0">
                <a:solidFill>
                  <a:schemeClr val="tx1"/>
                </a:solidFill>
                <a:effectLst/>
                <a:latin typeface="Arial" charset="0"/>
                <a:ea typeface="+mn-ea"/>
                <a:cs typeface="Arial" charset="0"/>
              </a:rPr>
              <a:t>Fisher's fundamental theorem of natural selection</a:t>
            </a:r>
            <a:r>
              <a:rPr lang="en-US" sz="1200" b="0" i="0" kern="1200" dirty="0" smtClean="0">
                <a:solidFill>
                  <a:schemeClr val="tx1"/>
                </a:solidFill>
                <a:effectLst/>
                <a:latin typeface="Arial" charset="0"/>
                <a:ea typeface="+mn-ea"/>
                <a:cs typeface="Arial" charset="0"/>
              </a:rPr>
              <a:t> is an idea about </a:t>
            </a:r>
            <a:r>
              <a:rPr lang="en-US" sz="1200" b="0" i="0" u="none" strike="noStrike" kern="1200" dirty="0" smtClean="0">
                <a:solidFill>
                  <a:schemeClr val="tx1"/>
                </a:solidFill>
                <a:effectLst/>
                <a:latin typeface="Arial" charset="0"/>
                <a:ea typeface="+mn-ea"/>
                <a:cs typeface="Arial" charset="0"/>
                <a:hlinkClick r:id="rId3" tooltip="Genetic variance"/>
              </a:rPr>
              <a:t>genetic variance</a:t>
            </a:r>
            <a:r>
              <a:rPr lang="en-US" sz="1200" b="0" i="0" u="none" strike="noStrike" kern="1200" baseline="30000" dirty="0" smtClean="0">
                <a:solidFill>
                  <a:schemeClr val="tx1"/>
                </a:solidFill>
                <a:effectLst/>
                <a:latin typeface="Arial" charset="0"/>
                <a:ea typeface="+mn-ea"/>
                <a:cs typeface="Arial" charset="0"/>
                <a:hlinkClick r:id="rId4"/>
              </a:rPr>
              <a:t>[1]</a:t>
            </a:r>
            <a:r>
              <a:rPr lang="en-US" sz="1200" b="0" i="0" u="none" strike="noStrike" kern="1200" baseline="30000" dirty="0" smtClean="0">
                <a:solidFill>
                  <a:schemeClr val="tx1"/>
                </a:solidFill>
                <a:effectLst/>
                <a:latin typeface="Arial" charset="0"/>
                <a:ea typeface="+mn-ea"/>
                <a:cs typeface="Arial" charset="0"/>
                <a:hlinkClick r:id="rId5"/>
              </a:rPr>
              <a:t>[2]</a:t>
            </a:r>
            <a:r>
              <a:rPr lang="en-US" sz="1200" b="0" i="0" kern="1200" dirty="0" smtClean="0">
                <a:solidFill>
                  <a:schemeClr val="tx1"/>
                </a:solidFill>
                <a:effectLst/>
                <a:latin typeface="Arial" charset="0"/>
                <a:ea typeface="+mn-ea"/>
                <a:cs typeface="Arial" charset="0"/>
              </a:rPr>
              <a:t> in </a:t>
            </a:r>
            <a:r>
              <a:rPr lang="en-US" sz="1200" b="0" i="0" u="none" strike="noStrike" kern="1200" dirty="0" smtClean="0">
                <a:solidFill>
                  <a:schemeClr val="tx1"/>
                </a:solidFill>
                <a:effectLst/>
                <a:latin typeface="Arial" charset="0"/>
                <a:ea typeface="+mn-ea"/>
                <a:cs typeface="Arial" charset="0"/>
                <a:hlinkClick r:id="rId6" tooltip="Population genetics"/>
              </a:rPr>
              <a:t>population genetics</a:t>
            </a:r>
            <a:r>
              <a:rPr lang="en-US" sz="1200" b="0" i="0" kern="1200" dirty="0" smtClean="0">
                <a:solidFill>
                  <a:schemeClr val="tx1"/>
                </a:solidFill>
                <a:effectLst/>
                <a:latin typeface="Arial" charset="0"/>
                <a:ea typeface="+mn-ea"/>
                <a:cs typeface="Arial" charset="0"/>
              </a:rPr>
              <a:t> developed by the </a:t>
            </a:r>
            <a:r>
              <a:rPr lang="en-US" sz="1200" b="0" i="0" u="none" strike="noStrike" kern="1200" dirty="0" smtClean="0">
                <a:solidFill>
                  <a:schemeClr val="tx1"/>
                </a:solidFill>
                <a:effectLst/>
                <a:latin typeface="Arial" charset="0"/>
                <a:ea typeface="+mn-ea"/>
                <a:cs typeface="Arial" charset="0"/>
                <a:hlinkClick r:id="rId7" tooltip="Statistics"/>
              </a:rPr>
              <a:t>statistician</a:t>
            </a:r>
            <a:r>
              <a:rPr lang="en-US" sz="1200" b="0" i="0" kern="1200" dirty="0" smtClean="0">
                <a:solidFill>
                  <a:schemeClr val="tx1"/>
                </a:solidFill>
                <a:effectLst/>
                <a:latin typeface="Arial" charset="0"/>
                <a:ea typeface="+mn-ea"/>
                <a:cs typeface="Arial" charset="0"/>
              </a:rPr>
              <a:t> and </a:t>
            </a:r>
            <a:r>
              <a:rPr lang="en-US" sz="1200" b="0" i="0" u="none" strike="noStrike" kern="1200" dirty="0" smtClean="0">
                <a:solidFill>
                  <a:schemeClr val="tx1"/>
                </a:solidFill>
                <a:effectLst/>
                <a:latin typeface="Arial" charset="0"/>
                <a:ea typeface="+mn-ea"/>
                <a:cs typeface="Arial" charset="0"/>
                <a:hlinkClick r:id="rId8" tooltip="Evolutionary biology"/>
              </a:rPr>
              <a:t>evolutionary biologist</a:t>
            </a:r>
            <a:r>
              <a:rPr lang="en-US" sz="1200" b="0" i="0" kern="1200" dirty="0" smtClean="0">
                <a:solidFill>
                  <a:schemeClr val="tx1"/>
                </a:solidFill>
                <a:effectLst/>
                <a:latin typeface="Arial" charset="0"/>
                <a:ea typeface="+mn-ea"/>
                <a:cs typeface="Arial" charset="0"/>
              </a:rPr>
              <a:t> </a:t>
            </a:r>
            <a:r>
              <a:rPr lang="en-US" sz="1200" b="0" i="0" u="none" strike="noStrike" kern="1200" dirty="0" smtClean="0">
                <a:solidFill>
                  <a:schemeClr val="tx1"/>
                </a:solidFill>
                <a:effectLst/>
                <a:latin typeface="Arial" charset="0"/>
                <a:ea typeface="+mn-ea"/>
                <a:cs typeface="Arial" charset="0"/>
                <a:hlinkClick r:id="rId9" tooltip="Ronald Fisher"/>
              </a:rPr>
              <a:t>Ronald Fisher</a:t>
            </a:r>
            <a:r>
              <a:rPr lang="en-US" sz="1200" b="0" i="0" kern="1200" dirty="0" smtClean="0">
                <a:solidFill>
                  <a:schemeClr val="tx1"/>
                </a:solidFill>
                <a:effectLst/>
                <a:latin typeface="Arial" charset="0"/>
                <a:ea typeface="+mn-ea"/>
                <a:cs typeface="Arial" charset="0"/>
              </a:rPr>
              <a:t>.</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For </a:t>
            </a:r>
            <a:r>
              <a:rPr lang="en-US" dirty="0" smtClean="0"/>
              <a:t>the purposes of our </a:t>
            </a:r>
            <a:r>
              <a:rPr lang="en-US" dirty="0" smtClean="0"/>
              <a:t>my talk </a:t>
            </a:r>
            <a:r>
              <a:rPr lang="en-US" sz="1200" b="0" i="0" kern="1200" baseline="0" dirty="0" smtClean="0">
                <a:solidFill>
                  <a:schemeClr val="tx1"/>
                </a:solidFill>
                <a:effectLst/>
                <a:latin typeface="Arial" charset="0"/>
                <a:ea typeface="+mn-ea"/>
                <a:cs typeface="Arial" charset="0"/>
              </a:rPr>
              <a:t>today</a:t>
            </a:r>
            <a:r>
              <a:rPr lang="en-US" sz="1200" b="0" i="0" kern="1200" baseline="0" dirty="0" smtClean="0">
                <a:solidFill>
                  <a:schemeClr val="tx1"/>
                </a:solidFill>
                <a:effectLst/>
                <a:latin typeface="Arial" charset="0"/>
                <a:ea typeface="+mn-ea"/>
                <a:cs typeface="Arial" charset="0"/>
              </a:rPr>
              <a:t>, </a:t>
            </a:r>
            <a:r>
              <a:rPr lang="en-US" sz="1200" b="0" i="0" kern="1200" baseline="0" dirty="0" smtClean="0">
                <a:solidFill>
                  <a:schemeClr val="tx1"/>
                </a:solidFill>
                <a:effectLst/>
                <a:latin typeface="Arial" charset="0"/>
                <a:ea typeface="+mn-ea"/>
                <a:cs typeface="Arial" charset="0"/>
              </a:rPr>
              <a:t>I’ll restate Fisher’s </a:t>
            </a:r>
            <a:r>
              <a:rPr lang="en-US" sz="1200" b="0" i="0" kern="1200" baseline="0" dirty="0" smtClean="0">
                <a:solidFill>
                  <a:schemeClr val="tx1"/>
                </a:solidFill>
                <a:effectLst/>
                <a:latin typeface="Arial" charset="0"/>
                <a:ea typeface="+mn-ea"/>
                <a:cs typeface="Arial" charset="0"/>
              </a:rPr>
              <a:t>Fundamental </a:t>
            </a:r>
            <a:r>
              <a:rPr lang="en-US" sz="1200" b="0" i="0" kern="1200" baseline="0" dirty="0" smtClean="0">
                <a:solidFill>
                  <a:schemeClr val="tx1"/>
                </a:solidFill>
                <a:effectLst/>
                <a:latin typeface="Arial" charset="0"/>
                <a:ea typeface="+mn-ea"/>
                <a:cs typeface="Arial" charset="0"/>
              </a:rPr>
              <a:t>Theorem for our</a:t>
            </a:r>
            <a:r>
              <a:rPr lang="en-US" sz="1200" b="0" i="0" kern="1200" dirty="0" smtClean="0">
                <a:solidFill>
                  <a:schemeClr val="tx1"/>
                </a:solidFill>
                <a:effectLst/>
                <a:latin typeface="Arial" charset="0"/>
                <a:ea typeface="+mn-ea"/>
                <a:cs typeface="Arial" charset="0"/>
              </a:rPr>
              <a:t> context.  It suggests </a:t>
            </a:r>
            <a:r>
              <a:rPr lang="en-US" sz="1200" b="0" i="0" kern="1200" baseline="0" dirty="0" smtClean="0">
                <a:solidFill>
                  <a:schemeClr val="tx1"/>
                </a:solidFill>
                <a:effectLst/>
                <a:latin typeface="Arial" charset="0"/>
                <a:ea typeface="+mn-ea"/>
                <a:cs typeface="Arial" charset="0"/>
              </a:rPr>
              <a:t>that </a:t>
            </a:r>
            <a:r>
              <a:rPr lang="en-US" sz="1200" b="0" i="0" kern="1200" baseline="0" dirty="0" smtClean="0">
                <a:solidFill>
                  <a:schemeClr val="tx1"/>
                </a:solidFill>
                <a:effectLst/>
                <a:latin typeface="Arial" charset="0"/>
                <a:ea typeface="+mn-ea"/>
                <a:cs typeface="Arial" charset="0"/>
              </a:rPr>
              <a:t>the more adapted an organism becomes, the less adaptable it is to any new change</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4</a:t>
            </a:fld>
            <a:endParaRPr lang="en-US"/>
          </a:p>
        </p:txBody>
      </p:sp>
    </p:spTree>
    <p:extLst>
      <p:ext uri="{BB962C8B-B14F-4D97-AF65-F5344CB8AC3E}">
        <p14:creationId xmlns:p14="http://schemas.microsoft.com/office/powerpoint/2010/main" val="160554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4548" y="3302184"/>
            <a:ext cx="7386980" cy="3492315"/>
          </a:xfrm>
        </p:spPr>
        <p:txBody>
          <a:bodyPr/>
          <a:lstStyle/>
          <a:p>
            <a:r>
              <a:rPr lang="en-US" dirty="0" smtClean="0"/>
              <a:t>Libraries and publishers have had centuries</a:t>
            </a:r>
            <a:r>
              <a:rPr lang="en-US" baseline="0" dirty="0" smtClean="0"/>
              <a:t> to adapt to the changing print ecosystem: from the formation of the first library in Alexandria, to the invention of the printing press in 1440, to the publishing of the first journal in 1665, to the proliferation of science, technology, and medical publishing in the 20</a:t>
            </a:r>
            <a:r>
              <a:rPr lang="en-US" baseline="30000" dirty="0" smtClean="0"/>
              <a:t>th</a:t>
            </a:r>
            <a:r>
              <a:rPr lang="en-US" baseline="0" dirty="0" smtClean="0"/>
              <a:t> century.  Over that period of time, the ORGANISM </a:t>
            </a:r>
            <a:r>
              <a:rPr lang="mr-IN" baseline="0" dirty="0" smtClean="0"/>
              <a:t>–</a:t>
            </a:r>
            <a:r>
              <a:rPr lang="en-US" baseline="0" dirty="0" smtClean="0"/>
              <a:t> scholarly communications </a:t>
            </a:r>
            <a:r>
              <a:rPr lang="mr-IN" baseline="0" dirty="0" smtClean="0"/>
              <a:t>–</a:t>
            </a:r>
            <a:r>
              <a:rPr lang="en-US" baseline="0" dirty="0" smtClean="0"/>
              <a:t> adapted fairly well to its PRINT environment.  At the end of the 20</a:t>
            </a:r>
            <a:r>
              <a:rPr lang="en-US" baseline="30000" dirty="0" smtClean="0"/>
              <a:t>th</a:t>
            </a:r>
            <a:r>
              <a:rPr lang="en-US" baseline="0" dirty="0" smtClean="0"/>
              <a:t>-century, however, the scholarly record began to </a:t>
            </a:r>
            <a:r>
              <a:rPr lang="en-US" baseline="0" dirty="0" smtClean="0"/>
              <a:t>change dramatically.</a:t>
            </a:r>
            <a:endParaRPr lang="en-US" baseline="0" dirty="0" smtClean="0"/>
          </a:p>
          <a:p>
            <a:r>
              <a:rPr lang="en-US" dirty="0" smtClean="0"/>
              <a:t>From Lavoie, et al.</a:t>
            </a:r>
          </a:p>
          <a:p>
            <a:r>
              <a:rPr lang="en-US" sz="700" dirty="0" smtClean="0"/>
              <a:t>“</a:t>
            </a:r>
            <a:r>
              <a:rPr lang="en-US" sz="700" dirty="0" smtClean="0"/>
              <a:t>First and perhaps most obvious, we have been witnessing a shift from what was traditionally a print-centric scholarly record to one that is increasingly manifested in digital form and resides on the network. </a:t>
            </a:r>
          </a:p>
          <a:p>
            <a:r>
              <a:rPr lang="en-US" sz="700" dirty="0" smtClean="0"/>
              <a:t>Second, the boundaries of the scholarly record are shifting and blurring. While in the past we might have thought of the scholarly record as consisting primarily of text-based materials like journals and monographs, today the cohort of materials over which the scholarly record can potentially extend has expanded dramatically, to include research data sets, computer models, interactive programs, complex visualizations, lab notebooks, and a host of other materials. Some of the fundamental characteristics of the scholarly record are changing. At the risk of oversimplifying an admittedly nuanced point, one might characterize the scholarly record of the past as largely static, in that much of it was manifested in fixed formats like print; it was made available primarily through formal publication channels like books or journals; and its focus was on the documentation of final outcomes, rather than the entire process of scholarly inquiry. Currently, however, these characteristics are being turned on their heads: the scholarly record, by virtue of its transition to digital formats, is now much more mutable and dynamic than in the past; it is made available through a blend of both formal and informal publication channels.</a:t>
            </a:r>
          </a:p>
          <a:p>
            <a:r>
              <a:rPr lang="en-US" sz="700" dirty="0" smtClean="0"/>
              <a:t>Thirdly,</a:t>
            </a:r>
            <a:r>
              <a:rPr lang="en-US" sz="700" baseline="0" dirty="0" smtClean="0"/>
              <a:t> </a:t>
            </a:r>
            <a:r>
              <a:rPr lang="en-US" sz="700" dirty="0" smtClean="0"/>
              <a:t>the scholarly record’s boundaries are expanding to include a much wider context surrounding the publication of a scholarly outcome. This point is driven in part by an increased emphasis on replicability of scholarly outcomes, as well as higher expectations around what Lavoie et al. termed “</a:t>
            </a:r>
            <a:r>
              <a:rPr lang="en-US" sz="700" dirty="0" err="1" smtClean="0"/>
              <a:t>leverageability</a:t>
            </a:r>
            <a:r>
              <a:rPr lang="en-US" sz="700" dirty="0" smtClean="0"/>
              <a:t>”: that is, the ability to take previously published work and integrate it seamlessly into new work. </a:t>
            </a:r>
          </a:p>
          <a:p>
            <a:r>
              <a:rPr lang="en-US" sz="700" dirty="0" smtClean="0"/>
              <a:t>Finally, another trend of note is the reconfiguration of the stakeholder roles associated with the scholarly record. The pathways by which materials comprising the scholarly record are created, managed, and consumed are changing in a variety of ways, with traditional stakeholders taking on new roles, and new stakeholders taking on traditional roles. The scholarly communication “supply chain” is evolving in concert with the scholarly record itself. These trends, as well as others,</a:t>
            </a:r>
            <a:r>
              <a:rPr lang="en-US" sz="700" baseline="0" dirty="0" smtClean="0"/>
              <a:t> </a:t>
            </a:r>
            <a:r>
              <a:rPr lang="en-US" sz="700" dirty="0" smtClean="0"/>
              <a:t>are hastening the scholarly record along an evolutionary path that promises to transform our view of the nature and scope of the scholarly record, as well as the configuration of stakeholders roles associated with it. However, this is not to suggest that the scholarly record was previously in some kind of stationary equilibrium, and has only recently been subject to transformative forces. The scholarly record is always evolving, and while we are not experiencing a sudden revolution in the development of the scholarly record, we are experiencing a particularly emphatic confluence of trends that are accelerating the evolutionary process that is changing the boundaries of the scholarly record, as well as the configurations of the stakeholder roles associated with it. “</a:t>
            </a:r>
            <a:endParaRPr lang="en-US" sz="700"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5</a:t>
            </a:fld>
            <a:endParaRPr lang="en-US"/>
          </a:p>
        </p:txBody>
      </p:sp>
    </p:spTree>
    <p:extLst>
      <p:ext uri="{BB962C8B-B14F-4D97-AF65-F5344CB8AC3E}">
        <p14:creationId xmlns:p14="http://schemas.microsoft.com/office/powerpoint/2010/main" val="51221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As Jose</a:t>
            </a:r>
            <a:r>
              <a:rPr lang="en-US" baseline="0" dirty="0" smtClean="0"/>
              <a:t> noted yesterday, publishers </a:t>
            </a:r>
            <a:r>
              <a:rPr lang="mr-IN" baseline="0" dirty="0" smtClean="0"/>
              <a:t>–</a:t>
            </a:r>
            <a:r>
              <a:rPr lang="en-US" baseline="0" dirty="0" smtClean="0"/>
              <a:t> content businesses </a:t>
            </a:r>
            <a:r>
              <a:rPr lang="mr-IN" baseline="0" dirty="0" smtClean="0"/>
              <a:t>–</a:t>
            </a:r>
            <a:r>
              <a:rPr lang="en-US" baseline="0" dirty="0" smtClean="0"/>
              <a:t> are being impacted by a number of variables.  Some of those variables are within their control, and some are not.</a:t>
            </a:r>
          </a:p>
          <a:p>
            <a:pPr marL="0" indent="0">
              <a:buFontTx/>
              <a:buNone/>
            </a:pPr>
            <a:r>
              <a:rPr lang="en-US" dirty="0" smtClean="0"/>
              <a:t>From </a:t>
            </a:r>
            <a:r>
              <a:rPr lang="en-US" dirty="0" err="1" smtClean="0"/>
              <a:t>Schonfeld</a:t>
            </a:r>
            <a:r>
              <a:rPr lang="en-US" dirty="0" smtClean="0"/>
              <a:t>:</a:t>
            </a:r>
            <a:endParaRPr lang="en-US" baseline="0" dirty="0" smtClean="0"/>
          </a:p>
          <a:p>
            <a:r>
              <a:rPr lang="en-US" sz="1200" b="0" i="0" kern="1200" dirty="0" smtClean="0">
                <a:solidFill>
                  <a:schemeClr val="tx1"/>
                </a:solidFill>
                <a:effectLst/>
                <a:latin typeface="Arial" charset="0"/>
                <a:ea typeface="+mn-ea"/>
                <a:cs typeface="Arial" charset="0"/>
              </a:rPr>
              <a:t>“From </a:t>
            </a:r>
            <a:r>
              <a:rPr lang="en-US" sz="1200" b="0" i="0" kern="1200" dirty="0" smtClean="0">
                <a:solidFill>
                  <a:schemeClr val="tx1"/>
                </a:solidFill>
                <a:effectLst/>
                <a:latin typeface="Arial" charset="0"/>
                <a:ea typeface="+mn-ea"/>
                <a:cs typeface="Arial" charset="0"/>
              </a:rPr>
              <a:t>Elsevier and Springer to EBSCO and ProQuest, these publishers and content providers are reducing their reliance on their content businesses as engines of growth. While these businesses remain strong, they are pursuing one of two newer directions for greater growth. Aggregators like EBSCO and ProQuest are investing substantially in content support businesses, while scientific publishers are investing substantially in research management and analytics businesses. </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EBSCO and ProQuest alike are building up an impressive array of content support businesses, which are intended to be sold principally to libraries but are outside of the materials budget. Elsevier and Springer (through its related Digital Science businesses) are building portfolios in research management and analytics businesses, which are intended to be sold to universities (beyond the library budget altogether) and to scholars themselves</a:t>
            </a:r>
            <a:r>
              <a:rPr lang="en-US" sz="1200" b="0" i="0" kern="1200" dirty="0" smtClean="0">
                <a:solidFill>
                  <a:schemeClr val="tx1"/>
                </a:solidFill>
                <a:effectLst/>
                <a:latin typeface="Arial" charset="0"/>
                <a:ea typeface="+mn-ea"/>
                <a:cs typeface="Arial" charset="0"/>
              </a:rPr>
              <a:t>.”</a:t>
            </a:r>
            <a:endParaRPr lang="en-US" dirty="0" smtClean="0"/>
          </a:p>
          <a:p>
            <a:pPr marL="0" indent="0">
              <a:buFontTx/>
              <a:buNone/>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F366B3F1-F5A1-45CE-A07D-E4332E4D6FF6}" type="slidenum">
              <a:rPr lang="en-US" smtClean="0"/>
              <a:pPr/>
              <a:t>6</a:t>
            </a:fld>
            <a:endParaRPr lang="en-US"/>
          </a:p>
        </p:txBody>
      </p:sp>
    </p:spTree>
    <p:extLst>
      <p:ext uri="{BB962C8B-B14F-4D97-AF65-F5344CB8AC3E}">
        <p14:creationId xmlns:p14="http://schemas.microsoft.com/office/powerpoint/2010/main" val="110244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“In </a:t>
            </a:r>
            <a:r>
              <a:rPr lang="en-US" sz="1200" b="0" i="0" kern="1200" dirty="0" smtClean="0">
                <a:solidFill>
                  <a:schemeClr val="tx1"/>
                </a:solidFill>
                <a:effectLst/>
                <a:latin typeface="Arial" charset="0"/>
                <a:ea typeface="+mn-ea"/>
                <a:cs typeface="Arial" charset="0"/>
              </a:rPr>
              <a:t>recent years, ProQuest has continued to bolster its core content platform with </a:t>
            </a:r>
            <a:r>
              <a:rPr lang="en-US" sz="1200" b="0" i="0" kern="1200" dirty="0" err="1" smtClean="0">
                <a:solidFill>
                  <a:schemeClr val="tx1"/>
                </a:solidFill>
                <a:effectLst/>
                <a:latin typeface="Arial" charset="0"/>
                <a:ea typeface="+mn-ea"/>
                <a:cs typeface="Arial" charset="0"/>
              </a:rPr>
              <a:t>ebrary</a:t>
            </a:r>
            <a:r>
              <a:rPr lang="en-US" sz="1200" b="0" i="0" kern="1200" dirty="0" smtClean="0">
                <a:solidFill>
                  <a:schemeClr val="tx1"/>
                </a:solidFill>
                <a:effectLst/>
                <a:latin typeface="Arial" charset="0"/>
                <a:ea typeface="+mn-ea"/>
                <a:cs typeface="Arial" charset="0"/>
              </a:rPr>
              <a:t>, EBL, </a:t>
            </a:r>
            <a:r>
              <a:rPr lang="en-US" sz="1200" b="0" i="0" kern="1200" dirty="0" err="1" smtClean="0">
                <a:solidFill>
                  <a:schemeClr val="tx1"/>
                </a:solidFill>
                <a:effectLst/>
                <a:latin typeface="Arial" charset="0"/>
                <a:ea typeface="+mn-ea"/>
                <a:cs typeface="Arial" charset="0"/>
              </a:rPr>
              <a:t>MyiLibrary</a:t>
            </a:r>
            <a:r>
              <a:rPr lang="en-US" sz="1200" b="0" i="0" kern="1200" dirty="0" smtClean="0">
                <a:solidFill>
                  <a:schemeClr val="tx1"/>
                </a:solidFill>
                <a:effectLst/>
                <a:latin typeface="Arial" charset="0"/>
                <a:ea typeface="+mn-ea"/>
                <a:cs typeface="Arial" charset="0"/>
              </a:rPr>
              <a:t>, and more recently Alexander Street Press, yielding a growing suite of licensed content products that support undergraduate teaching and learning. But of even greater importance have been the major investments in content support businesses, including Serials Solutions, </a:t>
            </a:r>
            <a:r>
              <a:rPr lang="en-US" sz="1200" b="0" i="0" u="none" strike="noStrike" kern="1200" dirty="0" smtClean="0">
                <a:solidFill>
                  <a:schemeClr val="tx1"/>
                </a:solidFill>
                <a:effectLst/>
                <a:latin typeface="Arial" charset="0"/>
                <a:ea typeface="+mn-ea"/>
                <a:cs typeface="Arial" charset="0"/>
                <a:hlinkClick r:id="rId3"/>
              </a:rPr>
              <a:t>Ex Libris</a:t>
            </a:r>
            <a:r>
              <a:rPr lang="en-US" sz="1200" b="0" i="0" kern="1200" dirty="0" smtClean="0">
                <a:solidFill>
                  <a:schemeClr val="tx1"/>
                </a:solidFill>
                <a:effectLst/>
                <a:latin typeface="Arial" charset="0"/>
                <a:ea typeface="+mn-ea"/>
                <a:cs typeface="Arial" charset="0"/>
              </a:rPr>
              <a:t>, Coutts, and SIPX. These new businesses, which are believed to be collectively profitable, position ProQuest as the foremost provider of library management systems, with substantial strengths in acquisition, discovery, and permissions as well</a:t>
            </a:r>
            <a:r>
              <a:rPr lang="en-US" sz="1200" b="0" i="0" kern="1200" dirty="0" smtClean="0">
                <a:solidFill>
                  <a:schemeClr val="tx1"/>
                </a:solidFill>
                <a:effectLst/>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7</a:t>
            </a:fld>
            <a:endParaRPr lang="en-US"/>
          </a:p>
        </p:txBody>
      </p:sp>
    </p:spTree>
    <p:extLst>
      <p:ext uri="{BB962C8B-B14F-4D97-AF65-F5344CB8AC3E}">
        <p14:creationId xmlns:p14="http://schemas.microsoft.com/office/powerpoint/2010/main" val="75426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 Ingrid described in her talk yesterday morning, there is some concern in the library community as to how much of the scholarly communications infrastructure is potentially being ceded to commercial interests.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Arial" charset="0"/>
              </a:rPr>
              <a:t>Looking at</a:t>
            </a:r>
            <a:r>
              <a:rPr lang="en-US" sz="1200" b="0" i="0" kern="1200" baseline="0" dirty="0" smtClean="0">
                <a:solidFill>
                  <a:schemeClr val="tx1"/>
                </a:solidFill>
                <a:effectLst/>
                <a:latin typeface="Arial" charset="0"/>
                <a:ea typeface="+mn-ea"/>
                <a:cs typeface="Arial" charset="0"/>
              </a:rPr>
              <a:t> the macro level at what is happening, </a:t>
            </a:r>
            <a:r>
              <a:rPr lang="en-US" sz="1200" b="0" i="0" kern="1200" dirty="0" smtClean="0">
                <a:solidFill>
                  <a:schemeClr val="tx1"/>
                </a:solidFill>
                <a:effectLst/>
                <a:latin typeface="Arial" charset="0"/>
                <a:ea typeface="+mn-ea"/>
                <a:cs typeface="Arial" charset="0"/>
              </a:rPr>
              <a:t>we can see common patterns. </a:t>
            </a:r>
            <a:endParaRPr lang="en-US" sz="1200" b="0" i="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Per </a:t>
            </a:r>
            <a:r>
              <a:rPr lang="en-US" dirty="0" err="1" smtClean="0"/>
              <a:t>Schonfeld</a:t>
            </a:r>
            <a:r>
              <a:rPr lang="en-US"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Arial" charset="0"/>
              </a:rPr>
              <a:t>“Today, each </a:t>
            </a:r>
            <a:r>
              <a:rPr lang="en-US" sz="1200" b="0" i="0" kern="1200" dirty="0" smtClean="0">
                <a:solidFill>
                  <a:schemeClr val="tx1"/>
                </a:solidFill>
                <a:effectLst/>
                <a:latin typeface="Arial" charset="0"/>
                <a:ea typeface="+mn-ea"/>
                <a:cs typeface="Arial" charset="0"/>
              </a:rPr>
              <a:t>has pivoted substantially to reduce its overall exposure to content licensing to academic libraries. It may be too early to know if these strategies will succeed in providing a new source of growth to substitute for licensed content products in the long term. But, it is notable that each has pursued a fundamentally similar strategy of adding businesses that do not rely on the library materials budget; in the case of EBSCO and ProQuest mostly in the library technology budget and in the case of Elsevier mostly outside the library altogether. </a:t>
            </a:r>
            <a:r>
              <a:rPr lang="en-US" sz="1200" b="0" i="0" kern="1200" dirty="0" smtClean="0">
                <a:solidFill>
                  <a:schemeClr val="tx1"/>
                </a:solidFill>
                <a:effectLst/>
                <a:latin typeface="Arial" charset="0"/>
                <a:ea typeface="+mn-ea"/>
                <a:cs typeface="Arial"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8</a:t>
            </a:fld>
            <a:endParaRPr lang="en-US"/>
          </a:p>
        </p:txBody>
      </p:sp>
    </p:spTree>
    <p:extLst>
      <p:ext uri="{BB962C8B-B14F-4D97-AF65-F5344CB8AC3E}">
        <p14:creationId xmlns:p14="http://schemas.microsoft.com/office/powerpoint/2010/main" val="154622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3284890-85D2-4D7B-8EF5-15A9C1DB8F4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6094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1028348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3496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914400" y="1619250"/>
            <a:ext cx="3810000" cy="2724150"/>
          </a:xfrm>
        </p:spPr>
        <p:txBody>
          <a:bodyPr/>
          <a:lstStyle>
            <a:lvl1pPr marL="0">
              <a:lnSpc>
                <a:spcPct val="76000"/>
              </a:lnSpc>
              <a:spcBef>
                <a:spcPts val="0"/>
              </a:spcBef>
              <a:defRPr sz="4000" cap="all" baseline="0">
                <a:solidFill>
                  <a:schemeClr val="accent1"/>
                </a:solidFill>
                <a:latin typeface="Arial Narrow" panose="020B0606020202030204" pitchFamily="34" charset="0"/>
              </a:defRPr>
            </a:lvl1pPr>
          </a:lstStyle>
          <a:p>
            <a:pPr lvl="0"/>
            <a:r>
              <a:rPr lang="en-US" dirty="0" smtClean="0"/>
              <a:t>Click to edit Title</a:t>
            </a:r>
          </a:p>
        </p:txBody>
      </p:sp>
      <p:sp>
        <p:nvSpPr>
          <p:cNvPr id="4" name="Text Placeholder 5"/>
          <p:cNvSpPr>
            <a:spLocks noGrp="1"/>
          </p:cNvSpPr>
          <p:nvPr>
            <p:ph type="body" sz="quarter" idx="16" hasCustomPrompt="1"/>
          </p:nvPr>
        </p:nvSpPr>
        <p:spPr>
          <a:xfrm>
            <a:off x="4526280" y="543050"/>
            <a:ext cx="3703320" cy="4114800"/>
          </a:xfrm>
        </p:spPr>
        <p:txBody>
          <a:bodyPr>
            <a:noAutofit/>
          </a:bodyPr>
          <a:lstStyle>
            <a:lvl1pPr marL="201168">
              <a:lnSpc>
                <a:spcPct val="95000"/>
              </a:lnSpc>
              <a:spcBef>
                <a:spcPts val="1500"/>
              </a:spcBef>
              <a:buClr>
                <a:schemeClr val="tx1"/>
              </a:buClr>
              <a:defRPr sz="1800">
                <a:solidFill>
                  <a:schemeClr val="tx1"/>
                </a:solidFill>
              </a:defRPr>
            </a:lvl1pPr>
            <a:lvl2pPr marL="201168" indent="-182880">
              <a:lnSpc>
                <a:spcPct val="95000"/>
              </a:lnSpc>
              <a:spcBef>
                <a:spcPts val="400"/>
              </a:spcBef>
              <a:buClr>
                <a:schemeClr val="tx1"/>
              </a:buClr>
              <a:defRPr sz="18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5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5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20541234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905256" y="576272"/>
            <a:ext cx="4507992" cy="51435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256" y="576272"/>
            <a:ext cx="7324344" cy="492443"/>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905256" y="1023938"/>
            <a:ext cx="7324344" cy="438582"/>
          </a:xfrm>
        </p:spPr>
        <p:txBody>
          <a:bodyPr>
            <a:noAutofit/>
          </a:bodyPr>
          <a:lstStyle>
            <a:lvl1pPr marL="0">
              <a:defRPr sz="3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11" name="Text Placeholder 10"/>
          <p:cNvSpPr>
            <a:spLocks noGrp="1"/>
          </p:cNvSpPr>
          <p:nvPr>
            <p:ph type="body" sz="quarter" idx="14"/>
          </p:nvPr>
        </p:nvSpPr>
        <p:spPr>
          <a:xfrm>
            <a:off x="905256" y="1426464"/>
            <a:ext cx="7324344" cy="528637"/>
          </a:xfrm>
        </p:spPr>
        <p:txBody>
          <a:bodyPr>
            <a:noAutofit/>
          </a:bodyPr>
          <a:lstStyle>
            <a:lvl1pPr marL="0">
              <a:defRPr>
                <a:latin typeface="+mn-lt"/>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694943" y="2085976"/>
            <a:ext cx="7792224" cy="2587624"/>
          </a:xfrm>
        </p:spPr>
        <p:txBody>
          <a:bodyPr>
            <a:noAutofit/>
          </a:bodyPr>
          <a:lstStyle>
            <a:lvl1pPr marL="201168">
              <a:lnSpc>
                <a:spcPct val="95000"/>
              </a:lnSpc>
              <a:spcBef>
                <a:spcPts val="1000"/>
              </a:spcBef>
              <a:buClr>
                <a:schemeClr val="tx1"/>
              </a:buClr>
              <a:defRPr sz="1800">
                <a:solidFill>
                  <a:schemeClr val="tx1"/>
                </a:solidFill>
              </a:defRPr>
            </a:lvl1pPr>
            <a:lvl2pPr marL="201168" indent="-182880">
              <a:lnSpc>
                <a:spcPct val="95000"/>
              </a:lnSpc>
              <a:spcBef>
                <a:spcPts val="400"/>
              </a:spcBef>
              <a:buClr>
                <a:schemeClr val="tx1"/>
              </a:buClr>
              <a:defRPr sz="18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1775009979"/>
      </p:ext>
    </p:extLst>
  </p:cSld>
  <p:clrMapOvr>
    <a:masterClrMapping/>
  </p:clrMapOvr>
  <p:extLst mod="1">
    <p:ext uri="{DCECCB84-F9BA-43D5-87BE-67443E8EF086}">
      <p15:sldGuideLst xmlns:p15="http://schemas.microsoft.com/office/powerpoint/2012/main">
        <p15:guide id="1" orient="horz" pos="29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no sub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256" y="576272"/>
            <a:ext cx="7324344" cy="492443"/>
          </a:xfrm>
        </p:spPr>
        <p:txBody>
          <a:bodyPr>
            <a:noAutofit/>
          </a:bodyPr>
          <a:lstStyle/>
          <a:p>
            <a:r>
              <a:rPr lang="en-US" dirty="0" smtClean="0"/>
              <a:t>Click to add title</a:t>
            </a:r>
            <a:endParaRPr lang="en-US" dirty="0"/>
          </a:p>
        </p:txBody>
      </p:sp>
      <p:sp>
        <p:nvSpPr>
          <p:cNvPr id="9" name="Text Placeholder 8"/>
          <p:cNvSpPr>
            <a:spLocks noGrp="1"/>
          </p:cNvSpPr>
          <p:nvPr>
            <p:ph type="body" sz="quarter" idx="13"/>
          </p:nvPr>
        </p:nvSpPr>
        <p:spPr>
          <a:xfrm>
            <a:off x="905256" y="1023938"/>
            <a:ext cx="7324344" cy="438582"/>
          </a:xfrm>
        </p:spPr>
        <p:txBody>
          <a:bodyPr>
            <a:noAutofit/>
          </a:bodyPr>
          <a:lstStyle>
            <a:lvl1pPr marL="0">
              <a:defRPr sz="3000" b="1" cap="all" baseline="0">
                <a:solidFill>
                  <a:schemeClr val="accent1"/>
                </a:solidFill>
                <a:latin typeface="Arial Narrow" panose="020B0606020202030204" pitchFamily="34" charset="0"/>
              </a:defRPr>
            </a:lvl1pPr>
          </a:lstStyle>
          <a:p>
            <a:pPr lvl="0"/>
            <a:r>
              <a:rPr lang="en-US" dirty="0" smtClean="0"/>
              <a:t>Click to edit Master text styles</a:t>
            </a:r>
            <a:endParaRPr lang="en-US" dirty="0"/>
          </a:p>
        </p:txBody>
      </p:sp>
      <p:sp>
        <p:nvSpPr>
          <p:cNvPr id="6" name="Text Placeholder 5"/>
          <p:cNvSpPr>
            <a:spLocks noGrp="1"/>
          </p:cNvSpPr>
          <p:nvPr>
            <p:ph type="body" sz="quarter" idx="15" hasCustomPrompt="1"/>
          </p:nvPr>
        </p:nvSpPr>
        <p:spPr>
          <a:xfrm>
            <a:off x="694943" y="1847088"/>
            <a:ext cx="7792224" cy="2587624"/>
          </a:xfrm>
        </p:spPr>
        <p:txBody>
          <a:bodyPr>
            <a:noAutofit/>
          </a:bodyPr>
          <a:lstStyle>
            <a:lvl1pPr marL="201168">
              <a:lnSpc>
                <a:spcPct val="95000"/>
              </a:lnSpc>
              <a:spcBef>
                <a:spcPts val="1000"/>
              </a:spcBef>
              <a:buClr>
                <a:schemeClr val="tx1"/>
              </a:buClr>
              <a:defRPr sz="1800">
                <a:solidFill>
                  <a:schemeClr val="tx1"/>
                </a:solidFill>
              </a:defRPr>
            </a:lvl1pPr>
            <a:lvl2pPr marL="201168" indent="-182880">
              <a:lnSpc>
                <a:spcPct val="95000"/>
              </a:lnSpc>
              <a:spcBef>
                <a:spcPts val="400"/>
              </a:spcBef>
              <a:buClr>
                <a:schemeClr val="tx1"/>
              </a:buClr>
              <a:defRPr sz="1800">
                <a:solidFill>
                  <a:schemeClr val="tx1"/>
                </a:solidFill>
              </a:defRPr>
            </a:lvl2pPr>
            <a:lvl3pPr marL="192024" indent="-182880">
              <a:lnSpc>
                <a:spcPct val="95000"/>
              </a:lnSpc>
              <a:spcBef>
                <a:spcPts val="400"/>
              </a:spcBef>
              <a:buClr>
                <a:schemeClr val="tx1"/>
              </a:buClr>
              <a:buAutoNum type="arabicPeriod"/>
              <a:defRPr sz="1800">
                <a:solidFill>
                  <a:schemeClr val="tx1"/>
                </a:solidFill>
              </a:defRPr>
            </a:lvl3pPr>
            <a:lvl4pPr marL="201168" indent="0">
              <a:lnSpc>
                <a:spcPct val="95000"/>
              </a:lnSpc>
              <a:spcBef>
                <a:spcPts val="1000"/>
              </a:spcBef>
              <a:buClr>
                <a:schemeClr val="tx1"/>
              </a:buClr>
              <a:buNone/>
              <a:defRPr sz="1600">
                <a:solidFill>
                  <a:schemeClr val="tx1"/>
                </a:solidFill>
              </a:defRPr>
            </a:lvl4pPr>
            <a:lvl5pPr marL="201168" indent="-182880">
              <a:lnSpc>
                <a:spcPct val="95000"/>
              </a:lnSpc>
              <a:spcBef>
                <a:spcPts val="400"/>
              </a:spcBef>
              <a:buClr>
                <a:schemeClr val="tx1"/>
              </a:buClr>
              <a:defRPr sz="1600"/>
            </a:lvl5pPr>
            <a:lvl6pPr marL="192024" indent="-182880">
              <a:lnSpc>
                <a:spcPct val="95000"/>
              </a:lnSpc>
              <a:spcBef>
                <a:spcPts val="400"/>
              </a:spcBef>
              <a:buClr>
                <a:schemeClr val="tx1"/>
              </a:buClr>
              <a:buFont typeface="+mj-lt"/>
              <a:buAutoNum type="arabicPeriod"/>
              <a:defRPr sz="1600">
                <a:solidFill>
                  <a:schemeClr val="tx1"/>
                </a:solidFill>
              </a:defRPr>
            </a:lvl6pPr>
            <a:lvl7pPr marL="201168" indent="0">
              <a:lnSpc>
                <a:spcPct val="95000"/>
              </a:lnSpc>
              <a:spcBef>
                <a:spcPts val="1000"/>
              </a:spcBef>
              <a:buClr>
                <a:schemeClr val="tx1"/>
              </a:buClr>
              <a:buNone/>
              <a:defRPr sz="1400">
                <a:solidFill>
                  <a:schemeClr val="tx1"/>
                </a:solidFill>
              </a:defRPr>
            </a:lvl7pPr>
            <a:lvl8pPr marL="201168" indent="-182880">
              <a:lnSpc>
                <a:spcPct val="95000"/>
              </a:lnSpc>
              <a:spcBef>
                <a:spcPts val="400"/>
              </a:spcBef>
              <a:buClr>
                <a:schemeClr val="tx1"/>
              </a:buClr>
              <a:buFont typeface="Arial" panose="020B0604020202020204" pitchFamily="34" charset="0"/>
              <a:buChar char="•"/>
              <a:defRPr sz="1400">
                <a:solidFill>
                  <a:schemeClr val="tx1"/>
                </a:solidFill>
              </a:defRPr>
            </a:lvl8pPr>
            <a:lvl9pPr marL="192024" indent="-182880">
              <a:lnSpc>
                <a:spcPct val="95000"/>
              </a:lnSpc>
              <a:spcBef>
                <a:spcPts val="400"/>
              </a:spcBef>
              <a:buClr>
                <a:schemeClr val="tx1"/>
              </a:buClr>
              <a:buFont typeface="+mj-lt"/>
              <a:buAutoNum type="arabicPeriod"/>
              <a:defRPr sz="1400"/>
            </a:lvl9pPr>
          </a:lstStyle>
          <a:p>
            <a:pPr lvl="0"/>
            <a:r>
              <a:rPr lang="en-US" dirty="0" smtClean="0"/>
              <a:t>Paragraph Level 1, 18pts (First level)</a:t>
            </a:r>
          </a:p>
          <a:p>
            <a:pPr lvl="1"/>
            <a:r>
              <a:rPr lang="en-US" dirty="0" smtClean="0"/>
              <a:t>Bullet Level 1, 16pts (Second level)</a:t>
            </a:r>
          </a:p>
          <a:p>
            <a:pPr lvl="2"/>
            <a:r>
              <a:rPr lang="en-US" dirty="0" smtClean="0"/>
              <a:t>Number Level 1, 14pts (Third level)</a:t>
            </a:r>
          </a:p>
          <a:p>
            <a:pPr lvl="3"/>
            <a:r>
              <a:rPr lang="en-US" dirty="0" smtClean="0"/>
              <a:t>Click to edit Paragraph Level 2 (16 points)</a:t>
            </a:r>
          </a:p>
          <a:p>
            <a:pPr lvl="4"/>
            <a:r>
              <a:rPr lang="en-US" dirty="0" smtClean="0"/>
              <a:t>Bullet Level 2,  16pts (Fifth level) </a:t>
            </a:r>
          </a:p>
          <a:p>
            <a:pPr lvl="5"/>
            <a:r>
              <a:rPr lang="en-US" dirty="0" smtClean="0"/>
              <a:t>Number Level 2, 16pts (Sixth level)</a:t>
            </a:r>
          </a:p>
          <a:p>
            <a:pPr lvl="6"/>
            <a:r>
              <a:rPr lang="en-US" dirty="0" smtClean="0"/>
              <a:t>Paragraph Level 3, 14pts (Seventh level)</a:t>
            </a:r>
          </a:p>
          <a:p>
            <a:pPr lvl="7"/>
            <a:r>
              <a:rPr lang="en-US" dirty="0" smtClean="0"/>
              <a:t>Bullet Level 3,  14pts (Eighth level)</a:t>
            </a:r>
          </a:p>
          <a:p>
            <a:pPr lvl="8"/>
            <a:r>
              <a:rPr lang="en-US" dirty="0" smtClean="0"/>
              <a:t>Number Level 3, 14 pts (Ninth level)</a:t>
            </a:r>
          </a:p>
        </p:txBody>
      </p:sp>
    </p:spTree>
    <p:extLst>
      <p:ext uri="{BB962C8B-B14F-4D97-AF65-F5344CB8AC3E}">
        <p14:creationId xmlns:p14="http://schemas.microsoft.com/office/powerpoint/2010/main" val="2701666232"/>
      </p:ext>
    </p:extLst>
  </p:cSld>
  <p:clrMapOvr>
    <a:masterClrMapping/>
  </p:clrMapOvr>
  <p:extLst mod="1">
    <p:ext uri="{DCECCB84-F9BA-43D5-87BE-67443E8EF086}">
      <p15:sldGuideLst xmlns:p15="http://schemas.microsoft.com/office/powerpoint/2012/main">
        <p15:guide id="1" orient="horz" pos="29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0" name="Text Placeholder 9"/>
          <p:cNvSpPr>
            <a:spLocks noGrp="1"/>
          </p:cNvSpPr>
          <p:nvPr>
            <p:ph type="body" sz="quarter" idx="12"/>
          </p:nvPr>
        </p:nvSpPr>
        <p:spPr>
          <a:xfrm>
            <a:off x="694944" y="1848552"/>
            <a:ext cx="2359152" cy="2825496"/>
          </a:xfrm>
        </p:spPr>
        <p:txBody>
          <a:bodyPr/>
          <a:lstStyle>
            <a:lvl1pPr marL="201168" indent="0">
              <a:lnSpc>
                <a:spcPct val="85000"/>
              </a:lnSpc>
              <a:spcBef>
                <a:spcPts val="600"/>
              </a:spcBef>
              <a:buClr>
                <a:schemeClr val="tx1"/>
              </a:buClr>
              <a:buFont typeface="Arial"/>
              <a:buNone/>
              <a:defRPr sz="1200">
                <a:solidFill>
                  <a:schemeClr val="tx1"/>
                </a:solidFill>
              </a:defRPr>
            </a:lvl1pPr>
            <a:lvl2pPr indent="-182880">
              <a:lnSpc>
                <a:spcPct val="85000"/>
              </a:lnSpc>
              <a:spcBef>
                <a:spcPts val="400"/>
              </a:spcBef>
              <a:buClr>
                <a:schemeClr val="tx1"/>
              </a:buClr>
              <a:defRPr sz="1200">
                <a:solidFill>
                  <a:schemeClr val="tx1"/>
                </a:solidFill>
              </a:defRPr>
            </a:lvl2pPr>
            <a:lvl3pPr marL="192024" indent="-182880">
              <a:lnSpc>
                <a:spcPct val="85000"/>
              </a:lnSpc>
              <a:spcBef>
                <a:spcPts val="400"/>
              </a:spcBef>
              <a:buClr>
                <a:schemeClr val="tx1"/>
              </a:buClr>
              <a:defRPr sz="12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6" name="Text Placeholder 9"/>
          <p:cNvSpPr>
            <a:spLocks noGrp="1"/>
          </p:cNvSpPr>
          <p:nvPr>
            <p:ph type="body" sz="quarter" idx="14"/>
          </p:nvPr>
        </p:nvSpPr>
        <p:spPr>
          <a:xfrm>
            <a:off x="3282696" y="1848552"/>
            <a:ext cx="2359152" cy="2825496"/>
          </a:xfrm>
        </p:spPr>
        <p:txBody>
          <a:bodyPr/>
          <a:lstStyle>
            <a:lvl1pPr marL="201168" indent="0">
              <a:lnSpc>
                <a:spcPct val="85000"/>
              </a:lnSpc>
              <a:spcBef>
                <a:spcPts val="600"/>
              </a:spcBef>
              <a:buClr>
                <a:schemeClr val="tx1"/>
              </a:buClr>
              <a:buFont typeface="Arial"/>
              <a:buNone/>
              <a:defRPr sz="1200">
                <a:solidFill>
                  <a:schemeClr val="tx1"/>
                </a:solidFill>
              </a:defRPr>
            </a:lvl1pPr>
            <a:lvl2pPr indent="-182880">
              <a:lnSpc>
                <a:spcPct val="85000"/>
              </a:lnSpc>
              <a:spcBef>
                <a:spcPts val="400"/>
              </a:spcBef>
              <a:buClr>
                <a:schemeClr val="tx1"/>
              </a:buClr>
              <a:defRPr sz="1200">
                <a:solidFill>
                  <a:schemeClr val="tx1"/>
                </a:solidFill>
              </a:defRPr>
            </a:lvl2pPr>
            <a:lvl3pPr marL="192024" indent="-182880">
              <a:lnSpc>
                <a:spcPct val="85000"/>
              </a:lnSpc>
              <a:spcBef>
                <a:spcPts val="400"/>
              </a:spcBef>
              <a:buClr>
                <a:schemeClr val="tx1"/>
              </a:buClr>
              <a:defRPr sz="12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
        <p:nvSpPr>
          <p:cNvPr id="7" name="Text Placeholder 9"/>
          <p:cNvSpPr>
            <a:spLocks noGrp="1"/>
          </p:cNvSpPr>
          <p:nvPr>
            <p:ph type="body" sz="quarter" idx="15"/>
          </p:nvPr>
        </p:nvSpPr>
        <p:spPr>
          <a:xfrm>
            <a:off x="5870448" y="1848552"/>
            <a:ext cx="2359152" cy="2825496"/>
          </a:xfrm>
        </p:spPr>
        <p:txBody>
          <a:bodyPr/>
          <a:lstStyle>
            <a:lvl1pPr marL="201168" indent="0">
              <a:lnSpc>
                <a:spcPct val="85000"/>
              </a:lnSpc>
              <a:spcBef>
                <a:spcPts val="600"/>
              </a:spcBef>
              <a:buClr>
                <a:schemeClr val="tx1"/>
              </a:buClr>
              <a:buFont typeface="Arial"/>
              <a:buNone/>
              <a:defRPr sz="1200">
                <a:solidFill>
                  <a:schemeClr val="tx1"/>
                </a:solidFill>
              </a:defRPr>
            </a:lvl1pPr>
            <a:lvl2pPr indent="-182880">
              <a:lnSpc>
                <a:spcPct val="85000"/>
              </a:lnSpc>
              <a:spcBef>
                <a:spcPts val="400"/>
              </a:spcBef>
              <a:buClr>
                <a:schemeClr val="tx1"/>
              </a:buClr>
              <a:defRPr sz="1200">
                <a:solidFill>
                  <a:schemeClr val="tx1"/>
                </a:solidFill>
              </a:defRPr>
            </a:lvl2pPr>
            <a:lvl3pPr marL="192024" indent="-182880">
              <a:lnSpc>
                <a:spcPct val="85000"/>
              </a:lnSpc>
              <a:spcBef>
                <a:spcPts val="400"/>
              </a:spcBef>
              <a:buClr>
                <a:schemeClr val="tx1"/>
              </a:buClr>
              <a:defRPr sz="1200">
                <a:solidFill>
                  <a:schemeClr val="tx1"/>
                </a:solidFill>
              </a:defRPr>
            </a:lvl3pPr>
          </a:lstStyle>
          <a:p>
            <a:pPr lvl="0"/>
            <a:r>
              <a:rPr lang="en-US" dirty="0" smtClean="0"/>
              <a:t>Click to edit Master text styles</a:t>
            </a:r>
          </a:p>
          <a:p>
            <a:pPr lvl="1"/>
            <a:r>
              <a:rPr lang="en-US" dirty="0" smtClean="0"/>
              <a:t>Bullet one</a:t>
            </a:r>
          </a:p>
          <a:p>
            <a:pPr lvl="2"/>
            <a:r>
              <a:rPr lang="en-US" dirty="0" smtClean="0"/>
              <a:t>Numbered one</a:t>
            </a:r>
            <a:endParaRPr lang="en-US" dirty="0"/>
          </a:p>
        </p:txBody>
      </p:sp>
    </p:spTree>
    <p:extLst>
      <p:ext uri="{BB962C8B-B14F-4D97-AF65-F5344CB8AC3E}">
        <p14:creationId xmlns:p14="http://schemas.microsoft.com/office/powerpoint/2010/main" val="330574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905256" y="576272"/>
            <a:ext cx="4507992" cy="51435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4" name="Text Placeholder 3"/>
          <p:cNvSpPr>
            <a:spLocks noGrp="1"/>
          </p:cNvSpPr>
          <p:nvPr>
            <p:ph type="body" sz="quarter" idx="11"/>
          </p:nvPr>
        </p:nvSpPr>
        <p:spPr>
          <a:xfrm>
            <a:off x="920750" y="1618548"/>
            <a:ext cx="7308850" cy="647700"/>
          </a:xfrm>
        </p:spPr>
        <p:txBody>
          <a:bodyPr/>
          <a:lstStyle>
            <a:lvl1pPr marL="0">
              <a:buFontTx/>
              <a:buNone/>
              <a:defRPr sz="1800">
                <a:solidFill>
                  <a:schemeClr val="tx1"/>
                </a:solidFill>
              </a:defRPr>
            </a:lvl1pPr>
            <a:lvl2pPr marL="63500" indent="0">
              <a:buFontTx/>
              <a:buNone/>
              <a:defRPr sz="1600">
                <a:solidFill>
                  <a:schemeClr val="tx1"/>
                </a:solidFill>
              </a:defRPr>
            </a:lvl2pPr>
            <a:lvl3pPr marL="63500" indent="0">
              <a:buFontTx/>
              <a:buNone/>
              <a:defRPr sz="1600">
                <a:solidFill>
                  <a:schemeClr val="tx1"/>
                </a:solidFill>
              </a:defRPr>
            </a:lvl3pPr>
            <a:lvl4pPr marL="63500" indent="0">
              <a:buFontTx/>
              <a:buNone/>
              <a:defRPr sz="1600">
                <a:solidFill>
                  <a:schemeClr val="tx1"/>
                </a:solidFill>
              </a:defRPr>
            </a:lvl4pPr>
            <a:lvl5pPr marL="63500" indent="0">
              <a:buFontTx/>
              <a:buNone/>
              <a:defRPr sz="1600">
                <a:solidFill>
                  <a:schemeClr val="tx1"/>
                </a:solidFill>
              </a:defRPr>
            </a:lvl5pPr>
          </a:lstStyle>
          <a:p>
            <a:pPr lvl="0"/>
            <a:r>
              <a:rPr lang="en-US" dirty="0" smtClean="0"/>
              <a:t>Click to edit Master text styles</a:t>
            </a:r>
          </a:p>
        </p:txBody>
      </p:sp>
      <p:sp>
        <p:nvSpPr>
          <p:cNvPr id="3" name="Text Placeholder 2"/>
          <p:cNvSpPr>
            <a:spLocks noGrp="1"/>
          </p:cNvSpPr>
          <p:nvPr>
            <p:ph type="body" sz="quarter" idx="12"/>
          </p:nvPr>
        </p:nvSpPr>
        <p:spPr>
          <a:xfrm>
            <a:off x="713232" y="2435741"/>
            <a:ext cx="3566160" cy="2194813"/>
          </a:xfrm>
        </p:spPr>
        <p:txBody>
          <a:bodyPr/>
          <a:lstStyle>
            <a:lvl1pPr>
              <a:lnSpc>
                <a:spcPct val="95000"/>
              </a:lnSpc>
              <a:spcBef>
                <a:spcPts val="500"/>
              </a:spcBef>
              <a:defRPr/>
            </a:lvl1pPr>
            <a:lvl2pPr indent="-182880">
              <a:lnSpc>
                <a:spcPct val="95000"/>
              </a:lnSpc>
              <a:spcBef>
                <a:spcPts val="500"/>
              </a:spcBef>
              <a:buClr>
                <a:schemeClr val="tx1"/>
              </a:buClr>
              <a:defRPr/>
            </a:lvl2pPr>
            <a:lvl3pPr marL="192024" indent="-179388">
              <a:lnSpc>
                <a:spcPct val="95000"/>
              </a:lnSpc>
              <a:spcBef>
                <a:spcPts val="500"/>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ext Placeholder 5"/>
          <p:cNvSpPr>
            <a:spLocks noGrp="1"/>
          </p:cNvSpPr>
          <p:nvPr>
            <p:ph type="body" sz="quarter" idx="13"/>
          </p:nvPr>
        </p:nvSpPr>
        <p:spPr>
          <a:xfrm>
            <a:off x="4672013" y="2435742"/>
            <a:ext cx="3559175" cy="2189680"/>
          </a:xfrm>
        </p:spPr>
        <p:txBody>
          <a:bodyPr/>
          <a:lstStyle>
            <a:lvl1pPr>
              <a:lnSpc>
                <a:spcPct val="95000"/>
              </a:lnSpc>
              <a:spcBef>
                <a:spcPts val="500"/>
              </a:spcBef>
              <a:defRPr/>
            </a:lvl1pPr>
            <a:lvl2pPr indent="-182880">
              <a:lnSpc>
                <a:spcPct val="95000"/>
              </a:lnSpc>
              <a:spcBef>
                <a:spcPts val="500"/>
              </a:spcBef>
              <a:buClr>
                <a:schemeClr val="tx1"/>
              </a:buClr>
              <a:defRPr/>
            </a:lvl2pPr>
            <a:lvl3pPr marL="192024" indent="-179388">
              <a:lnSpc>
                <a:spcPct val="95000"/>
              </a:lnSpc>
              <a:spcBef>
                <a:spcPts val="500"/>
              </a:spcBef>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3256054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9" name="Rectangle 8"/>
          <p:cNvSpPr/>
          <p:nvPr/>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Rectangle 2"/>
          <p:cNvSpPr/>
          <p:nvPr userDrawn="1"/>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Dark background)">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905256" y="2153613"/>
            <a:ext cx="4509515" cy="1157912"/>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defRPr lang="en-US" sz="4000" b="1" dirty="0">
                <a:solidFill>
                  <a:schemeClr val="bg2"/>
                </a:solidFill>
              </a:defRPr>
            </a:lvl1pPr>
          </a:lstStyle>
          <a:p>
            <a:pPr lvl="0">
              <a:lnSpc>
                <a:spcPct val="76000"/>
              </a:lnSpc>
            </a:pPr>
            <a:r>
              <a:rPr lang="en-US" dirty="0" smtClean="0"/>
              <a:t>HEADLINE</a:t>
            </a:r>
            <a:br>
              <a:rPr lang="en-US" dirty="0" smtClean="0"/>
            </a:br>
            <a:r>
              <a:rPr lang="en-US" dirty="0" smtClean="0"/>
              <a:t>TREATMENT</a:t>
            </a:r>
            <a:endParaRPr lang="en-US" dirty="0"/>
          </a:p>
        </p:txBody>
      </p:sp>
      <p:sp>
        <p:nvSpPr>
          <p:cNvPr id="16" name="Text Placeholder 9"/>
          <p:cNvSpPr>
            <a:spLocks noGrp="1"/>
          </p:cNvSpPr>
          <p:nvPr>
            <p:ph type="body" sz="quarter" idx="15" hasCustomPrompt="1"/>
          </p:nvPr>
        </p:nvSpPr>
        <p:spPr bwMode="white">
          <a:xfrm>
            <a:off x="905256" y="4092610"/>
            <a:ext cx="4434840" cy="171450"/>
          </a:xfrm>
        </p:spPr>
        <p:txBody>
          <a:bodyPr anchor="t" anchorCtr="0"/>
          <a:lstStyle>
            <a:lvl1pPr marL="0">
              <a:spcBef>
                <a:spcPts val="0"/>
              </a:spcBef>
              <a:defRPr sz="1100" b="0">
                <a:solidFill>
                  <a:schemeClr val="bg1"/>
                </a:solidFill>
                <a:latin typeface="+mn-lt"/>
              </a:defRPr>
            </a:lvl1pPr>
          </a:lstStyle>
          <a:p>
            <a:pPr lvl="0"/>
            <a:r>
              <a:rPr lang="en-US" dirty="0" smtClean="0"/>
              <a:t>Date (click to change)</a:t>
            </a:r>
          </a:p>
        </p:txBody>
      </p:sp>
      <p:sp>
        <p:nvSpPr>
          <p:cNvPr id="17" name="Text Placeholder 9"/>
          <p:cNvSpPr>
            <a:spLocks noGrp="1"/>
          </p:cNvSpPr>
          <p:nvPr>
            <p:ph type="body" sz="quarter" idx="16" hasCustomPrompt="1"/>
          </p:nvPr>
        </p:nvSpPr>
        <p:spPr bwMode="white">
          <a:xfrm>
            <a:off x="905256" y="3914302"/>
            <a:ext cx="4434840" cy="171450"/>
          </a:xfrm>
          <a:noFill/>
          <a:ln w="9525">
            <a:noFill/>
            <a:miter lim="800000"/>
            <a:headEnd/>
            <a:tailEnd/>
          </a:ln>
          <a:effectLst/>
        </p:spPr>
        <p:txBody>
          <a:bodyPr vert="horz" wrap="square" lIns="0" tIns="0" rIns="0" bIns="0" numCol="1" anchor="t" anchorCtr="0" compatLnSpc="1">
            <a:prstTxWarp prst="textNoShape">
              <a:avLst/>
            </a:prstTxWarp>
          </a:bodyPr>
          <a:lstStyle>
            <a:lvl1pPr marL="0" algn="l">
              <a:defRPr lang="en-US" sz="1100" b="0" i="0" dirty="0" smtClean="0">
                <a:solidFill>
                  <a:schemeClr val="bg1"/>
                </a:solidFill>
              </a:defRPr>
            </a:lvl1pPr>
          </a:lstStyle>
          <a:p>
            <a:pPr lvl="0">
              <a:spcBef>
                <a:spcPts val="0"/>
              </a:spcBef>
            </a:pPr>
            <a:r>
              <a:rPr lang="en-US" dirty="0" smtClean="0"/>
              <a:t>Author Names (click to change)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3" y="2028206"/>
            <a:ext cx="1009497" cy="1261872"/>
          </a:xfrm>
          <a:prstGeom prst="rect">
            <a:avLst/>
          </a:prstGeom>
        </p:spPr>
      </p:pic>
      <p:sp>
        <p:nvSpPr>
          <p:cNvPr id="4" name="Text Placeholder 3"/>
          <p:cNvSpPr>
            <a:spLocks noGrp="1"/>
          </p:cNvSpPr>
          <p:nvPr>
            <p:ph type="body" sz="quarter" idx="19" hasCustomPrompt="1"/>
          </p:nvPr>
        </p:nvSpPr>
        <p:spPr>
          <a:xfrm>
            <a:off x="905256" y="911225"/>
            <a:ext cx="3064383" cy="457818"/>
          </a:xfrm>
        </p:spPr>
        <p:txBody>
          <a:bodyPr tIns="45720" bIns="45720">
            <a:noAutofit/>
          </a:bodyPr>
          <a:lstStyle>
            <a:lvl1pPr marL="0">
              <a:defRPr b="1" baseline="0">
                <a:solidFill>
                  <a:schemeClr val="bg1"/>
                </a:solidFill>
                <a:latin typeface="+mj-lt"/>
              </a:defRPr>
            </a:lvl1pPr>
          </a:lstStyle>
          <a:p>
            <a:pPr lvl="0"/>
            <a:r>
              <a:rPr lang="en-US" dirty="0" smtClean="0"/>
              <a:t>ITHAKA S+R (click to change)</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4" userDrawn="1">
          <p15:clr>
            <a:srgbClr val="FBAE40"/>
          </p15:clr>
        </p15:guide>
        <p15:guide id="2" pos="576" userDrawn="1">
          <p15:clr>
            <a:srgbClr val="FBAE40"/>
          </p15:clr>
        </p15:guide>
        <p15:guide id="3" pos="5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674575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loyee Info Car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519333" y="2428875"/>
            <a:ext cx="1321329" cy="1628775"/>
          </a:xfrm>
        </p:spPr>
        <p:txBody>
          <a:bodyPr/>
          <a:lstStyle>
            <a:lvl1pPr>
              <a:defRPr/>
            </a:lvl1pPr>
          </a:lstStyle>
          <a:p>
            <a:r>
              <a:rPr lang="en-US" dirty="0" smtClean="0"/>
              <a:t>Click to add headshot</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0979" y="2428874"/>
            <a:ext cx="1303021" cy="1628776"/>
          </a:xfrm>
          <a:prstGeom prst="rect">
            <a:avLst/>
          </a:prstGeom>
        </p:spPr>
      </p:pic>
      <p:sp>
        <p:nvSpPr>
          <p:cNvPr id="3" name="Text Placeholder 2"/>
          <p:cNvSpPr>
            <a:spLocks noGrp="1"/>
          </p:cNvSpPr>
          <p:nvPr>
            <p:ph type="body" sz="quarter" idx="16" hasCustomPrompt="1"/>
          </p:nvPr>
        </p:nvSpPr>
        <p:spPr>
          <a:xfrm>
            <a:off x="911225" y="3992729"/>
            <a:ext cx="2283524" cy="283621"/>
          </a:xfrm>
        </p:spPr>
        <p:txBody>
          <a:bodyPr/>
          <a:lstStyle>
            <a:lvl1pPr marL="0">
              <a:defRPr sz="1600" baseline="0">
                <a:solidFill>
                  <a:schemeClr val="accent1"/>
                </a:solidFill>
                <a:latin typeface="Arial Narrow"/>
                <a:cs typeface="Arial Narrow"/>
              </a:defRPr>
            </a:lvl1pPr>
            <a:lvl2pPr marL="0">
              <a:defRPr sz="1600">
                <a:solidFill>
                  <a:schemeClr val="accent1"/>
                </a:solidFill>
                <a:latin typeface="Arial Narrow"/>
                <a:cs typeface="Arial Narrow"/>
              </a:defRPr>
            </a:lvl2pPr>
            <a:lvl3pPr marL="0">
              <a:defRPr sz="1600">
                <a:solidFill>
                  <a:schemeClr val="accent1"/>
                </a:solidFill>
                <a:latin typeface="Arial Narrow"/>
                <a:cs typeface="Arial Narrow"/>
              </a:defRPr>
            </a:lvl3pPr>
            <a:lvl4pPr marL="0">
              <a:defRPr sz="1600">
                <a:solidFill>
                  <a:schemeClr val="accent1"/>
                </a:solidFill>
                <a:latin typeface="Arial Narrow"/>
                <a:cs typeface="Arial Narrow"/>
              </a:defRPr>
            </a:lvl4pPr>
            <a:lvl5pPr marL="0">
              <a:defRPr sz="1600">
                <a:solidFill>
                  <a:schemeClr val="accent1"/>
                </a:solidFill>
                <a:latin typeface="Arial Narrow"/>
                <a:cs typeface="Arial Narrow"/>
              </a:defRPr>
            </a:lvl5pPr>
          </a:lstStyle>
          <a:p>
            <a:pPr lvl="0"/>
            <a:r>
              <a:rPr lang="en-US" dirty="0" err="1" smtClean="0"/>
              <a:t>first.last@ithaka.org</a:t>
            </a:r>
            <a:endParaRPr lang="en-US" dirty="0"/>
          </a:p>
        </p:txBody>
      </p:sp>
      <p:sp>
        <p:nvSpPr>
          <p:cNvPr id="6" name="Text Placeholder 5"/>
          <p:cNvSpPr>
            <a:spLocks noGrp="1"/>
          </p:cNvSpPr>
          <p:nvPr>
            <p:ph type="body" sz="quarter" idx="17" hasCustomPrompt="1"/>
          </p:nvPr>
        </p:nvSpPr>
        <p:spPr>
          <a:xfrm>
            <a:off x="3948112" y="3991302"/>
            <a:ext cx="2281238" cy="276225"/>
          </a:xfrm>
        </p:spPr>
        <p:txBody>
          <a:bodyPr/>
          <a:lstStyle>
            <a:lvl1pPr marL="0">
              <a:defRPr sz="1600">
                <a:solidFill>
                  <a:srgbClr val="546D89"/>
                </a:solidFill>
                <a:latin typeface="Arial Narrow"/>
                <a:cs typeface="Arial Narrow"/>
              </a:defRPr>
            </a:lvl1pPr>
            <a:lvl2pPr marL="0">
              <a:defRPr sz="1600">
                <a:solidFill>
                  <a:srgbClr val="546D89"/>
                </a:solidFill>
                <a:latin typeface="Arial"/>
                <a:cs typeface="Arial"/>
              </a:defRPr>
            </a:lvl2pPr>
            <a:lvl3pPr marL="0">
              <a:defRPr sz="1600">
                <a:solidFill>
                  <a:srgbClr val="546D89"/>
                </a:solidFill>
                <a:latin typeface="Arial"/>
                <a:cs typeface="Arial"/>
              </a:defRPr>
            </a:lvl3pPr>
            <a:lvl4pPr marL="0">
              <a:defRPr sz="1600">
                <a:solidFill>
                  <a:srgbClr val="546D89"/>
                </a:solidFill>
                <a:latin typeface="Arial"/>
                <a:cs typeface="Arial"/>
              </a:defRPr>
            </a:lvl4pPr>
            <a:lvl5pPr marL="0">
              <a:defRPr sz="1600">
                <a:solidFill>
                  <a:srgbClr val="546D89"/>
                </a:solidFill>
                <a:latin typeface="Arial"/>
                <a:cs typeface="Arial"/>
              </a:defRPr>
            </a:lvl5pPr>
          </a:lstStyle>
          <a:p>
            <a:pPr lvl="0"/>
            <a:r>
              <a:rPr lang="en-US" dirty="0" err="1" smtClean="0"/>
              <a:t>sr.ithaka.org</a:t>
            </a:r>
            <a:endParaRPr lang="en-US" dirty="0"/>
          </a:p>
        </p:txBody>
      </p:sp>
      <p:sp>
        <p:nvSpPr>
          <p:cNvPr id="8" name="Text Placeholder 7"/>
          <p:cNvSpPr>
            <a:spLocks noGrp="1"/>
          </p:cNvSpPr>
          <p:nvPr>
            <p:ph type="body" sz="quarter" idx="18" hasCustomPrompt="1"/>
          </p:nvPr>
        </p:nvSpPr>
        <p:spPr>
          <a:xfrm>
            <a:off x="911224" y="2005015"/>
            <a:ext cx="2743200" cy="354012"/>
          </a:xfrm>
        </p:spPr>
        <p:txBody>
          <a:bodyPr/>
          <a:lstStyle>
            <a:lvl1pPr marL="0">
              <a:spcBef>
                <a:spcPts val="300"/>
              </a:spcBef>
              <a:defRPr sz="2000" b="1" cap="all">
                <a:solidFill>
                  <a:schemeClr val="tx1"/>
                </a:solidFill>
                <a:latin typeface="Arial Narrow"/>
                <a:cs typeface="Arial Narrow"/>
              </a:defRPr>
            </a:lvl1pPr>
            <a:lvl2pPr marL="0">
              <a:defRPr sz="2000" b="1">
                <a:solidFill>
                  <a:schemeClr val="tx1"/>
                </a:solidFill>
                <a:latin typeface="Arial Narrow"/>
                <a:cs typeface="Arial Narrow"/>
              </a:defRPr>
            </a:lvl2pPr>
            <a:lvl3pPr marL="0">
              <a:defRPr sz="2000" b="1">
                <a:solidFill>
                  <a:schemeClr val="tx1"/>
                </a:solidFill>
                <a:latin typeface="Arial Narrow"/>
                <a:cs typeface="Arial Narrow"/>
              </a:defRPr>
            </a:lvl3pPr>
            <a:lvl4pPr marL="0">
              <a:defRPr sz="2000" b="1">
                <a:solidFill>
                  <a:schemeClr val="tx1"/>
                </a:solidFill>
                <a:latin typeface="Arial Narrow"/>
                <a:cs typeface="Arial Narrow"/>
              </a:defRPr>
            </a:lvl4pPr>
            <a:lvl5pPr marL="0">
              <a:defRPr sz="2000" b="1">
                <a:solidFill>
                  <a:schemeClr val="tx1"/>
                </a:solidFill>
                <a:latin typeface="Arial Narrow"/>
                <a:cs typeface="Arial Narrow"/>
              </a:defRPr>
            </a:lvl5pPr>
          </a:lstStyle>
          <a:p>
            <a:pPr lvl="0"/>
            <a:r>
              <a:rPr lang="en-US" cap="all" dirty="0" smtClean="0"/>
              <a:t>NAME</a:t>
            </a:r>
            <a:endParaRPr lang="en-US" dirty="0"/>
          </a:p>
        </p:txBody>
      </p:sp>
      <p:sp>
        <p:nvSpPr>
          <p:cNvPr id="11" name="Text Placeholder 10"/>
          <p:cNvSpPr>
            <a:spLocks noGrp="1"/>
          </p:cNvSpPr>
          <p:nvPr>
            <p:ph type="body" sz="quarter" idx="19" hasCustomPrompt="1"/>
          </p:nvPr>
        </p:nvSpPr>
        <p:spPr>
          <a:xfrm>
            <a:off x="911224" y="2366963"/>
            <a:ext cx="2743200" cy="285239"/>
          </a:xfrm>
        </p:spPr>
        <p:txBody>
          <a:bodyPr/>
          <a:lstStyle>
            <a:lvl1pPr marL="0">
              <a:lnSpc>
                <a:spcPct val="95000"/>
              </a:lnSpc>
              <a:spcBef>
                <a:spcPts val="0"/>
              </a:spcBef>
              <a:spcAft>
                <a:spcPts val="0"/>
              </a:spcAft>
              <a:defRPr sz="1600" cap="all">
                <a:solidFill>
                  <a:srgbClr val="414042"/>
                </a:solidFill>
                <a:latin typeface="Arial Narrow"/>
                <a:cs typeface="Arial Narrow"/>
              </a:defRPr>
            </a:lvl1pPr>
            <a:lvl2pPr marL="0">
              <a:lnSpc>
                <a:spcPct val="95000"/>
              </a:lnSpc>
              <a:spcBef>
                <a:spcPts val="0"/>
              </a:spcBef>
              <a:spcAft>
                <a:spcPts val="0"/>
              </a:spcAft>
              <a:defRPr cap="all">
                <a:solidFill>
                  <a:srgbClr val="414042"/>
                </a:solidFill>
              </a:defRPr>
            </a:lvl2pPr>
            <a:lvl3pPr marL="0">
              <a:lnSpc>
                <a:spcPct val="95000"/>
              </a:lnSpc>
              <a:spcBef>
                <a:spcPts val="0"/>
              </a:spcBef>
              <a:spcAft>
                <a:spcPts val="0"/>
              </a:spcAft>
              <a:defRPr cap="all">
                <a:solidFill>
                  <a:srgbClr val="414042"/>
                </a:solidFill>
              </a:defRPr>
            </a:lvl3pPr>
            <a:lvl4pPr marL="0">
              <a:lnSpc>
                <a:spcPct val="95000"/>
              </a:lnSpc>
              <a:spcBef>
                <a:spcPts val="0"/>
              </a:spcBef>
              <a:spcAft>
                <a:spcPts val="0"/>
              </a:spcAft>
              <a:defRPr cap="all">
                <a:solidFill>
                  <a:srgbClr val="414042"/>
                </a:solidFill>
              </a:defRPr>
            </a:lvl4pPr>
            <a:lvl5pPr marL="0">
              <a:lnSpc>
                <a:spcPct val="95000"/>
              </a:lnSpc>
              <a:spcBef>
                <a:spcPts val="0"/>
              </a:spcBef>
              <a:spcAft>
                <a:spcPts val="0"/>
              </a:spcAft>
              <a:defRPr cap="all">
                <a:solidFill>
                  <a:srgbClr val="414042"/>
                </a:solidFill>
              </a:defRPr>
            </a:lvl5pPr>
          </a:lstStyle>
          <a:p>
            <a:pPr lvl="0"/>
            <a:r>
              <a:rPr lang="en-US" dirty="0" smtClean="0"/>
              <a:t>TITLE</a:t>
            </a:r>
            <a:endParaRPr lang="en-US" dirty="0"/>
          </a:p>
        </p:txBody>
      </p:sp>
      <p:sp>
        <p:nvSpPr>
          <p:cNvPr id="13" name="Text Placeholder 12"/>
          <p:cNvSpPr>
            <a:spLocks noGrp="1"/>
          </p:cNvSpPr>
          <p:nvPr>
            <p:ph type="body" sz="quarter" idx="20" hasCustomPrompt="1"/>
          </p:nvPr>
        </p:nvSpPr>
        <p:spPr>
          <a:xfrm>
            <a:off x="3948112" y="2396626"/>
            <a:ext cx="2531633" cy="1485900"/>
          </a:xfrm>
        </p:spPr>
        <p:txBody>
          <a:bodyPr/>
          <a:lstStyle>
            <a:lvl1pPr marL="0">
              <a:lnSpc>
                <a:spcPct val="110000"/>
              </a:lnSpc>
              <a:spcBef>
                <a:spcPts val="0"/>
              </a:spcBef>
              <a:defRPr sz="1600" cap="all">
                <a:solidFill>
                  <a:srgbClr val="414042"/>
                </a:solidFill>
                <a:latin typeface="+mj-lt"/>
              </a:defRPr>
            </a:lvl1pPr>
            <a:lvl2pPr>
              <a:defRPr sz="1600">
                <a:solidFill>
                  <a:srgbClr val="414042"/>
                </a:solidFill>
                <a:latin typeface="+mj-lt"/>
              </a:defRPr>
            </a:lvl2pPr>
            <a:lvl3pPr>
              <a:defRPr sz="1600">
                <a:solidFill>
                  <a:srgbClr val="414042"/>
                </a:solidFill>
                <a:latin typeface="+mj-lt"/>
              </a:defRPr>
            </a:lvl3pPr>
            <a:lvl4pPr>
              <a:defRPr sz="1600">
                <a:solidFill>
                  <a:srgbClr val="414042"/>
                </a:solidFill>
                <a:latin typeface="+mj-lt"/>
              </a:defRPr>
            </a:lvl4pPr>
            <a:lvl5pPr>
              <a:defRPr sz="1600">
                <a:solidFill>
                  <a:srgbClr val="414042"/>
                </a:solidFill>
                <a:latin typeface="+mj-lt"/>
              </a:defRPr>
            </a:lvl5pPr>
          </a:lstStyle>
          <a:p>
            <a:pPr lvl="0"/>
            <a:r>
              <a:rPr lang="en-US" dirty="0" smtClean="0"/>
              <a:t>Address and phone</a:t>
            </a:r>
            <a:endParaRPr lang="en-US" dirty="0"/>
          </a:p>
        </p:txBody>
      </p:sp>
    </p:spTree>
    <p:extLst>
      <p:ext uri="{BB962C8B-B14F-4D97-AF65-F5344CB8AC3E}">
        <p14:creationId xmlns:p14="http://schemas.microsoft.com/office/powerpoint/2010/main" val="32677016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24" userDrawn="1">
          <p15:clr>
            <a:srgbClr val="FBAE40"/>
          </p15:clr>
        </p15:guide>
        <p15:guide id="2" orient="horz" pos="254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reen Grab Slide">
    <p:spTree>
      <p:nvGrpSpPr>
        <p:cNvPr id="1" name=""/>
        <p:cNvGrpSpPr/>
        <p:nvPr/>
      </p:nvGrpSpPr>
      <p:grpSpPr>
        <a:xfrm>
          <a:off x="0" y="0"/>
          <a:ext cx="0" cy="0"/>
          <a:chOff x="0" y="0"/>
          <a:chExt cx="0" cy="0"/>
        </a:xfrm>
      </p:grpSpPr>
      <p:sp>
        <p:nvSpPr>
          <p:cNvPr id="2" name="Rectangle 1"/>
          <p:cNvSpPr/>
          <p:nvPr userDrawn="1"/>
        </p:nvSpPr>
        <p:spPr bwMode="auto">
          <a:xfrm>
            <a:off x="0" y="1143000"/>
            <a:ext cx="9144000" cy="4000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Title 2"/>
          <p:cNvSpPr>
            <a:spLocks noGrp="1" noChangeArrowheads="1"/>
          </p:cNvSpPr>
          <p:nvPr>
            <p:ph type="title"/>
          </p:nvPr>
        </p:nvSpPr>
        <p:spPr bwMode="auto">
          <a:xfrm>
            <a:off x="905256" y="576272"/>
            <a:ext cx="4507992" cy="51435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Tree>
    <p:extLst>
      <p:ext uri="{BB962C8B-B14F-4D97-AF65-F5344CB8AC3E}">
        <p14:creationId xmlns:p14="http://schemas.microsoft.com/office/powerpoint/2010/main" val="2117843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solidFill>
          <a:schemeClr val="accent3"/>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bwMode="white">
          <a:xfrm>
            <a:off x="2317243" y="2153613"/>
            <a:ext cx="4509515" cy="1157912"/>
          </a:xfrm>
          <a:noFill/>
          <a:ln w="9525">
            <a:noFill/>
            <a:miter lim="800000"/>
            <a:headEnd/>
            <a:tailEnd/>
          </a:ln>
          <a:effectLst/>
        </p:spPr>
        <p:txBody>
          <a:bodyPr vert="horz" wrap="square" lIns="0" tIns="0" rIns="0" bIns="0" numCol="1" anchor="t" anchorCtr="0" compatLnSpc="1">
            <a:prstTxWarp prst="textNoShape">
              <a:avLst/>
            </a:prstTxWarp>
            <a:noAutofit/>
          </a:bodyPr>
          <a:lstStyle>
            <a:lvl1pPr marL="0" algn="ctr">
              <a:defRPr lang="en-US" sz="6000" b="0" i="1" cap="none" baseline="0" dirty="0">
                <a:solidFill>
                  <a:schemeClr val="bg2"/>
                </a:solidFill>
                <a:latin typeface="+mn-lt"/>
              </a:defRPr>
            </a:lvl1pPr>
          </a:lstStyle>
          <a:p>
            <a:pPr lvl="0">
              <a:lnSpc>
                <a:spcPct val="76000"/>
              </a:lnSpc>
            </a:pPr>
            <a:r>
              <a:rPr lang="en-US" cap="none" baseline="0" dirty="0" smtClean="0"/>
              <a:t>Thank You</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3" y="2028206"/>
            <a:ext cx="1009497" cy="1261872"/>
          </a:xfrm>
          <a:prstGeom prst="rect">
            <a:avLst/>
          </a:prstGeom>
        </p:spPr>
      </p:pic>
    </p:spTree>
    <p:extLst>
      <p:ext uri="{BB962C8B-B14F-4D97-AF65-F5344CB8AC3E}">
        <p14:creationId xmlns:p14="http://schemas.microsoft.com/office/powerpoint/2010/main" val="11671955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eft, 2 pictures righ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5256" y="576272"/>
            <a:ext cx="4507992" cy="51435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713232" y="1975506"/>
            <a:ext cx="3771900" cy="2870200"/>
          </a:xfrm>
        </p:spPr>
        <p:txBody>
          <a:bodyPr/>
          <a:lstStyle>
            <a:lvl2pPr indent="-182880">
              <a:lnSpc>
                <a:spcPct val="95000"/>
              </a:lnSpc>
              <a:spcBef>
                <a:spcPts val="500"/>
              </a:spcBef>
              <a:buClr>
                <a:schemeClr val="tx1"/>
              </a:buClr>
              <a:defRPr/>
            </a:lvl2pPr>
            <a:lvl3pPr marL="192024" indent="-182880">
              <a:lnSpc>
                <a:spcPct val="95000"/>
              </a:lnSpc>
              <a:spcBef>
                <a:spcPts val="500"/>
              </a:spcBef>
              <a:buClr>
                <a:schemeClr val="tx1"/>
              </a:buClr>
              <a:defRPr/>
            </a:lvl3pPr>
            <a:lvl4pPr>
              <a:lnSpc>
                <a:spcPct val="95000"/>
              </a:lnSpc>
              <a:spcBef>
                <a:spcPts val="500"/>
              </a:spcBef>
              <a:defRPr/>
            </a:lvl4pPr>
            <a:lvl5pPr>
              <a:lnSpc>
                <a:spcPct val="95000"/>
              </a:lnSpc>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Picture Placeholder 8"/>
          <p:cNvSpPr>
            <a:spLocks noGrp="1"/>
          </p:cNvSpPr>
          <p:nvPr>
            <p:ph type="pic" sz="quarter" idx="11"/>
          </p:nvPr>
        </p:nvSpPr>
        <p:spPr>
          <a:xfrm>
            <a:off x="5067300" y="0"/>
            <a:ext cx="4076700" cy="2569464"/>
          </a:xfrm>
        </p:spPr>
        <p:txBody>
          <a:bodyPr/>
          <a:lstStyle/>
          <a:p>
            <a:endParaRPr lang="en-US" dirty="0"/>
          </a:p>
        </p:txBody>
      </p:sp>
      <p:sp>
        <p:nvSpPr>
          <p:cNvPr id="7" name="Picture Placeholder 8"/>
          <p:cNvSpPr>
            <a:spLocks noGrp="1"/>
          </p:cNvSpPr>
          <p:nvPr>
            <p:ph type="pic" sz="quarter" idx="12"/>
          </p:nvPr>
        </p:nvSpPr>
        <p:spPr>
          <a:xfrm>
            <a:off x="5067300" y="2569464"/>
            <a:ext cx="4076700" cy="2569464"/>
          </a:xfrm>
        </p:spPr>
        <p:txBody>
          <a:bodyPr/>
          <a:lstStyle/>
          <a:p>
            <a:endParaRPr lang="en-US" dirty="0"/>
          </a:p>
        </p:txBody>
      </p:sp>
    </p:spTree>
    <p:extLst>
      <p:ext uri="{BB962C8B-B14F-4D97-AF65-F5344CB8AC3E}">
        <p14:creationId xmlns:p14="http://schemas.microsoft.com/office/powerpoint/2010/main" val="16822745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0" orient="horz" pos="16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two pictures bottom">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05256" y="576272"/>
            <a:ext cx="4507992" cy="514350"/>
          </a:xfrm>
          <a:prstGeom prst="rect">
            <a:avLst/>
          </a:prstGeom>
          <a:noFill/>
          <a:ln w="9525">
            <a:noFill/>
            <a:miter lim="800000"/>
            <a:headEnd/>
            <a:tailEnd/>
          </a:ln>
          <a:effectLst/>
        </p:spPr>
        <p:txBody>
          <a:bodyPr vert="horz" wrap="none" lIns="0" tIns="0" rIns="0" bIns="0" numCol="1" anchor="t" anchorCtr="0" compatLnSpc="1">
            <a:prstTxWarp prst="textNoShape">
              <a:avLst/>
            </a:prstTxWarp>
            <a:noAutofit/>
          </a:bodyPr>
          <a:lstStyle/>
          <a:p>
            <a:pPr lvl="0"/>
            <a:r>
              <a:rPr lang="en-US" dirty="0" smtClean="0"/>
              <a:t>click to add title</a:t>
            </a:r>
          </a:p>
        </p:txBody>
      </p:sp>
      <p:sp>
        <p:nvSpPr>
          <p:cNvPr id="3" name="Text Placeholder 2"/>
          <p:cNvSpPr>
            <a:spLocks noGrp="1"/>
          </p:cNvSpPr>
          <p:nvPr>
            <p:ph type="body" sz="quarter" idx="10"/>
          </p:nvPr>
        </p:nvSpPr>
        <p:spPr>
          <a:xfrm>
            <a:off x="5067300" y="576272"/>
            <a:ext cx="3771900" cy="2870200"/>
          </a:xfrm>
        </p:spPr>
        <p:txBody>
          <a:bodyPr/>
          <a:lstStyle>
            <a:lvl2pPr indent="-182880">
              <a:lnSpc>
                <a:spcPct val="95000"/>
              </a:lnSpc>
              <a:spcBef>
                <a:spcPts val="500"/>
              </a:spcBef>
              <a:buClr>
                <a:schemeClr val="tx1"/>
              </a:buClr>
              <a:defRPr/>
            </a:lvl2pPr>
            <a:lvl3pPr marL="192024" indent="-182880">
              <a:lnSpc>
                <a:spcPct val="95000"/>
              </a:lnSpc>
              <a:spcBef>
                <a:spcPts val="500"/>
              </a:spcBef>
              <a:buClr>
                <a:schemeClr val="tx1"/>
              </a:buClr>
              <a:defRPr/>
            </a:lvl3pPr>
            <a:lvl4pPr>
              <a:lnSpc>
                <a:spcPct val="95000"/>
              </a:lnSpc>
              <a:spcBef>
                <a:spcPts val="500"/>
              </a:spcBef>
              <a:defRPr/>
            </a:lvl4pPr>
            <a:lvl5pPr>
              <a:lnSpc>
                <a:spcPct val="95000"/>
              </a:lnSpc>
              <a:spcBef>
                <a:spcPts val="500"/>
              </a:spcBef>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Picture Placeholder 8"/>
          <p:cNvSpPr>
            <a:spLocks noGrp="1"/>
          </p:cNvSpPr>
          <p:nvPr>
            <p:ph type="pic" sz="quarter" idx="12"/>
          </p:nvPr>
        </p:nvSpPr>
        <p:spPr>
          <a:xfrm>
            <a:off x="4581144" y="2569464"/>
            <a:ext cx="4562856" cy="2569464"/>
          </a:xfrm>
        </p:spPr>
        <p:txBody>
          <a:bodyPr/>
          <a:lstStyle/>
          <a:p>
            <a:endParaRPr lang="en-US" dirty="0"/>
          </a:p>
        </p:txBody>
      </p:sp>
      <p:sp>
        <p:nvSpPr>
          <p:cNvPr id="6" name="Picture Placeholder 8"/>
          <p:cNvSpPr>
            <a:spLocks noGrp="1"/>
          </p:cNvSpPr>
          <p:nvPr>
            <p:ph type="pic" sz="quarter" idx="13"/>
          </p:nvPr>
        </p:nvSpPr>
        <p:spPr>
          <a:xfrm>
            <a:off x="-1" y="2574036"/>
            <a:ext cx="4562856" cy="2569464"/>
          </a:xfrm>
        </p:spPr>
        <p:txBody>
          <a:bodyPr/>
          <a:lstStyle/>
          <a:p>
            <a:endParaRPr lang="en-US" dirty="0"/>
          </a:p>
        </p:txBody>
      </p:sp>
    </p:spTree>
    <p:extLst>
      <p:ext uri="{BB962C8B-B14F-4D97-AF65-F5344CB8AC3E}">
        <p14:creationId xmlns:p14="http://schemas.microsoft.com/office/powerpoint/2010/main" val="2994435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92">
          <p15:clr>
            <a:srgbClr val="FBAE40"/>
          </p15:clr>
        </p15:guide>
        <p15:guide id="2" orient="horz" pos="16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ection Divider">
    <p:bg>
      <p:bgPr>
        <a:solidFill>
          <a:schemeClr val="accent4"/>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2050727"/>
            <a:ext cx="4507992" cy="2126023"/>
          </a:xfrm>
        </p:spPr>
        <p:txBody>
          <a:bodyPr anchor="t" anchorCtr="0"/>
          <a:lstStyle>
            <a:lvl1pPr>
              <a:lnSpc>
                <a:spcPct val="76000"/>
              </a:lnSpc>
              <a:spcBef>
                <a:spcPts val="0"/>
              </a:spcBef>
              <a:defRPr sz="4400" b="1" cap="all" baseline="0">
                <a:solidFill>
                  <a:schemeClr val="bg2"/>
                </a:solidFill>
                <a:latin typeface="+mj-lt"/>
              </a:defRPr>
            </a:lvl1pPr>
            <a:lvl5pPr>
              <a:defRPr/>
            </a:lvl5pPr>
          </a:lstStyle>
          <a:p>
            <a:pPr lvl="0"/>
            <a:r>
              <a:rPr lang="en-US" smtClean="0"/>
              <a:t>click to add title</a:t>
            </a:r>
          </a:p>
        </p:txBody>
      </p:sp>
    </p:spTree>
    <p:extLst>
      <p:ext uri="{BB962C8B-B14F-4D97-AF65-F5344CB8AC3E}">
        <p14:creationId xmlns:p14="http://schemas.microsoft.com/office/powerpoint/2010/main" val="144288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5329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25783562"/>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4005262"/>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4864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
        <p:nvSpPr>
          <p:cNvPr id="5" name="Rectangle 4"/>
          <p:cNvSpPr/>
          <p:nvPr userDrawn="1"/>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2933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16923961"/>
      </p:ext>
    </p:extLst>
  </p:cSld>
  <p:clrMapOvr>
    <a:masterClrMapping/>
  </p:clrMapOvr>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46545"/>
      </p:ext>
    </p:extLst>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8664C608-40B1-4030-A28D-5B74BC98ADCE}" type="datetimeFigureOut">
              <a:rPr lang="en-US" smtClean="0"/>
              <a:t>11/9/17</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426777"/>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11" r:id="rId12"/>
    <p:sldLayoutId id="2147483788" r:id="rId13"/>
    <p:sldLayoutId id="2147483820" r:id="rId14"/>
    <p:sldLayoutId id="2147483821" r:id="rId15"/>
    <p:sldLayoutId id="2147483822" r:id="rId16"/>
    <p:sldLayoutId id="2147483808" r:id="rId17"/>
    <p:sldLayoutId id="2147483792" r:id="rId18"/>
    <p:sldLayoutId id="2147483794" r:id="rId19"/>
    <p:sldLayoutId id="2147483809" r:id="rId20"/>
    <p:sldLayoutId id="2147483816" r:id="rId21"/>
    <p:sldLayoutId id="2147483810" r:id="rId22"/>
    <p:sldLayoutId id="2147483813" r:id="rId23"/>
    <p:sldLayoutId id="2147483815" r:id="rId24"/>
    <p:sldLayoutId id="2147484212" r:id="rId25"/>
  </p:sldLayoutIdLst>
  <p:hf hd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pos="5184" userDrawn="1">
          <p15:clr>
            <a:srgbClr val="F26B43"/>
          </p15:clr>
        </p15:guide>
        <p15:guide id="3" orient="horz" pos="372" userDrawn="1">
          <p15:clr>
            <a:srgbClr val="F26B43"/>
          </p15:clr>
        </p15:guide>
        <p15:guide id="4" orient="horz" pos="1272" userDrawn="1">
          <p15:clr>
            <a:srgbClr val="F26B43"/>
          </p15:clr>
        </p15:guide>
        <p15:guide id="5" pos="2976" userDrawn="1">
          <p15:clr>
            <a:srgbClr val="F26B43"/>
          </p15:clr>
        </p15:guide>
        <p15:guide id="6" orient="horz" pos="2964" userDrawn="1">
          <p15:clr>
            <a:srgbClr val="F26B43"/>
          </p15:clr>
        </p15:guide>
        <p15:guide id="7" orient="horz" pos="1620" userDrawn="1">
          <p15:clr>
            <a:srgbClr val="F26B43"/>
          </p15:clr>
        </p15:guide>
        <p15:guide id="8" pos="29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bruce.heterick@ithak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www.sr.ithaka.org/blog/the-strategic-investments-of-content-provid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4" Type="http://schemas.openxmlformats.org/officeDocument/2006/relationships/image" Target="../media/image24.tmp"/><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orweblog.oclc.org/towards-the-facilitated-collec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doi.org/10.18665/sr.27768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hyperlink" Target="https://en.wikipedia.org/wiki/R.A._Fisher" TargetMode="External"/><Relationship Id="rId5" Type="http://schemas.openxmlformats.org/officeDocument/2006/relationships/hyperlink" Target="https://en.wikipedia.org/wiki/The_Genetical_Theory_of_Natural_Selection"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www.oclc.org/research/publications/library/2014/oclcresearch-evolvingscholarly-record-201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www.sr.ithaka.org/blog/the-strategic-investments-of-content-provid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gif"/><Relationship Id="rId5" Type="http://schemas.openxmlformats.org/officeDocument/2006/relationships/image" Target="../media/image14.tmp"/><Relationship Id="rId6" Type="http://schemas.openxmlformats.org/officeDocument/2006/relationships/image" Target="../media/image15.tmp"/><Relationship Id="rId7"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www.sr.ithaka.org/blog/the-strategic-investments-of-content-provi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APPLYING FISHER’S FUNDAMENTAL THEOREM TO THE CHANGING SCHOLARLY COMMUNICATIONS ECOSYSTEM</a:t>
            </a:r>
            <a:endParaRPr lang="en-US" dirty="0"/>
          </a:p>
        </p:txBody>
      </p:sp>
      <p:sp>
        <p:nvSpPr>
          <p:cNvPr id="2" name="Text Placeholder 1"/>
          <p:cNvSpPr>
            <a:spLocks noGrp="1"/>
          </p:cNvSpPr>
          <p:nvPr>
            <p:ph idx="1"/>
          </p:nvPr>
        </p:nvSpPr>
        <p:spPr>
          <a:xfrm>
            <a:off x="768096" y="2270760"/>
            <a:ext cx="7290055" cy="2933700"/>
          </a:xfrm>
        </p:spPr>
        <p:txBody>
          <a:bodyPr>
            <a:normAutofit fontScale="92500" lnSpcReduction="20000"/>
          </a:bodyPr>
          <a:lstStyle/>
          <a:p>
            <a:pPr indent="0" algn="r">
              <a:buNone/>
            </a:pPr>
            <a:r>
              <a:rPr lang="en-US" sz="2200" dirty="0" smtClean="0"/>
              <a:t>CONCERT Meeting</a:t>
            </a:r>
          </a:p>
          <a:p>
            <a:pPr indent="0" algn="r">
              <a:buNone/>
            </a:pPr>
            <a:r>
              <a:rPr lang="en-US" sz="2200" dirty="0" smtClean="0"/>
              <a:t>November 8-9, 2017</a:t>
            </a:r>
          </a:p>
          <a:p>
            <a:pPr indent="0" algn="r">
              <a:buNone/>
            </a:pPr>
            <a:r>
              <a:rPr lang="en-US" sz="2200" dirty="0" smtClean="0"/>
              <a:t>Taipei, Taiwan</a:t>
            </a:r>
          </a:p>
          <a:p>
            <a:pPr indent="0">
              <a:buNone/>
            </a:pPr>
            <a:endParaRPr lang="en-US" dirty="0"/>
          </a:p>
          <a:p>
            <a:pPr indent="0">
              <a:buNone/>
            </a:pPr>
            <a:endParaRPr lang="en-US" dirty="0" smtClean="0"/>
          </a:p>
          <a:p>
            <a:pPr indent="0" algn="r">
              <a:buNone/>
            </a:pPr>
            <a:r>
              <a:rPr lang="en-US" dirty="0" smtClean="0"/>
              <a:t>Bruce Heterick</a:t>
            </a:r>
          </a:p>
          <a:p>
            <a:pPr indent="0" algn="r">
              <a:buNone/>
            </a:pPr>
            <a:r>
              <a:rPr lang="en-US" dirty="0" smtClean="0"/>
              <a:t>Vice President</a:t>
            </a:r>
          </a:p>
          <a:p>
            <a:pPr indent="0" algn="r">
              <a:buNone/>
            </a:pPr>
            <a:r>
              <a:rPr lang="en-US" dirty="0" smtClean="0"/>
              <a:t>ITHAKA</a:t>
            </a:r>
          </a:p>
          <a:p>
            <a:pPr indent="0" algn="r">
              <a:buNone/>
            </a:pPr>
            <a:r>
              <a:rPr lang="en-US" dirty="0" smtClean="0">
                <a:hlinkClick r:id="rId3"/>
              </a:rPr>
              <a:t>bruce.heterick@ithaka.org</a:t>
            </a:r>
            <a:endParaRPr lang="en-US" dirty="0" smtClean="0"/>
          </a:p>
          <a:p>
            <a:pPr indent="0">
              <a:buNone/>
            </a:pPr>
            <a:endParaRPr lang="en-US" dirty="0"/>
          </a:p>
        </p:txBody>
      </p:sp>
    </p:spTree>
    <p:extLst>
      <p:ext uri="{BB962C8B-B14F-4D97-AF65-F5344CB8AC3E}">
        <p14:creationId xmlns:p14="http://schemas.microsoft.com/office/powerpoint/2010/main" val="172540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692" y="2753216"/>
            <a:ext cx="3095134" cy="1096700"/>
          </a:xfrm>
          <a:prstGeom prst="rect">
            <a:avLst/>
          </a:prstGeom>
        </p:spPr>
      </p:pic>
      <p:pic>
        <p:nvPicPr>
          <p:cNvPr id="5" name="Picture 4" descr="Logo brand website 70b592ec793883154bd526b50a9d3fc63e3d9c315133683f23e22cdac537ba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72" y="2136182"/>
            <a:ext cx="2512892" cy="651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endele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4356" y="1895261"/>
            <a:ext cx="1471328" cy="1471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SR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826" y="3496801"/>
            <a:ext cx="1455484" cy="14554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elsevie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0112" y="-23713"/>
            <a:ext cx="2116496" cy="23279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plum analytic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916" y="3400906"/>
            <a:ext cx="2131448" cy="95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46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indent="0">
              <a:buNone/>
            </a:pPr>
            <a:r>
              <a:rPr lang="en-US" dirty="0" smtClean="0"/>
              <a:t>CONSOLIDATION in traditional scholarly</a:t>
            </a:r>
          </a:p>
          <a:p>
            <a:pPr indent="0">
              <a:buNone/>
            </a:pPr>
            <a:r>
              <a:rPr lang="en-US" dirty="0" err="1" smtClean="0"/>
              <a:t>PUBLishing</a:t>
            </a:r>
            <a:r>
              <a:rPr lang="en-US" dirty="0" smtClean="0"/>
              <a:t> </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Content businesses are impacted by lack of library funding, open access, social networks, and piracy </a:t>
            </a:r>
          </a:p>
          <a:p>
            <a:pPr lvl="3"/>
            <a:r>
              <a:rPr lang="en-US" dirty="0" smtClean="0"/>
              <a:t>Content </a:t>
            </a:r>
            <a:r>
              <a:rPr lang="en-US" dirty="0"/>
              <a:t>providers want to reposition themselves beyond the content </a:t>
            </a:r>
            <a:r>
              <a:rPr lang="en-US" dirty="0" smtClean="0"/>
              <a:t>business</a:t>
            </a:r>
            <a:endParaRPr lang="en-US" dirty="0"/>
          </a:p>
          <a:p>
            <a:pPr lvl="3"/>
            <a:r>
              <a:rPr lang="en-US" dirty="0"/>
              <a:t>Revenue diversification is one key consideration</a:t>
            </a:r>
          </a:p>
          <a:p>
            <a:pPr lvl="3"/>
            <a:r>
              <a:rPr lang="en-US" dirty="0" smtClean="0"/>
              <a:t>The boundaries between content, analytics, discovery, workflow, and compliance may be collapsing</a:t>
            </a:r>
          </a:p>
        </p:txBody>
      </p:sp>
      <p:sp>
        <p:nvSpPr>
          <p:cNvPr id="4" name="Rectangle 3"/>
          <p:cNvSpPr/>
          <p:nvPr/>
        </p:nvSpPr>
        <p:spPr>
          <a:xfrm>
            <a:off x="914400" y="4139988"/>
            <a:ext cx="7781924" cy="501676"/>
          </a:xfrm>
          <a:prstGeom prst="rect">
            <a:avLst/>
          </a:prstGeom>
        </p:spPr>
        <p:txBody>
          <a:bodyPr wrap="square">
            <a:spAutoFit/>
          </a:bodyPr>
          <a:lstStyle/>
          <a:p>
            <a:pPr algn="l"/>
            <a:r>
              <a:rPr lang="en-US" sz="1400" dirty="0" err="1" smtClean="0">
                <a:latin typeface="+mn-lt"/>
              </a:rPr>
              <a:t>Schonfeld</a:t>
            </a:r>
            <a:r>
              <a:rPr lang="en-US" sz="1400" dirty="0" smtClean="0">
                <a:latin typeface="+mn-lt"/>
              </a:rPr>
              <a:t>, Roger. February 2, 2017. </a:t>
            </a:r>
            <a:r>
              <a:rPr lang="en-US" sz="1400" dirty="0">
                <a:latin typeface="+mn-lt"/>
              </a:rPr>
              <a:t>The </a:t>
            </a:r>
            <a:r>
              <a:rPr lang="en-US" sz="1400" dirty="0" smtClean="0">
                <a:latin typeface="+mn-lt"/>
              </a:rPr>
              <a:t>Strategic Investments of Content Providers,  </a:t>
            </a:r>
            <a:r>
              <a:rPr lang="en-US" sz="1400" dirty="0">
                <a:latin typeface="+mn-lt"/>
                <a:hlinkClick r:id="rId3"/>
              </a:rPr>
              <a:t>http://www.sr.ithaka.org/blog/the-strategic-investments-of-content-providers</a:t>
            </a:r>
            <a:r>
              <a:rPr lang="en-US" sz="1400" dirty="0" smtClean="0">
                <a:latin typeface="+mn-lt"/>
                <a:hlinkClick r:id="rId3"/>
              </a:rPr>
              <a:t>/</a:t>
            </a:r>
            <a:r>
              <a:rPr lang="en-US" sz="1400" dirty="0" smtClean="0">
                <a:latin typeface="+mn-lt"/>
              </a:rPr>
              <a:t> </a:t>
            </a:r>
            <a:endParaRPr lang="en-US" sz="1400" dirty="0">
              <a:latin typeface="+mn-lt"/>
            </a:endParaRPr>
          </a:p>
        </p:txBody>
      </p:sp>
    </p:spTree>
    <p:extLst>
      <p:ext uri="{BB962C8B-B14F-4D97-AF65-F5344CB8AC3E}">
        <p14:creationId xmlns:p14="http://schemas.microsoft.com/office/powerpoint/2010/main" val="1352332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1936674"/>
            <a:ext cx="5386833" cy="3206825"/>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719" y="336180"/>
            <a:ext cx="5486399" cy="1617650"/>
          </a:xfrm>
          <a:prstGeom prst="rect">
            <a:avLst/>
          </a:prstGeom>
        </p:spPr>
      </p:pic>
      <p:pic>
        <p:nvPicPr>
          <p:cNvPr id="4" name="Picture 4" descr="Image result for springer natu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00" y="-358233"/>
            <a:ext cx="2876017" cy="2876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00" y="2517784"/>
            <a:ext cx="2521713" cy="73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86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14400" y="1619250"/>
            <a:ext cx="3611879" cy="2724150"/>
          </a:xfrm>
        </p:spPr>
        <p:txBody>
          <a:bodyPr/>
          <a:lstStyle/>
          <a:p>
            <a:pPr indent="0">
              <a:buNone/>
            </a:pPr>
            <a:r>
              <a:rPr lang="en-US" dirty="0" smtClean="0"/>
              <a:t>Libraries putting more focus on services</a:t>
            </a:r>
            <a:endParaRPr lang="en-US" dirty="0"/>
          </a:p>
        </p:txBody>
      </p:sp>
      <p:sp>
        <p:nvSpPr>
          <p:cNvPr id="10" name="Text Placeholder 9"/>
          <p:cNvSpPr>
            <a:spLocks noGrp="1"/>
          </p:cNvSpPr>
          <p:nvPr>
            <p:ph type="body" sz="quarter" idx="16"/>
          </p:nvPr>
        </p:nvSpPr>
        <p:spPr>
          <a:xfrm>
            <a:off x="4526279" y="543050"/>
            <a:ext cx="4170045" cy="3800350"/>
          </a:xfrm>
        </p:spPr>
        <p:txBody>
          <a:bodyPr/>
          <a:lstStyle/>
          <a:p>
            <a:pPr lvl="3"/>
            <a:r>
              <a:rPr lang="en-US" dirty="0" smtClean="0"/>
              <a:t>Repositories</a:t>
            </a:r>
          </a:p>
          <a:p>
            <a:pPr lvl="3"/>
            <a:r>
              <a:rPr lang="en-US" dirty="0" smtClean="0"/>
              <a:t>Library Publishing</a:t>
            </a:r>
            <a:endParaRPr lang="en-US" dirty="0"/>
          </a:p>
          <a:p>
            <a:pPr lvl="3"/>
            <a:r>
              <a:rPr lang="en-US" dirty="0" smtClean="0"/>
              <a:t>Research Data Management</a:t>
            </a:r>
          </a:p>
          <a:p>
            <a:pPr lvl="3"/>
            <a:r>
              <a:rPr lang="en-US" dirty="0" smtClean="0"/>
              <a:t>Text and Data Mining Services</a:t>
            </a:r>
          </a:p>
          <a:p>
            <a:pPr lvl="3"/>
            <a:r>
              <a:rPr lang="en-US" dirty="0" smtClean="0"/>
              <a:t>Student Success</a:t>
            </a:r>
          </a:p>
          <a:p>
            <a:pPr lvl="3"/>
            <a:endParaRPr lang="en-US" dirty="0" smtClean="0"/>
          </a:p>
        </p:txBody>
      </p:sp>
      <p:sp>
        <p:nvSpPr>
          <p:cNvPr id="6" name="Rectangle 5"/>
          <p:cNvSpPr/>
          <p:nvPr/>
        </p:nvSpPr>
        <p:spPr>
          <a:xfrm>
            <a:off x="914400" y="4139988"/>
            <a:ext cx="7781924" cy="501676"/>
          </a:xfrm>
          <a:prstGeom prst="rect">
            <a:avLst/>
          </a:prstGeom>
        </p:spPr>
        <p:txBody>
          <a:bodyPr wrap="square">
            <a:spAutoFit/>
          </a:bodyPr>
          <a:lstStyle/>
          <a:p>
            <a:pPr algn="l"/>
            <a:r>
              <a:rPr lang="en-US" sz="1400" dirty="0" smtClean="0">
                <a:latin typeface="+mn-lt"/>
              </a:rPr>
              <a:t>Dempsey, </a:t>
            </a:r>
            <a:r>
              <a:rPr lang="en-US" sz="1400" dirty="0" err="1" smtClean="0">
                <a:latin typeface="+mn-lt"/>
              </a:rPr>
              <a:t>Lorcan</a:t>
            </a:r>
            <a:r>
              <a:rPr lang="en-US" sz="1400" dirty="0" smtClean="0">
                <a:latin typeface="+mn-lt"/>
              </a:rPr>
              <a:t>. January 31, 2016. The Facilitated Collection</a:t>
            </a:r>
            <a:r>
              <a:rPr lang="en-US" sz="1400" dirty="0">
                <a:latin typeface="+mn-lt"/>
              </a:rPr>
              <a:t>, </a:t>
            </a:r>
            <a:r>
              <a:rPr lang="en-US" sz="1400" dirty="0">
                <a:latin typeface="+mn-lt"/>
                <a:hlinkClick r:id="rId3"/>
              </a:rPr>
              <a:t>http://orweblog.oclc.org/towards-the-facilitated-collection</a:t>
            </a:r>
            <a:r>
              <a:rPr lang="en-US" sz="1400" dirty="0" smtClean="0">
                <a:latin typeface="+mn-lt"/>
                <a:hlinkClick r:id="rId3"/>
              </a:rPr>
              <a:t>/</a:t>
            </a:r>
            <a:endParaRPr lang="en-US" sz="1400" dirty="0" smtClean="0">
              <a:latin typeface="+mn-lt"/>
            </a:endParaRPr>
          </a:p>
        </p:txBody>
      </p:sp>
    </p:spTree>
    <p:extLst>
      <p:ext uri="{BB962C8B-B14F-4D97-AF65-F5344CB8AC3E}">
        <p14:creationId xmlns:p14="http://schemas.microsoft.com/office/powerpoint/2010/main" val="464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Faculty and student expectations expanding</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Seamless integration with </a:t>
            </a:r>
            <a:r>
              <a:rPr lang="en-US" b="1" dirty="0" smtClean="0"/>
              <a:t>their</a:t>
            </a:r>
            <a:r>
              <a:rPr lang="en-US" dirty="0" smtClean="0"/>
              <a:t> workflows</a:t>
            </a:r>
          </a:p>
          <a:p>
            <a:pPr lvl="3"/>
            <a:r>
              <a:rPr lang="en-US" b="1" dirty="0" smtClean="0"/>
              <a:t>No</a:t>
            </a:r>
            <a:r>
              <a:rPr lang="en-US" dirty="0" smtClean="0"/>
              <a:t> access barriers</a:t>
            </a:r>
          </a:p>
          <a:p>
            <a:pPr lvl="3"/>
            <a:r>
              <a:rPr lang="en-US" dirty="0" smtClean="0"/>
              <a:t>Access to </a:t>
            </a:r>
            <a:r>
              <a:rPr lang="en-US" b="1" dirty="0" smtClean="0"/>
              <a:t>everything</a:t>
            </a:r>
          </a:p>
          <a:p>
            <a:pPr lvl="3"/>
            <a:r>
              <a:rPr lang="en-US" dirty="0" smtClean="0"/>
              <a:t>Preservation of </a:t>
            </a:r>
            <a:r>
              <a:rPr lang="en-US" b="1" dirty="0" smtClean="0"/>
              <a:t>all</a:t>
            </a:r>
            <a:r>
              <a:rPr lang="en-US" dirty="0" smtClean="0"/>
              <a:t> research outputs</a:t>
            </a:r>
          </a:p>
          <a:p>
            <a:pPr lvl="3"/>
            <a:r>
              <a:rPr lang="en-US" dirty="0" smtClean="0"/>
              <a:t>Platforms that facilitate engagement</a:t>
            </a:r>
          </a:p>
          <a:p>
            <a:pPr lvl="3"/>
            <a:endParaRPr lang="en-US" dirty="0" smtClean="0"/>
          </a:p>
          <a:p>
            <a:pPr lvl="3"/>
            <a:endParaRPr lang="en-US" dirty="0" smtClean="0"/>
          </a:p>
        </p:txBody>
      </p:sp>
      <p:sp>
        <p:nvSpPr>
          <p:cNvPr id="4" name="Rectangle 3"/>
          <p:cNvSpPr/>
          <p:nvPr/>
        </p:nvSpPr>
        <p:spPr>
          <a:xfrm>
            <a:off x="914400" y="4139988"/>
            <a:ext cx="7781924" cy="501676"/>
          </a:xfrm>
          <a:prstGeom prst="rect">
            <a:avLst/>
          </a:prstGeom>
        </p:spPr>
        <p:txBody>
          <a:bodyPr wrap="square">
            <a:spAutoFit/>
          </a:bodyPr>
          <a:lstStyle/>
          <a:p>
            <a:pPr algn="l"/>
            <a:r>
              <a:rPr lang="en-US" sz="1400" dirty="0">
                <a:latin typeface="+mn-lt"/>
              </a:rPr>
              <a:t>Wolff-Eisenberg, C., Rod, A. B., &amp; </a:t>
            </a:r>
            <a:r>
              <a:rPr lang="en-US" sz="1400" dirty="0" err="1">
                <a:latin typeface="+mn-lt"/>
              </a:rPr>
              <a:t>Schonfeld</a:t>
            </a:r>
            <a:r>
              <a:rPr lang="en-US" sz="1400" dirty="0">
                <a:latin typeface="+mn-lt"/>
              </a:rPr>
              <a:t>, R. C. (2016, April 4). </a:t>
            </a:r>
            <a:r>
              <a:rPr lang="en-US" sz="1400" i="1" dirty="0" err="1">
                <a:latin typeface="+mn-lt"/>
              </a:rPr>
              <a:t>Ithaka</a:t>
            </a:r>
            <a:r>
              <a:rPr lang="en-US" sz="1400" i="1" dirty="0">
                <a:latin typeface="+mn-lt"/>
              </a:rPr>
              <a:t> S+R US Faculty Survey 2015</a:t>
            </a:r>
            <a:r>
              <a:rPr lang="en-US" sz="1400" dirty="0">
                <a:latin typeface="+mn-lt"/>
              </a:rPr>
              <a:t>. </a:t>
            </a:r>
            <a:r>
              <a:rPr lang="en-US" sz="1400" dirty="0">
                <a:latin typeface="+mn-lt"/>
                <a:hlinkClick r:id="rId3"/>
              </a:rPr>
              <a:t>https://</a:t>
            </a:r>
            <a:r>
              <a:rPr lang="en-US" sz="1400" dirty="0" smtClean="0">
                <a:latin typeface="+mn-lt"/>
                <a:hlinkClick r:id="rId3"/>
              </a:rPr>
              <a:t>doi.org/10.18665/sr.277685</a:t>
            </a:r>
            <a:r>
              <a:rPr lang="en-US" sz="1400" dirty="0" smtClean="0">
                <a:latin typeface="+mn-lt"/>
              </a:rPr>
              <a:t> </a:t>
            </a:r>
          </a:p>
        </p:txBody>
      </p:sp>
    </p:spTree>
    <p:extLst>
      <p:ext uri="{BB962C8B-B14F-4D97-AF65-F5344CB8AC3E}">
        <p14:creationId xmlns:p14="http://schemas.microsoft.com/office/powerpoint/2010/main" val="183233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Seeking</a:t>
            </a:r>
          </a:p>
          <a:p>
            <a:pPr indent="0">
              <a:buNone/>
            </a:pPr>
            <a:r>
              <a:rPr lang="en-US" dirty="0" smtClean="0"/>
              <a:t>collaboration</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Collection Development</a:t>
            </a:r>
          </a:p>
          <a:p>
            <a:pPr lvl="3"/>
            <a:r>
              <a:rPr lang="en-US" dirty="0" smtClean="0"/>
              <a:t>Research Data Services</a:t>
            </a:r>
          </a:p>
          <a:p>
            <a:pPr lvl="3"/>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6573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 y="152400"/>
            <a:ext cx="3110449" cy="35966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160" y="553028"/>
            <a:ext cx="4273813" cy="41180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6578" y="810406"/>
            <a:ext cx="5318267" cy="3603275"/>
          </a:xfrm>
          <a:prstGeom prst="rect">
            <a:avLst/>
          </a:prstGeom>
        </p:spPr>
      </p:pic>
    </p:spTree>
    <p:extLst>
      <p:ext uri="{BB962C8B-B14F-4D97-AF65-F5344CB8AC3E}">
        <p14:creationId xmlns:p14="http://schemas.microsoft.com/office/powerpoint/2010/main" val="6250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Seeking</a:t>
            </a:r>
          </a:p>
          <a:p>
            <a:pPr indent="0">
              <a:buNone/>
            </a:pPr>
            <a:r>
              <a:rPr lang="en-US" dirty="0" smtClean="0"/>
              <a:t>collaboration</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Collection Development</a:t>
            </a:r>
          </a:p>
          <a:p>
            <a:pPr lvl="3"/>
            <a:r>
              <a:rPr lang="en-US" dirty="0" smtClean="0"/>
              <a:t>Research Data Services</a:t>
            </a:r>
          </a:p>
          <a:p>
            <a:pPr lvl="3"/>
            <a:r>
              <a:rPr lang="en-US" dirty="0" smtClean="0"/>
              <a:t>Contributed Collections</a:t>
            </a:r>
          </a:p>
          <a:p>
            <a:pPr lvl="3"/>
            <a:r>
              <a:rPr lang="en-US" dirty="0" smtClean="0"/>
              <a:t>Open Access Publishing</a:t>
            </a:r>
          </a:p>
          <a:p>
            <a:pPr lvl="3"/>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13499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 y="137160"/>
            <a:ext cx="4063507" cy="3261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720" y="875950"/>
            <a:ext cx="5221806" cy="32769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4539" y="1742117"/>
            <a:ext cx="5488047" cy="3312805"/>
          </a:xfrm>
          <a:prstGeom prst="rect">
            <a:avLst/>
          </a:prstGeom>
        </p:spPr>
      </p:pic>
    </p:spTree>
    <p:extLst>
      <p:ext uri="{BB962C8B-B14F-4D97-AF65-F5344CB8AC3E}">
        <p14:creationId xmlns:p14="http://schemas.microsoft.com/office/powerpoint/2010/main" val="13824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Seeking</a:t>
            </a:r>
          </a:p>
          <a:p>
            <a:pPr indent="0">
              <a:buNone/>
            </a:pPr>
            <a:r>
              <a:rPr lang="en-US" dirty="0" smtClean="0"/>
              <a:t>collaboration</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Collection Development</a:t>
            </a:r>
          </a:p>
          <a:p>
            <a:pPr lvl="3"/>
            <a:r>
              <a:rPr lang="en-US" dirty="0" smtClean="0"/>
              <a:t>Research Data Services</a:t>
            </a:r>
          </a:p>
          <a:p>
            <a:pPr lvl="3"/>
            <a:r>
              <a:rPr lang="en-US" dirty="0" smtClean="0"/>
              <a:t>Contributed Collections</a:t>
            </a:r>
          </a:p>
          <a:p>
            <a:pPr lvl="3"/>
            <a:r>
              <a:rPr lang="en-US" dirty="0" smtClean="0"/>
              <a:t>Open Access Publishing</a:t>
            </a:r>
          </a:p>
          <a:p>
            <a:pPr lvl="3"/>
            <a:r>
              <a:rPr lang="en-US" dirty="0" smtClean="0"/>
              <a:t>Shared Preservation</a:t>
            </a:r>
            <a:endParaRPr lang="en-US" dirty="0"/>
          </a:p>
          <a:p>
            <a:pPr lvl="3"/>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562291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903" y="574763"/>
            <a:ext cx="4160520" cy="358666"/>
          </a:xfrm>
          <a:prstGeom prst="rect">
            <a:avLst/>
          </a:prstGeom>
        </p:spPr>
      </p:pic>
      <p:cxnSp>
        <p:nvCxnSpPr>
          <p:cNvPr id="17" name="Straight Connector 16"/>
          <p:cNvCxnSpPr/>
          <p:nvPr/>
        </p:nvCxnSpPr>
        <p:spPr bwMode="auto">
          <a:xfrm flipV="1">
            <a:off x="4628960" y="2160691"/>
            <a:ext cx="0" cy="2492426"/>
          </a:xfrm>
          <a:prstGeom prst="line">
            <a:avLst/>
          </a:prstGeom>
          <a:solidFill>
            <a:schemeClr val="accent1"/>
          </a:solidFill>
          <a:ln w="6350" cap="flat" cmpd="sng" algn="ctr">
            <a:solidFill>
              <a:schemeClr val="tx2">
                <a:lumMod val="60000"/>
                <a:lumOff val="40000"/>
              </a:schemeClr>
            </a:solidFill>
            <a:prstDash val="solid"/>
            <a:round/>
            <a:headEnd type="none" w="med" len="med"/>
            <a:tailEnd type="none" w="med" len="med"/>
          </a:ln>
          <a:effectLst/>
        </p:spPr>
      </p:cxnSp>
      <p:sp>
        <p:nvSpPr>
          <p:cNvPr id="18" name="TextBox 17"/>
          <p:cNvSpPr txBox="1"/>
          <p:nvPr/>
        </p:nvSpPr>
        <p:spPr>
          <a:xfrm>
            <a:off x="616904" y="3528451"/>
            <a:ext cx="1745547" cy="735586"/>
          </a:xfrm>
          <a:prstGeom prst="rect">
            <a:avLst/>
          </a:prstGeom>
          <a:noFill/>
        </p:spPr>
        <p:txBody>
          <a:bodyPr wrap="square" lIns="24384" rIns="0" rtlCol="0">
            <a:spAutoFit/>
          </a:bodyPr>
          <a:lstStyle/>
          <a:p>
            <a:pPr algn="l">
              <a:spcBef>
                <a:spcPts val="800"/>
              </a:spcBef>
            </a:pPr>
            <a:r>
              <a:rPr lang="en-US" sz="1100" b="1" dirty="0"/>
              <a:t>JSTOR</a:t>
            </a:r>
            <a:r>
              <a:rPr lang="en-US" sz="1100" dirty="0"/>
              <a:t> is a not-for-profit digital library of academic journals, books, and primary sources.</a:t>
            </a:r>
          </a:p>
        </p:txBody>
      </p:sp>
      <p:sp>
        <p:nvSpPr>
          <p:cNvPr id="19" name="TextBox 18"/>
          <p:cNvSpPr txBox="1"/>
          <p:nvPr/>
        </p:nvSpPr>
        <p:spPr>
          <a:xfrm>
            <a:off x="2683122" y="3522247"/>
            <a:ext cx="1828554" cy="1107996"/>
          </a:xfrm>
          <a:prstGeom prst="rect">
            <a:avLst/>
          </a:prstGeom>
          <a:noFill/>
        </p:spPr>
        <p:txBody>
          <a:bodyPr wrap="square" lIns="24384"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b="1" dirty="0" err="1">
                <a:solidFill>
                  <a:schemeClr val="tx1"/>
                </a:solidFill>
                <a:latin typeface="Arial" charset="0"/>
                <a:ea typeface="Arial" charset="0"/>
              </a:rPr>
              <a:t>Ithaka</a:t>
            </a:r>
            <a:r>
              <a:rPr lang="en-US" b="1" dirty="0">
                <a:solidFill>
                  <a:schemeClr val="tx1"/>
                </a:solidFill>
                <a:latin typeface="Arial" charset="0"/>
                <a:ea typeface="Arial" charset="0"/>
              </a:rPr>
              <a:t> S+R </a:t>
            </a:r>
            <a:r>
              <a:rPr lang="en-US" dirty="0">
                <a:solidFill>
                  <a:schemeClr val="tx1"/>
                </a:solidFill>
                <a:latin typeface="Arial" charset="0"/>
                <a:ea typeface="Arial" charset="0"/>
              </a:rPr>
              <a:t>is a not-for-profit research and consulting service that helps academic, cultural, and publishing communities thrive in the digital environment.</a:t>
            </a:r>
          </a:p>
        </p:txBody>
      </p:sp>
      <p:sp>
        <p:nvSpPr>
          <p:cNvPr id="20" name="TextBox 19"/>
          <p:cNvSpPr txBox="1"/>
          <p:nvPr/>
        </p:nvSpPr>
        <p:spPr>
          <a:xfrm>
            <a:off x="4765584" y="3522247"/>
            <a:ext cx="1824076" cy="938719"/>
          </a:xfrm>
          <a:prstGeom prst="rect">
            <a:avLst/>
          </a:prstGeom>
          <a:noFill/>
        </p:spPr>
        <p:txBody>
          <a:bodyPr wrap="square" lIns="24384" rIns="0" rtlCol="0">
            <a:spAutoFit/>
          </a:bodyPr>
          <a:lstStyle>
            <a:defPPr>
              <a:defRPr lang="en-US"/>
            </a:defPPr>
            <a:lvl1pPr algn="l">
              <a:lnSpc>
                <a:spcPct val="100000"/>
              </a:lnSpc>
              <a:spcBef>
                <a:spcPts val="600"/>
              </a:spcBef>
              <a:spcAft>
                <a:spcPts val="0"/>
              </a:spcAft>
              <a:defRPr sz="1100">
                <a:solidFill>
                  <a:schemeClr val="accent4"/>
                </a:solidFill>
                <a:latin typeface="+mn-lt"/>
              </a:defRPr>
            </a:lvl1pPr>
          </a:lstStyle>
          <a:p>
            <a:r>
              <a:rPr lang="en-US" b="1" dirty="0">
                <a:solidFill>
                  <a:schemeClr val="tx1"/>
                </a:solidFill>
                <a:latin typeface="Arial" charset="0"/>
                <a:ea typeface="Arial" charset="0"/>
              </a:rPr>
              <a:t>Portico</a:t>
            </a:r>
            <a:r>
              <a:rPr lang="en-US" dirty="0">
                <a:solidFill>
                  <a:schemeClr val="tx1"/>
                </a:solidFill>
                <a:latin typeface="Arial" charset="0"/>
                <a:ea typeface="Arial" charset="0"/>
              </a:rPr>
              <a:t> is a not-for-profit preservation service for digital publications, including electronic journals, books, and historical collections.</a:t>
            </a:r>
          </a:p>
        </p:txBody>
      </p:sp>
      <p:cxnSp>
        <p:nvCxnSpPr>
          <p:cNvPr id="24" name="Straight Connector 23"/>
          <p:cNvCxnSpPr/>
          <p:nvPr/>
        </p:nvCxnSpPr>
        <p:spPr bwMode="auto">
          <a:xfrm flipV="1">
            <a:off x="2535246" y="2160693"/>
            <a:ext cx="0" cy="2492424"/>
          </a:xfrm>
          <a:prstGeom prst="line">
            <a:avLst/>
          </a:prstGeom>
          <a:solidFill>
            <a:schemeClr val="accent1"/>
          </a:solidFill>
          <a:ln w="6350" cap="flat" cmpd="sng" algn="ctr">
            <a:solidFill>
              <a:schemeClr val="tx2">
                <a:lumMod val="60000"/>
                <a:lumOff val="40000"/>
              </a:schemeClr>
            </a:solidFill>
            <a:prstDash val="solid"/>
            <a:round/>
            <a:headEnd type="none" w="med" len="med"/>
            <a:tailEnd type="none" w="med" len="med"/>
          </a:ln>
          <a:effectLst/>
        </p:spPr>
      </p:cxnSp>
      <p:cxnSp>
        <p:nvCxnSpPr>
          <p:cNvPr id="25" name="Straight Connector 24"/>
          <p:cNvCxnSpPr/>
          <p:nvPr/>
        </p:nvCxnSpPr>
        <p:spPr bwMode="auto">
          <a:xfrm flipV="1">
            <a:off x="6722673" y="2160691"/>
            <a:ext cx="0" cy="2492426"/>
          </a:xfrm>
          <a:prstGeom prst="line">
            <a:avLst/>
          </a:prstGeom>
          <a:solidFill>
            <a:schemeClr val="accent1"/>
          </a:solidFill>
          <a:ln w="6350" cap="flat" cmpd="sng" algn="ctr">
            <a:solidFill>
              <a:schemeClr val="tx2">
                <a:lumMod val="60000"/>
                <a:lumOff val="40000"/>
              </a:schemeClr>
            </a:solidFill>
            <a:prstDash val="solid"/>
            <a:round/>
            <a:headEnd type="none" w="med" len="med"/>
            <a:tailEnd type="none" w="med" len="med"/>
          </a:ln>
          <a:effectLst/>
        </p:spPr>
      </p:cxnSp>
      <p:sp>
        <p:nvSpPr>
          <p:cNvPr id="27" name="TextBox 26"/>
          <p:cNvSpPr txBox="1"/>
          <p:nvPr/>
        </p:nvSpPr>
        <p:spPr>
          <a:xfrm>
            <a:off x="6855687" y="3529621"/>
            <a:ext cx="1936963" cy="1057212"/>
          </a:xfrm>
          <a:prstGeom prst="rect">
            <a:avLst/>
          </a:prstGeom>
          <a:noFill/>
        </p:spPr>
        <p:txBody>
          <a:bodyPr wrap="square" rtlCol="0">
            <a:spAutoFit/>
          </a:bodyPr>
          <a:lstStyle/>
          <a:p>
            <a:pPr algn="l"/>
            <a:r>
              <a:rPr lang="en-US" sz="1100" b="1" dirty="0" err="1"/>
              <a:t>Artstor</a:t>
            </a:r>
            <a:r>
              <a:rPr lang="en-US" sz="1100" dirty="0"/>
              <a:t> </a:t>
            </a:r>
            <a:r>
              <a:rPr lang="en-US" sz="1100" dirty="0" smtClean="0"/>
              <a:t>is a not-for-profit providing </a:t>
            </a:r>
            <a:r>
              <a:rPr lang="en-US" sz="1100" dirty="0"/>
              <a:t>2+ million high-quality images and digital asset management software to enhance scholarship and </a:t>
            </a:r>
            <a:r>
              <a:rPr lang="en-US" sz="1100" dirty="0" smtClean="0"/>
              <a:t>teaching.</a:t>
            </a:r>
            <a:endParaRPr lang="en-US" sz="11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975" y="2150307"/>
            <a:ext cx="1256884" cy="12335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04" y="2150307"/>
            <a:ext cx="1256884" cy="123352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4606" y="2149389"/>
            <a:ext cx="1482263" cy="12344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3132" y="2149389"/>
            <a:ext cx="1257820" cy="1234440"/>
          </a:xfrm>
          <a:prstGeom prst="rect">
            <a:avLst/>
          </a:prstGeom>
        </p:spPr>
      </p:pic>
    </p:spTree>
    <p:extLst>
      <p:ext uri="{BB962C8B-B14F-4D97-AF65-F5344CB8AC3E}">
        <p14:creationId xmlns:p14="http://schemas.microsoft.com/office/powerpoint/2010/main" val="131770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 y="134488"/>
            <a:ext cx="5841058" cy="38507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80" y="1582967"/>
            <a:ext cx="6568440" cy="3428124"/>
          </a:xfrm>
          <a:prstGeom prst="rect">
            <a:avLst/>
          </a:prstGeom>
        </p:spPr>
      </p:pic>
    </p:spTree>
    <p:extLst>
      <p:ext uri="{BB962C8B-B14F-4D97-AF65-F5344CB8AC3E}">
        <p14:creationId xmlns:p14="http://schemas.microsoft.com/office/powerpoint/2010/main" val="12211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Leveraging technology</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Text and Data Mining Services</a:t>
            </a:r>
          </a:p>
        </p:txBody>
      </p:sp>
    </p:spTree>
    <p:extLst>
      <p:ext uri="{BB962C8B-B14F-4D97-AF65-F5344CB8AC3E}">
        <p14:creationId xmlns:p14="http://schemas.microsoft.com/office/powerpoint/2010/main" val="16549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1"/>
            <a:ext cx="6425270" cy="3263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120" y="849240"/>
            <a:ext cx="5979743" cy="4019939"/>
          </a:xfrm>
          <a:prstGeom prst="rect">
            <a:avLst/>
          </a:prstGeom>
        </p:spPr>
      </p:pic>
    </p:spTree>
    <p:extLst>
      <p:ext uri="{BB962C8B-B14F-4D97-AF65-F5344CB8AC3E}">
        <p14:creationId xmlns:p14="http://schemas.microsoft.com/office/powerpoint/2010/main" val="1533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Leveraging technology</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Text and Data Mining Services</a:t>
            </a:r>
          </a:p>
          <a:p>
            <a:pPr lvl="3"/>
            <a:r>
              <a:rPr lang="en-US" dirty="0" smtClean="0"/>
              <a:t>Digital Humanities Toolkits</a:t>
            </a:r>
          </a:p>
        </p:txBody>
      </p:sp>
    </p:spTree>
    <p:extLst>
      <p:ext uri="{BB962C8B-B14F-4D97-AF65-F5344CB8AC3E}">
        <p14:creationId xmlns:p14="http://schemas.microsoft.com/office/powerpoint/2010/main" val="1382229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34" y="205792"/>
            <a:ext cx="5020170" cy="46099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300" y="728358"/>
            <a:ext cx="4744530" cy="4248010"/>
          </a:xfrm>
          <a:prstGeom prst="rect">
            <a:avLst/>
          </a:prstGeom>
        </p:spPr>
      </p:pic>
    </p:spTree>
    <p:extLst>
      <p:ext uri="{BB962C8B-B14F-4D97-AF65-F5344CB8AC3E}">
        <p14:creationId xmlns:p14="http://schemas.microsoft.com/office/powerpoint/2010/main" val="20182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Leveraging technology</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Text and Data Mining Services</a:t>
            </a:r>
          </a:p>
          <a:p>
            <a:pPr lvl="3"/>
            <a:r>
              <a:rPr lang="en-US" dirty="0" smtClean="0"/>
              <a:t>Digital Humanities Toolkits</a:t>
            </a:r>
          </a:p>
          <a:p>
            <a:pPr lvl="3"/>
            <a:r>
              <a:rPr lang="en-US" dirty="0" smtClean="0"/>
              <a:t>Linked Data</a:t>
            </a:r>
          </a:p>
          <a:p>
            <a:pPr lvl="3"/>
            <a:r>
              <a:rPr lang="en-US" dirty="0" smtClean="0"/>
              <a:t>JSTOR Labs Text Analyzer</a:t>
            </a:r>
          </a:p>
        </p:txBody>
      </p:sp>
    </p:spTree>
    <p:extLst>
      <p:ext uri="{BB962C8B-B14F-4D97-AF65-F5344CB8AC3E}">
        <p14:creationId xmlns:p14="http://schemas.microsoft.com/office/powerpoint/2010/main" val="1284279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00" y="207034"/>
            <a:ext cx="8157191" cy="4798832"/>
          </a:xfrm>
          <a:prstGeom prst="rect">
            <a:avLst/>
          </a:prstGeom>
        </p:spPr>
      </p:pic>
    </p:spTree>
    <p:extLst>
      <p:ext uri="{BB962C8B-B14F-4D97-AF65-F5344CB8AC3E}">
        <p14:creationId xmlns:p14="http://schemas.microsoft.com/office/powerpoint/2010/main" val="1403932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Leveraging technology</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Text and Data Mining Services</a:t>
            </a:r>
          </a:p>
          <a:p>
            <a:pPr lvl="3"/>
            <a:r>
              <a:rPr lang="en-US" dirty="0" smtClean="0"/>
              <a:t>Digital Humanities Toolkits</a:t>
            </a:r>
          </a:p>
          <a:p>
            <a:pPr lvl="3"/>
            <a:r>
              <a:rPr lang="en-US" dirty="0" smtClean="0"/>
              <a:t>Linked Data</a:t>
            </a:r>
          </a:p>
          <a:p>
            <a:pPr lvl="3"/>
            <a:r>
              <a:rPr lang="en-US" dirty="0" smtClean="0"/>
              <a:t>JSTOR Labs Text Analyzer</a:t>
            </a:r>
            <a:endParaRPr lang="en-US" dirty="0"/>
          </a:p>
          <a:p>
            <a:pPr lvl="3"/>
            <a:r>
              <a:rPr lang="en-US" dirty="0" err="1" smtClean="0"/>
              <a:t>Meta.com</a:t>
            </a:r>
            <a:endParaRPr lang="en-US" dirty="0"/>
          </a:p>
        </p:txBody>
      </p:sp>
    </p:spTree>
    <p:extLst>
      <p:ext uri="{BB962C8B-B14F-4D97-AF65-F5344CB8AC3E}">
        <p14:creationId xmlns:p14="http://schemas.microsoft.com/office/powerpoint/2010/main" val="1470082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demanding long-term preservation</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Digital Preservation Network</a:t>
            </a:r>
          </a:p>
          <a:p>
            <a:pPr lvl="3"/>
            <a:r>
              <a:rPr lang="en-US" dirty="0" smtClean="0"/>
              <a:t>Portico </a:t>
            </a:r>
          </a:p>
          <a:p>
            <a:pPr lvl="3"/>
            <a:r>
              <a:rPr lang="en-US" dirty="0" err="1" smtClean="0"/>
              <a:t>DuraSpace</a:t>
            </a:r>
            <a:endParaRPr lang="en-US" dirty="0" smtClean="0"/>
          </a:p>
          <a:p>
            <a:pPr lvl="3"/>
            <a:r>
              <a:rPr lang="en-US" dirty="0" smtClean="0"/>
              <a:t>JISC Research Data Shared Services</a:t>
            </a:r>
            <a:endParaRPr lang="en-US" dirty="0"/>
          </a:p>
        </p:txBody>
      </p:sp>
    </p:spTree>
    <p:extLst>
      <p:ext uri="{BB962C8B-B14F-4D97-AF65-F5344CB8AC3E}">
        <p14:creationId xmlns:p14="http://schemas.microsoft.com/office/powerpoint/2010/main" val="11627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smtClean="0"/>
              <a:t>summary</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Push vs. Pull</a:t>
            </a:r>
          </a:p>
          <a:p>
            <a:pPr lvl="3"/>
            <a:r>
              <a:rPr lang="en-US" dirty="0" smtClean="0"/>
              <a:t>Ability to invest in experimentation across the sector</a:t>
            </a:r>
          </a:p>
          <a:p>
            <a:pPr lvl="3"/>
            <a:r>
              <a:rPr lang="en-US" dirty="0" smtClean="0"/>
              <a:t>Threat of incrementalism</a:t>
            </a:r>
          </a:p>
          <a:p>
            <a:pPr lvl="3"/>
            <a:r>
              <a:rPr lang="en-US" dirty="0" smtClean="0"/>
              <a:t>Strategic Alignment</a:t>
            </a:r>
          </a:p>
          <a:p>
            <a:pPr lvl="3"/>
            <a:endParaRPr lang="en-US" dirty="0" smtClean="0"/>
          </a:p>
        </p:txBody>
      </p:sp>
    </p:spTree>
    <p:extLst>
      <p:ext uri="{BB962C8B-B14F-4D97-AF65-F5344CB8AC3E}">
        <p14:creationId xmlns:p14="http://schemas.microsoft.com/office/powerpoint/2010/main" val="93836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0" y="318269"/>
            <a:ext cx="4038600" cy="4574529"/>
          </a:xfrm>
          <a:prstGeom prst="rect">
            <a:avLst/>
          </a:prstGeom>
        </p:spPr>
      </p:pic>
    </p:spTree>
    <p:extLst>
      <p:ext uri="{BB962C8B-B14F-4D97-AF65-F5344CB8AC3E}">
        <p14:creationId xmlns:p14="http://schemas.microsoft.com/office/powerpoint/2010/main" val="1348801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indent="0">
              <a:buNone/>
            </a:pPr>
            <a:r>
              <a:rPr lang="en-US" dirty="0" err="1" smtClean="0"/>
              <a:t>THAnk</a:t>
            </a:r>
            <a:r>
              <a:rPr lang="en-US" dirty="0" smtClean="0"/>
              <a:t> You</a:t>
            </a:r>
            <a:endParaRPr lang="en-US" dirty="0"/>
          </a:p>
        </p:txBody>
      </p:sp>
      <p:sp>
        <p:nvSpPr>
          <p:cNvPr id="10" name="Text Placeholder 9"/>
          <p:cNvSpPr>
            <a:spLocks noGrp="1"/>
          </p:cNvSpPr>
          <p:nvPr>
            <p:ph type="body" sz="quarter" idx="16"/>
          </p:nvPr>
        </p:nvSpPr>
        <p:spPr>
          <a:xfrm>
            <a:off x="4206241" y="2971800"/>
            <a:ext cx="4490084" cy="1853690"/>
          </a:xfrm>
        </p:spPr>
        <p:txBody>
          <a:bodyPr/>
          <a:lstStyle/>
          <a:p>
            <a:pPr lvl="3"/>
            <a:r>
              <a:rPr lang="en-US" dirty="0" smtClean="0"/>
              <a:t>Bruce Heterick</a:t>
            </a:r>
            <a:r>
              <a:rPr lang="en-US" dirty="0"/>
              <a:t/>
            </a:r>
            <a:br>
              <a:rPr lang="en-US" dirty="0"/>
            </a:br>
            <a:r>
              <a:rPr lang="en-US" dirty="0" smtClean="0"/>
              <a:t>Vice President</a:t>
            </a:r>
            <a:br>
              <a:rPr lang="en-US" dirty="0" smtClean="0"/>
            </a:br>
            <a:r>
              <a:rPr lang="en-US" dirty="0" smtClean="0"/>
              <a:t>Institutional Participation &amp; Strategic Partnerships</a:t>
            </a:r>
            <a:r>
              <a:rPr lang="en-US" dirty="0"/>
              <a:t/>
            </a:r>
            <a:br>
              <a:rPr lang="en-US" dirty="0"/>
            </a:br>
            <a:r>
              <a:rPr lang="en-US" dirty="0" smtClean="0"/>
              <a:t>JSTOR |</a:t>
            </a:r>
            <a:r>
              <a:rPr lang="en-US" dirty="0" err="1" smtClean="0"/>
              <a:t>Artstor</a:t>
            </a:r>
            <a:r>
              <a:rPr lang="en-US" dirty="0" smtClean="0"/>
              <a:t> |Portico</a:t>
            </a:r>
            <a:br>
              <a:rPr lang="en-US" dirty="0" smtClean="0"/>
            </a:br>
            <a:r>
              <a:rPr lang="en-US" dirty="0" err="1" smtClean="0"/>
              <a:t>bruce.heterick@ithaka.org</a:t>
            </a:r>
            <a:endParaRPr lang="en-US" dirty="0" smtClean="0"/>
          </a:p>
        </p:txBody>
      </p:sp>
      <p:sp>
        <p:nvSpPr>
          <p:cNvPr id="3" name="Rectangle 2"/>
          <p:cNvSpPr/>
          <p:nvPr/>
        </p:nvSpPr>
        <p:spPr>
          <a:xfrm>
            <a:off x="1082040" y="2245739"/>
            <a:ext cx="2289125" cy="735586"/>
          </a:xfrm>
          <a:prstGeom prst="rect">
            <a:avLst/>
          </a:prstGeom>
        </p:spPr>
        <p:txBody>
          <a:bodyPr wrap="square">
            <a:spAutoFit/>
          </a:bodyPr>
          <a:lstStyle/>
          <a:p>
            <a:r>
              <a:rPr lang="zh-TW" altLang="en-US" sz="4400" dirty="0"/>
              <a:t>謝謝</a:t>
            </a:r>
            <a:endParaRPr lang="en-US" sz="4400" dirty="0"/>
          </a:p>
        </p:txBody>
      </p:sp>
    </p:spTree>
    <p:extLst>
      <p:ext uri="{BB962C8B-B14F-4D97-AF65-F5344CB8AC3E}">
        <p14:creationId xmlns:p14="http://schemas.microsoft.com/office/powerpoint/2010/main" val="31709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7880" y="533400"/>
            <a:ext cx="3606800" cy="2247900"/>
          </a:xfrm>
          <a:prstGeom prst="rect">
            <a:avLst/>
          </a:prstGeom>
        </p:spPr>
      </p:pic>
      <p:pic>
        <p:nvPicPr>
          <p:cNvPr id="3" name="Picture 2"/>
          <p:cNvPicPr>
            <a:picLocks noChangeAspect="1"/>
          </p:cNvPicPr>
          <p:nvPr/>
        </p:nvPicPr>
        <p:blipFill>
          <a:blip r:embed="rId4"/>
          <a:stretch>
            <a:fillRect/>
          </a:stretch>
        </p:blipFill>
        <p:spPr>
          <a:xfrm>
            <a:off x="4424680" y="3073400"/>
            <a:ext cx="4110990" cy="1281481"/>
          </a:xfrm>
          <a:prstGeom prst="rect">
            <a:avLst/>
          </a:prstGeom>
        </p:spPr>
      </p:pic>
    </p:spTree>
    <p:extLst>
      <p:ext uri="{BB962C8B-B14F-4D97-AF65-F5344CB8AC3E}">
        <p14:creationId xmlns:p14="http://schemas.microsoft.com/office/powerpoint/2010/main" val="85345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indent="0">
              <a:buNone/>
            </a:pPr>
            <a:r>
              <a:rPr lang="en-US" dirty="0" smtClean="0"/>
              <a:t>Fisher’s fundamental theorem</a:t>
            </a:r>
            <a:endParaRPr lang="en-US" dirty="0"/>
          </a:p>
        </p:txBody>
      </p:sp>
      <p:sp>
        <p:nvSpPr>
          <p:cNvPr id="10" name="Text Placeholder 9"/>
          <p:cNvSpPr>
            <a:spLocks noGrp="1"/>
          </p:cNvSpPr>
          <p:nvPr>
            <p:ph type="body" sz="quarter" idx="16"/>
          </p:nvPr>
        </p:nvSpPr>
        <p:spPr>
          <a:xfrm>
            <a:off x="4526279" y="543049"/>
            <a:ext cx="4170045" cy="2005279"/>
          </a:xfrm>
        </p:spPr>
        <p:txBody>
          <a:bodyPr/>
          <a:lstStyle/>
          <a:p>
            <a:pPr lvl="3"/>
            <a:r>
              <a:rPr lang="en-US" sz="3200" dirty="0" smtClean="0"/>
              <a:t>The more adapted an organism becomes, the less adaptable it is to any new change</a:t>
            </a:r>
          </a:p>
        </p:txBody>
      </p:sp>
      <p:pic>
        <p:nvPicPr>
          <p:cNvPr id="3" name="Picture 2"/>
          <p:cNvPicPr>
            <a:picLocks noChangeAspect="1"/>
          </p:cNvPicPr>
          <p:nvPr/>
        </p:nvPicPr>
        <p:blipFill>
          <a:blip r:embed="rId3"/>
          <a:stretch>
            <a:fillRect/>
          </a:stretch>
        </p:blipFill>
        <p:spPr>
          <a:xfrm>
            <a:off x="7016746" y="3207895"/>
            <a:ext cx="1473906" cy="1792886"/>
          </a:xfrm>
          <a:prstGeom prst="rect">
            <a:avLst/>
          </a:prstGeom>
        </p:spPr>
      </p:pic>
      <p:sp>
        <p:nvSpPr>
          <p:cNvPr id="4" name="Rectangle 3"/>
          <p:cNvSpPr/>
          <p:nvPr/>
        </p:nvSpPr>
        <p:spPr>
          <a:xfrm>
            <a:off x="2118360" y="4465995"/>
            <a:ext cx="4762125" cy="501676"/>
          </a:xfrm>
          <a:prstGeom prst="rect">
            <a:avLst/>
          </a:prstGeom>
        </p:spPr>
        <p:txBody>
          <a:bodyPr wrap="square">
            <a:spAutoFit/>
          </a:bodyPr>
          <a:lstStyle/>
          <a:p>
            <a:pPr algn="l"/>
            <a:r>
              <a:rPr lang="en-US" sz="1400" dirty="0">
                <a:solidFill>
                  <a:srgbClr val="0B0080"/>
                </a:solidFill>
                <a:latin typeface="+mn-lt"/>
                <a:hlinkClick r:id="rId4" tooltip="R.A. Fisher"/>
              </a:rPr>
              <a:t>Fisher, R.A.</a:t>
            </a:r>
            <a:r>
              <a:rPr lang="en-US" sz="1400" dirty="0">
                <a:solidFill>
                  <a:srgbClr val="222222"/>
                </a:solidFill>
                <a:latin typeface="+mn-lt"/>
              </a:rPr>
              <a:t> (1930) </a:t>
            </a:r>
            <a:r>
              <a:rPr lang="en-US" sz="1400" i="1" dirty="0">
                <a:solidFill>
                  <a:srgbClr val="0B0080"/>
                </a:solidFill>
                <a:latin typeface="+mn-lt"/>
                <a:hlinkClick r:id="rId5" tooltip="The Genetical Theory of Natural Selection"/>
              </a:rPr>
              <a:t>The Genetical Theory of Natural Selection</a:t>
            </a:r>
            <a:r>
              <a:rPr lang="en-US" sz="1400" dirty="0">
                <a:solidFill>
                  <a:srgbClr val="222222"/>
                </a:solidFill>
                <a:latin typeface="+mn-lt"/>
              </a:rPr>
              <a:t>, Clarendon Press, </a:t>
            </a:r>
            <a:r>
              <a:rPr lang="en-US" sz="1400" dirty="0" smtClean="0">
                <a:solidFill>
                  <a:srgbClr val="222222"/>
                </a:solidFill>
                <a:latin typeface="+mn-lt"/>
              </a:rPr>
              <a:t>Oxford</a:t>
            </a:r>
            <a:endParaRPr lang="en-US" dirty="0"/>
          </a:p>
        </p:txBody>
      </p:sp>
    </p:spTree>
    <p:extLst>
      <p:ext uri="{BB962C8B-B14F-4D97-AF65-F5344CB8AC3E}">
        <p14:creationId xmlns:p14="http://schemas.microsoft.com/office/powerpoint/2010/main" val="17132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indent="0">
              <a:buNone/>
            </a:pPr>
            <a:r>
              <a:rPr lang="en-US" dirty="0" smtClean="0"/>
              <a:t>Scholarly record</a:t>
            </a:r>
            <a:endParaRPr lang="en-US" dirty="0"/>
          </a:p>
        </p:txBody>
      </p:sp>
      <p:sp>
        <p:nvSpPr>
          <p:cNvPr id="10" name="Text Placeholder 9"/>
          <p:cNvSpPr>
            <a:spLocks noGrp="1"/>
          </p:cNvSpPr>
          <p:nvPr>
            <p:ph type="body" sz="quarter" idx="16"/>
          </p:nvPr>
        </p:nvSpPr>
        <p:spPr>
          <a:xfrm>
            <a:off x="4526279" y="543050"/>
            <a:ext cx="4170045" cy="2889331"/>
          </a:xfrm>
        </p:spPr>
        <p:txBody>
          <a:bodyPr/>
          <a:lstStyle/>
          <a:p>
            <a:pPr lvl="3"/>
            <a:r>
              <a:rPr lang="en-US" dirty="0" smtClean="0"/>
              <a:t>Transition from print (in libraries) to digital (on networks)</a:t>
            </a:r>
          </a:p>
          <a:p>
            <a:pPr lvl="3"/>
            <a:r>
              <a:rPr lang="en-US" dirty="0" smtClean="0"/>
              <a:t>Fundamental characteristics are changing from static to mutable and dynamic</a:t>
            </a:r>
            <a:endParaRPr lang="en-US" dirty="0"/>
          </a:p>
          <a:p>
            <a:pPr lvl="3"/>
            <a:r>
              <a:rPr lang="en-US" dirty="0" smtClean="0"/>
              <a:t>The boundaries are expanding to include a wider context</a:t>
            </a:r>
          </a:p>
          <a:p>
            <a:pPr lvl="3"/>
            <a:r>
              <a:rPr lang="en-US" dirty="0" smtClean="0"/>
              <a:t>Reconfiguration of stakeholder roles in the process</a:t>
            </a:r>
          </a:p>
        </p:txBody>
      </p:sp>
      <p:sp>
        <p:nvSpPr>
          <p:cNvPr id="3" name="Rectangle 2"/>
          <p:cNvSpPr/>
          <p:nvPr/>
        </p:nvSpPr>
        <p:spPr>
          <a:xfrm>
            <a:off x="914400" y="4139988"/>
            <a:ext cx="7781924" cy="911019"/>
          </a:xfrm>
          <a:prstGeom prst="rect">
            <a:avLst/>
          </a:prstGeom>
        </p:spPr>
        <p:txBody>
          <a:bodyPr wrap="square">
            <a:spAutoFit/>
          </a:bodyPr>
          <a:lstStyle/>
          <a:p>
            <a:pPr algn="l"/>
            <a:r>
              <a:rPr lang="en-US" sz="1400" dirty="0">
                <a:latin typeface="+mn-lt"/>
              </a:rPr>
              <a:t>Lavoie, Brian, Eric Childress, Ricky </a:t>
            </a:r>
            <a:r>
              <a:rPr lang="en-US" sz="1400" dirty="0" err="1">
                <a:latin typeface="+mn-lt"/>
              </a:rPr>
              <a:t>Erway</a:t>
            </a:r>
            <a:r>
              <a:rPr lang="en-US" sz="1400" dirty="0">
                <a:latin typeface="+mn-lt"/>
              </a:rPr>
              <a:t>, </a:t>
            </a:r>
            <a:r>
              <a:rPr lang="en-US" sz="1400" dirty="0" err="1">
                <a:latin typeface="+mn-lt"/>
              </a:rPr>
              <a:t>Ixchel</a:t>
            </a:r>
            <a:r>
              <a:rPr lang="en-US" sz="1400" dirty="0">
                <a:latin typeface="+mn-lt"/>
              </a:rPr>
              <a:t> </a:t>
            </a:r>
            <a:r>
              <a:rPr lang="en-US" sz="1400" dirty="0" err="1">
                <a:latin typeface="+mn-lt"/>
              </a:rPr>
              <a:t>Faniel</a:t>
            </a:r>
            <a:r>
              <a:rPr lang="en-US" sz="1400" dirty="0">
                <a:latin typeface="+mn-lt"/>
              </a:rPr>
              <a:t>, Constance </a:t>
            </a:r>
            <a:r>
              <a:rPr lang="en-US" sz="1400" dirty="0" err="1">
                <a:latin typeface="+mn-lt"/>
              </a:rPr>
              <a:t>Malpas</a:t>
            </a:r>
            <a:r>
              <a:rPr lang="en-US" sz="1400" dirty="0">
                <a:latin typeface="+mn-lt"/>
              </a:rPr>
              <a:t>, Jennifer </a:t>
            </a:r>
            <a:r>
              <a:rPr lang="en-US" sz="1400" dirty="0" err="1">
                <a:latin typeface="+mn-lt"/>
              </a:rPr>
              <a:t>Schaffner</a:t>
            </a:r>
            <a:r>
              <a:rPr lang="en-US" sz="1400" dirty="0">
                <a:latin typeface="+mn-lt"/>
              </a:rPr>
              <a:t>, and </a:t>
            </a:r>
            <a:r>
              <a:rPr lang="en-US" sz="1400" dirty="0" err="1">
                <a:latin typeface="+mn-lt"/>
              </a:rPr>
              <a:t>Titia</a:t>
            </a:r>
            <a:r>
              <a:rPr lang="en-US" sz="1400" dirty="0">
                <a:latin typeface="+mn-lt"/>
              </a:rPr>
              <a:t> van der </a:t>
            </a:r>
            <a:r>
              <a:rPr lang="en-US" sz="1400" dirty="0" err="1">
                <a:latin typeface="+mn-lt"/>
              </a:rPr>
              <a:t>Werf</a:t>
            </a:r>
            <a:r>
              <a:rPr lang="en-US" sz="1400" dirty="0">
                <a:latin typeface="+mn-lt"/>
              </a:rPr>
              <a:t>. 2014. The Evolving Scholarly Record. Dublin, Ohio: OCLC Research. </a:t>
            </a:r>
            <a:r>
              <a:rPr lang="en-US" sz="1400" dirty="0">
                <a:latin typeface="+mn-lt"/>
                <a:hlinkClick r:id="rId3"/>
              </a:rPr>
              <a:t>http://</a:t>
            </a:r>
            <a:r>
              <a:rPr lang="en-US" sz="1400" dirty="0" smtClean="0">
                <a:latin typeface="+mn-lt"/>
                <a:hlinkClick r:id="rId3"/>
              </a:rPr>
              <a:t>www.oclc.org/research/publications/library/2014/oclcresearch-evolvingscholarly-record-2014.pdf</a:t>
            </a:r>
            <a:r>
              <a:rPr lang="en-US" sz="1400" dirty="0" smtClean="0">
                <a:latin typeface="+mn-lt"/>
              </a:rPr>
              <a:t> . </a:t>
            </a:r>
            <a:endParaRPr lang="en-US" sz="1400" dirty="0">
              <a:latin typeface="+mn-lt"/>
            </a:endParaRPr>
          </a:p>
        </p:txBody>
      </p:sp>
    </p:spTree>
    <p:extLst>
      <p:ext uri="{BB962C8B-B14F-4D97-AF65-F5344CB8AC3E}">
        <p14:creationId xmlns:p14="http://schemas.microsoft.com/office/powerpoint/2010/main" val="4609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indent="0">
              <a:buNone/>
            </a:pPr>
            <a:r>
              <a:rPr lang="en-US" dirty="0" smtClean="0"/>
              <a:t>CONSOLIDATION in traditional scholarly</a:t>
            </a:r>
          </a:p>
          <a:p>
            <a:pPr indent="0">
              <a:buNone/>
            </a:pPr>
            <a:r>
              <a:rPr lang="en-US" dirty="0" err="1" smtClean="0"/>
              <a:t>PUBLishing</a:t>
            </a:r>
            <a:r>
              <a:rPr lang="en-US" dirty="0" smtClean="0"/>
              <a:t> </a:t>
            </a:r>
            <a:endParaRPr lang="en-US" dirty="0"/>
          </a:p>
        </p:txBody>
      </p:sp>
      <p:sp>
        <p:nvSpPr>
          <p:cNvPr id="10" name="Text Placeholder 9"/>
          <p:cNvSpPr>
            <a:spLocks noGrp="1"/>
          </p:cNvSpPr>
          <p:nvPr>
            <p:ph type="body" sz="quarter" idx="16"/>
          </p:nvPr>
        </p:nvSpPr>
        <p:spPr>
          <a:xfrm>
            <a:off x="4526279" y="543050"/>
            <a:ext cx="4170045" cy="1605790"/>
          </a:xfrm>
        </p:spPr>
        <p:txBody>
          <a:bodyPr/>
          <a:lstStyle/>
          <a:p>
            <a:pPr lvl="3"/>
            <a:r>
              <a:rPr lang="en-US" dirty="0" smtClean="0"/>
              <a:t>Content businesses are impacted by lack of library funding, open access, social networks, and piracy </a:t>
            </a:r>
          </a:p>
          <a:p>
            <a:pPr lvl="3"/>
            <a:r>
              <a:rPr lang="en-US" dirty="0" smtClean="0"/>
              <a:t>Content </a:t>
            </a:r>
            <a:r>
              <a:rPr lang="en-US" dirty="0"/>
              <a:t>providers want to reposition themselves beyond the content </a:t>
            </a:r>
            <a:r>
              <a:rPr lang="en-US" dirty="0" smtClean="0"/>
              <a:t>business</a:t>
            </a:r>
            <a:endParaRPr lang="en-US" dirty="0"/>
          </a:p>
        </p:txBody>
      </p:sp>
      <p:sp>
        <p:nvSpPr>
          <p:cNvPr id="4" name="Rectangle 3"/>
          <p:cNvSpPr/>
          <p:nvPr/>
        </p:nvSpPr>
        <p:spPr>
          <a:xfrm>
            <a:off x="914400" y="4139988"/>
            <a:ext cx="7781924" cy="501676"/>
          </a:xfrm>
          <a:prstGeom prst="rect">
            <a:avLst/>
          </a:prstGeom>
        </p:spPr>
        <p:txBody>
          <a:bodyPr wrap="square">
            <a:spAutoFit/>
          </a:bodyPr>
          <a:lstStyle/>
          <a:p>
            <a:pPr algn="l"/>
            <a:r>
              <a:rPr lang="en-US" sz="1400" dirty="0" err="1" smtClean="0">
                <a:latin typeface="+mn-lt"/>
              </a:rPr>
              <a:t>Schonfeld</a:t>
            </a:r>
            <a:r>
              <a:rPr lang="en-US" sz="1400" dirty="0" smtClean="0">
                <a:latin typeface="+mn-lt"/>
              </a:rPr>
              <a:t>, Roger. February 2, 2017. </a:t>
            </a:r>
            <a:r>
              <a:rPr lang="en-US" sz="1400" dirty="0">
                <a:latin typeface="+mn-lt"/>
              </a:rPr>
              <a:t>The </a:t>
            </a:r>
            <a:r>
              <a:rPr lang="en-US" sz="1400" dirty="0" smtClean="0">
                <a:latin typeface="+mn-lt"/>
              </a:rPr>
              <a:t>Strategic Investments of Content Providers,  </a:t>
            </a:r>
            <a:r>
              <a:rPr lang="en-US" sz="1400" dirty="0">
                <a:latin typeface="+mn-lt"/>
                <a:hlinkClick r:id="rId3"/>
              </a:rPr>
              <a:t>http://www.sr.ithaka.org/blog/the-strategic-investments-of-content-providers</a:t>
            </a:r>
            <a:r>
              <a:rPr lang="en-US" sz="1400" dirty="0" smtClean="0">
                <a:latin typeface="+mn-lt"/>
                <a:hlinkClick r:id="rId3"/>
              </a:rPr>
              <a:t>/</a:t>
            </a:r>
            <a:r>
              <a:rPr lang="en-US" sz="1400" dirty="0" smtClean="0">
                <a:latin typeface="+mn-lt"/>
              </a:rPr>
              <a:t> </a:t>
            </a:r>
            <a:endParaRPr lang="en-US" sz="1400" dirty="0">
              <a:latin typeface="+mn-lt"/>
            </a:endParaRPr>
          </a:p>
        </p:txBody>
      </p:sp>
    </p:spTree>
    <p:extLst>
      <p:ext uri="{BB962C8B-B14F-4D97-AF65-F5344CB8AC3E}">
        <p14:creationId xmlns:p14="http://schemas.microsoft.com/office/powerpoint/2010/main" val="93191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65945" y="493215"/>
            <a:ext cx="4800615" cy="4264196"/>
            <a:chOff x="4343385" y="706575"/>
            <a:chExt cx="4800615" cy="4264196"/>
          </a:xfrm>
        </p:grpSpPr>
        <p:pic>
          <p:nvPicPr>
            <p:cNvPr id="14" name="Picture 13" descr="Image result for proque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85" y="706575"/>
              <a:ext cx="4567825" cy="1733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x Libris Group 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637" y="2022528"/>
              <a:ext cx="15906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6633" y="3481118"/>
              <a:ext cx="2010056" cy="914528"/>
            </a:xfrm>
            <a:prstGeom prst="rect">
              <a:avLst/>
            </a:prstGeom>
          </p:spPr>
        </p:pic>
        <p:pic>
          <p:nvPicPr>
            <p:cNvPr id="17" name="Picture 1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696" y="3820520"/>
              <a:ext cx="2073937" cy="1150251"/>
            </a:xfrm>
            <a:prstGeom prst="rect">
              <a:avLst/>
            </a:prstGeom>
          </p:spPr>
        </p:pic>
        <p:pic>
          <p:nvPicPr>
            <p:cNvPr id="18" name="Picture 17" descr="Image result for serials solution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9121" y="2882503"/>
              <a:ext cx="4584879" cy="489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03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indent="0">
              <a:buNone/>
            </a:pPr>
            <a:r>
              <a:rPr lang="en-US" dirty="0" smtClean="0"/>
              <a:t>CONSOLIDATION in traditional scholarly</a:t>
            </a:r>
          </a:p>
          <a:p>
            <a:pPr indent="0">
              <a:buNone/>
            </a:pPr>
            <a:r>
              <a:rPr lang="en-US" dirty="0" err="1" smtClean="0"/>
              <a:t>PUBLishing</a:t>
            </a:r>
            <a:r>
              <a:rPr lang="en-US" dirty="0" smtClean="0"/>
              <a:t> </a:t>
            </a:r>
            <a:endParaRPr lang="en-US" dirty="0"/>
          </a:p>
        </p:txBody>
      </p:sp>
      <p:sp>
        <p:nvSpPr>
          <p:cNvPr id="10" name="Text Placeholder 9"/>
          <p:cNvSpPr>
            <a:spLocks noGrp="1"/>
          </p:cNvSpPr>
          <p:nvPr>
            <p:ph type="body" sz="quarter" idx="16"/>
          </p:nvPr>
        </p:nvSpPr>
        <p:spPr>
          <a:xfrm>
            <a:off x="4526279" y="543050"/>
            <a:ext cx="4170045" cy="4114800"/>
          </a:xfrm>
        </p:spPr>
        <p:txBody>
          <a:bodyPr/>
          <a:lstStyle/>
          <a:p>
            <a:pPr lvl="3"/>
            <a:r>
              <a:rPr lang="en-US" dirty="0" smtClean="0"/>
              <a:t>Content businesses are impacted by lack of library funding, open access, social networks, and piracy </a:t>
            </a:r>
          </a:p>
          <a:p>
            <a:pPr lvl="3"/>
            <a:r>
              <a:rPr lang="en-US" dirty="0" smtClean="0"/>
              <a:t>Content </a:t>
            </a:r>
            <a:r>
              <a:rPr lang="en-US" dirty="0"/>
              <a:t>providers want to reposition themselves beyond the content </a:t>
            </a:r>
            <a:r>
              <a:rPr lang="en-US" dirty="0" smtClean="0"/>
              <a:t>business</a:t>
            </a:r>
            <a:endParaRPr lang="en-US" dirty="0"/>
          </a:p>
          <a:p>
            <a:pPr lvl="3"/>
            <a:r>
              <a:rPr lang="en-US" dirty="0"/>
              <a:t>Revenue diversification is one key </a:t>
            </a:r>
            <a:r>
              <a:rPr lang="en-US" dirty="0" smtClean="0"/>
              <a:t>consideration</a:t>
            </a:r>
            <a:endParaRPr lang="en-US" dirty="0"/>
          </a:p>
        </p:txBody>
      </p:sp>
      <p:sp>
        <p:nvSpPr>
          <p:cNvPr id="4" name="Rectangle 3"/>
          <p:cNvSpPr/>
          <p:nvPr/>
        </p:nvSpPr>
        <p:spPr>
          <a:xfrm>
            <a:off x="914400" y="4139988"/>
            <a:ext cx="7781924" cy="501676"/>
          </a:xfrm>
          <a:prstGeom prst="rect">
            <a:avLst/>
          </a:prstGeom>
        </p:spPr>
        <p:txBody>
          <a:bodyPr wrap="square">
            <a:spAutoFit/>
          </a:bodyPr>
          <a:lstStyle/>
          <a:p>
            <a:pPr algn="l"/>
            <a:r>
              <a:rPr lang="en-US" sz="1400" dirty="0" err="1" smtClean="0">
                <a:latin typeface="+mn-lt"/>
              </a:rPr>
              <a:t>Schonfeld</a:t>
            </a:r>
            <a:r>
              <a:rPr lang="en-US" sz="1400" dirty="0" smtClean="0">
                <a:latin typeface="+mn-lt"/>
              </a:rPr>
              <a:t>, Roger. February 2, 2017. </a:t>
            </a:r>
            <a:r>
              <a:rPr lang="en-US" sz="1400" dirty="0">
                <a:latin typeface="+mn-lt"/>
              </a:rPr>
              <a:t>The </a:t>
            </a:r>
            <a:r>
              <a:rPr lang="en-US" sz="1400" dirty="0" smtClean="0">
                <a:latin typeface="+mn-lt"/>
              </a:rPr>
              <a:t>Strategic Investments of Content Providers,  </a:t>
            </a:r>
            <a:r>
              <a:rPr lang="en-US" sz="1400" dirty="0">
                <a:latin typeface="+mn-lt"/>
                <a:hlinkClick r:id="rId3"/>
              </a:rPr>
              <a:t>http://www.sr.ithaka.org/blog/the-strategic-investments-of-content-providers</a:t>
            </a:r>
            <a:r>
              <a:rPr lang="en-US" sz="1400" dirty="0" smtClean="0">
                <a:latin typeface="+mn-lt"/>
                <a:hlinkClick r:id="rId3"/>
              </a:rPr>
              <a:t>/</a:t>
            </a:r>
            <a:r>
              <a:rPr lang="en-US" sz="1400" dirty="0" smtClean="0">
                <a:latin typeface="+mn-lt"/>
              </a:rPr>
              <a:t> </a:t>
            </a:r>
            <a:endParaRPr lang="en-US" sz="1400" dirty="0">
              <a:latin typeface="+mn-lt"/>
            </a:endParaRPr>
          </a:p>
        </p:txBody>
      </p:sp>
    </p:spTree>
    <p:extLst>
      <p:ext uri="{BB962C8B-B14F-4D97-AF65-F5344CB8AC3E}">
        <p14:creationId xmlns:p14="http://schemas.microsoft.com/office/powerpoint/2010/main" val="18961180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62110</TotalTime>
  <Words>2430</Words>
  <Application>Microsoft Macintosh PowerPoint</Application>
  <PresentationFormat>On-screen Show (16:9)</PresentationFormat>
  <Paragraphs>193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Tw Cen MT</vt:lpstr>
      <vt:lpstr>Tw Cen MT Condensed</vt:lpstr>
      <vt:lpstr>Wingdings 3</vt:lpstr>
      <vt:lpstr>微軟正黑體</vt:lpstr>
      <vt:lpstr>Integral</vt:lpstr>
      <vt:lpstr>APPLYING FISHER’S FUNDAMENTAL THEOREM TO THE CHANGING SCHOLARLY COMMUNICATIONS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TowerGroup</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travis_laptop</dc:creator>
  <cp:lastModifiedBy>Bruce Heterick</cp:lastModifiedBy>
  <cp:revision>1176</cp:revision>
  <cp:lastPrinted>2017-02-28T16:14:00Z</cp:lastPrinted>
  <dcterms:created xsi:type="dcterms:W3CDTF">2008-09-30T19:00:16Z</dcterms:created>
  <dcterms:modified xsi:type="dcterms:W3CDTF">2017-11-11T02:57:58Z</dcterms:modified>
</cp:coreProperties>
</file>