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647" r:id="rId2"/>
    <p:sldId id="730" r:id="rId3"/>
    <p:sldId id="641" r:id="rId4"/>
    <p:sldId id="736" r:id="rId5"/>
    <p:sldId id="737" r:id="rId6"/>
    <p:sldId id="732" r:id="rId7"/>
    <p:sldId id="744" r:id="rId8"/>
    <p:sldId id="735" r:id="rId9"/>
    <p:sldId id="734" r:id="rId10"/>
    <p:sldId id="738" r:id="rId11"/>
    <p:sldId id="741" r:id="rId12"/>
    <p:sldId id="749" r:id="rId13"/>
    <p:sldId id="746" r:id="rId14"/>
    <p:sldId id="747" r:id="rId15"/>
    <p:sldId id="748" r:id="rId16"/>
    <p:sldId id="750" r:id="rId17"/>
    <p:sldId id="751" r:id="rId18"/>
    <p:sldId id="753" r:id="rId19"/>
    <p:sldId id="745" r:id="rId20"/>
    <p:sldId id="755" r:id="rId21"/>
    <p:sldId id="727" r:id="rId2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E50"/>
    <a:srgbClr val="4D4D4D"/>
    <a:srgbClr val="AA0003"/>
    <a:srgbClr val="1C0D0C"/>
    <a:srgbClr val="3B1716"/>
    <a:srgbClr val="257F82"/>
    <a:srgbClr val="3ACED2"/>
    <a:srgbClr val="C70504"/>
    <a:srgbClr val="803C2A"/>
    <a:srgbClr val="3355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62" autoAdjust="0"/>
    <p:restoredTop sz="92803" autoAdjust="0"/>
  </p:normalViewPr>
  <p:slideViewPr>
    <p:cSldViewPr snapToGrid="0" snapToObjects="1">
      <p:cViewPr varScale="1">
        <p:scale>
          <a:sx n="49" d="100"/>
          <a:sy n="49" d="100"/>
        </p:scale>
        <p:origin x="1157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B2032-B93F-4D34-8F8E-A5409EAFEFE1}" type="datetimeFigureOut">
              <a:rPr lang="zh-TW" altLang="en-US" smtClean="0"/>
              <a:t>2017/11/9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794C5-8D84-4F5C-A8BD-B9AC2079CA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5720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43AC1-A7B7-314D-98F0-F397E7FCFBE1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E185E-FAB2-6E49-BB0A-BCAEA6686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31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機器與人工智慧</a:t>
            </a:r>
            <a:r>
              <a:rPr lang="en-US" altLang="zh-TW" dirty="0" smtClean="0"/>
              <a:t>,</a:t>
            </a:r>
            <a:r>
              <a:rPr lang="zh-TW" altLang="en-US" dirty="0" smtClean="0"/>
              <a:t> 早已在許多方面改變圖書館的服務</a:t>
            </a:r>
            <a:r>
              <a:rPr lang="en-US" altLang="zh-TW" dirty="0" smtClean="0"/>
              <a:t>.</a:t>
            </a:r>
            <a:r>
              <a:rPr lang="zh-TW" altLang="en-US" dirty="0" smtClean="0"/>
              <a:t> 機器如自助借還書機</a:t>
            </a:r>
            <a:r>
              <a:rPr lang="en-US" altLang="zh-TW" dirty="0" smtClean="0"/>
              <a:t>,</a:t>
            </a:r>
            <a:r>
              <a:rPr lang="zh-TW" altLang="en-US" dirty="0" smtClean="0"/>
              <a:t> 人工智慧如搜尋引擎</a:t>
            </a:r>
            <a:r>
              <a:rPr lang="en-US" altLang="zh-TW" dirty="0" smtClean="0"/>
              <a:t>,</a:t>
            </a:r>
            <a:r>
              <a:rPr lang="zh-TW" altLang="en-US" dirty="0" smtClean="0"/>
              <a:t> 到個人化資訊服務</a:t>
            </a:r>
            <a:r>
              <a:rPr lang="en-US" altLang="zh-TW" dirty="0" smtClean="0"/>
              <a:t>,</a:t>
            </a:r>
            <a:r>
              <a:rPr lang="zh-TW" altLang="en-US" dirty="0" smtClean="0"/>
              <a:t> 到 </a:t>
            </a:r>
            <a:r>
              <a:rPr lang="en-US" altLang="zh-TW" dirty="0" smtClean="0"/>
              <a:t>data mining,</a:t>
            </a:r>
            <a:r>
              <a:rPr lang="zh-TW" altLang="en-US" dirty="0" smtClean="0"/>
              <a:t> 推薦閱讀</a:t>
            </a:r>
            <a:r>
              <a:rPr lang="en-US" altLang="zh-TW" dirty="0" smtClean="0"/>
              <a:t>,</a:t>
            </a:r>
            <a:r>
              <a:rPr lang="zh-TW" altLang="en-US" dirty="0" smtClean="0"/>
              <a:t> 這些人工智慧的應用早已是圖書館服務的一部份</a:t>
            </a:r>
            <a:r>
              <a:rPr lang="en-US" altLang="zh-TW" dirty="0" smtClean="0"/>
              <a:t>,</a:t>
            </a:r>
            <a:r>
              <a:rPr lang="zh-TW" altLang="en-US" dirty="0" smtClean="0"/>
              <a:t> 與圖書館密不可分了</a:t>
            </a:r>
            <a:r>
              <a:rPr lang="en-US" altLang="zh-TW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E185E-FAB2-6E49-BB0A-BCAEA66861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8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F4493-0A91-8E44-8A99-F2A56BAA62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10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E185E-FAB2-6E49-BB0A-BCAEA66861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8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E185E-FAB2-6E49-BB0A-BCAEA66861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8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E185E-FAB2-6E49-BB0A-BCAEA66861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8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BCB7D-BF4E-1446-AA25-7CBBEE97706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872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E185E-FAB2-6E49-BB0A-BCAEA66861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9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E185E-FAB2-6E49-BB0A-BCAEA66861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00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87E4-7C6D-F047-9C37-D9E0F05CCF55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B1ACF-59B3-6A41-9F63-3D7C46CE9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73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87E4-7C6D-F047-9C37-D9E0F05CCF55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B1ACF-59B3-6A41-9F63-3D7C46CE9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51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87E4-7C6D-F047-9C37-D9E0F05CCF55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B1ACF-59B3-6A41-9F63-3D7C46CE9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8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87E4-7C6D-F047-9C37-D9E0F05CCF55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B1ACF-59B3-6A41-9F63-3D7C46CE9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74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87E4-7C6D-F047-9C37-D9E0F05CCF55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B1ACF-59B3-6A41-9F63-3D7C46CE9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62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87E4-7C6D-F047-9C37-D9E0F05CCF55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B1ACF-59B3-6A41-9F63-3D7C46CE9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98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87E4-7C6D-F047-9C37-D9E0F05CCF55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B1ACF-59B3-6A41-9F63-3D7C46CE9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4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87E4-7C6D-F047-9C37-D9E0F05CCF55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B1ACF-59B3-6A41-9F63-3D7C46CE9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77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87E4-7C6D-F047-9C37-D9E0F05CCF55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B1ACF-59B3-6A41-9F63-3D7C46CE9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82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87E4-7C6D-F047-9C37-D9E0F05CCF55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B1ACF-59B3-6A41-9F63-3D7C46CE9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13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87E4-7C6D-F047-9C37-D9E0F05CCF55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B1ACF-59B3-6A41-9F63-3D7C46CE9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67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787E4-7C6D-F047-9C37-D9E0F05CCF55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B1ACF-59B3-6A41-9F63-3D7C46CE9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0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library.unimelb.edu.au/services/workshops-and-tours/researcher-@library-training-for-graduate-students-and-researcher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271144" y="1620567"/>
            <a:ext cx="2362546" cy="9314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94855" y="2086313"/>
            <a:ext cx="2012197" cy="9314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15818" y="4176763"/>
            <a:ext cx="2128181" cy="9314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9342" y="1382810"/>
            <a:ext cx="4599154" cy="10814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05675" y="6077522"/>
            <a:ext cx="2920800" cy="468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8379" y="3153866"/>
            <a:ext cx="3162725" cy="429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8379" y="4887319"/>
            <a:ext cx="2754477" cy="2662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8379" y="5130427"/>
            <a:ext cx="2589357" cy="2662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32873" y="419030"/>
            <a:ext cx="586891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800" dirty="0" smtClean="0">
                <a:solidFill>
                  <a:srgbClr val="FF6600"/>
                </a:solidFill>
                <a:latin typeface="Avenir Light"/>
                <a:cs typeface="Avenir Light"/>
              </a:rPr>
              <a:t>當科技大軍全面進攻</a:t>
            </a:r>
            <a:r>
              <a:rPr lang="en-US" altLang="zh-TW" sz="4800" dirty="0" smtClean="0">
                <a:solidFill>
                  <a:srgbClr val="FF6600"/>
                </a:solidFill>
                <a:latin typeface="Avenir Light"/>
                <a:cs typeface="Avenir Light"/>
              </a:rPr>
              <a:t>,</a:t>
            </a:r>
            <a:endParaRPr lang="en-US" sz="4800" dirty="0" smtClean="0">
              <a:solidFill>
                <a:srgbClr val="FF6600"/>
              </a:solidFill>
              <a:latin typeface="Avenir Light"/>
              <a:cs typeface="Avenir Light"/>
            </a:endParaRPr>
          </a:p>
          <a:p>
            <a:pPr algn="ctr"/>
            <a:r>
              <a:rPr lang="zh-TW" altLang="en-US" sz="4800" dirty="0">
                <a:solidFill>
                  <a:srgbClr val="FF6600"/>
                </a:solidFill>
                <a:latin typeface="Avenir Light"/>
                <a:cs typeface="Avenir Light"/>
              </a:rPr>
              <a:t>圖書館該如何反擊</a:t>
            </a:r>
            <a:r>
              <a:rPr lang="en-US" altLang="zh-TW" sz="4800" dirty="0">
                <a:solidFill>
                  <a:srgbClr val="FF6600"/>
                </a:solidFill>
                <a:latin typeface="Avenir Light"/>
                <a:cs typeface="Avenir Light"/>
              </a:rPr>
              <a:t>?</a:t>
            </a:r>
            <a:endParaRPr lang="en-US" sz="4800" dirty="0">
              <a:solidFill>
                <a:srgbClr val="FF6600"/>
              </a:solidFill>
              <a:latin typeface="Avenir Light"/>
              <a:cs typeface="Avenir Light"/>
            </a:endParaRPr>
          </a:p>
          <a:p>
            <a:pPr algn="ctr"/>
            <a:endParaRPr lang="en-US" sz="2000" dirty="0" smtClean="0">
              <a:solidFill>
                <a:srgbClr val="FF6600"/>
              </a:solidFill>
              <a:latin typeface="Avenir Light"/>
              <a:cs typeface="Avenir Light"/>
            </a:endParaRPr>
          </a:p>
          <a:p>
            <a:pPr algn="ctr"/>
            <a:r>
              <a:rPr lang="zh-TW" altLang="en-US" sz="2400" dirty="0" smtClean="0">
                <a:solidFill>
                  <a:srgbClr val="FF6600"/>
                </a:solidFill>
                <a:latin typeface="Avenir Light"/>
                <a:cs typeface="Avenir Light"/>
              </a:rPr>
              <a:t>徐惠玲</a:t>
            </a:r>
            <a:endParaRPr lang="en-US" altLang="zh-TW" sz="2000" dirty="0" smtClean="0">
              <a:solidFill>
                <a:srgbClr val="FF6600"/>
              </a:solidFill>
              <a:latin typeface="Avenir Light"/>
              <a:cs typeface="Avenir Light"/>
            </a:endParaRPr>
          </a:p>
          <a:p>
            <a:pPr algn="ctr"/>
            <a:r>
              <a:rPr lang="en-US" altLang="zh-TW" sz="2000" i="1" dirty="0" err="1" smtClean="0">
                <a:ln w="0">
                  <a:noFill/>
                </a:ln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zh-TW" sz="2000" i="1" dirty="0" err="1" smtClean="0">
                <a:ln w="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000" dirty="0" smtClean="0">
                <a:solidFill>
                  <a:srgbClr val="FF6600"/>
                </a:solidFill>
                <a:latin typeface="Calibri" panose="020F0502020204030204" pitchFamily="34" charset="0"/>
                <a:cs typeface="Avenir Light"/>
              </a:rPr>
              <a:t> Consulting, iGroup</a:t>
            </a:r>
            <a:endParaRPr lang="en-US" sz="2000" dirty="0">
              <a:solidFill>
                <a:srgbClr val="FF6600"/>
              </a:solidFill>
              <a:latin typeface="Calibri" panose="020F0502020204030204" pitchFamily="34" charset="0"/>
              <a:cs typeface="Avenir Light"/>
            </a:endParaRPr>
          </a:p>
        </p:txBody>
      </p:sp>
      <p:pic>
        <p:nvPicPr>
          <p:cNvPr id="16" name="Picture 15" descr="Screen Shot 2017-06-06 at 12.16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" y="3012120"/>
            <a:ext cx="9144000" cy="384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8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4421734"/>
            <a:ext cx="9144000" cy="2436266"/>
            <a:chOff x="0" y="4421734"/>
            <a:chExt cx="9144000" cy="2436266"/>
          </a:xfrm>
        </p:grpSpPr>
        <p:sp>
          <p:nvSpPr>
            <p:cNvPr id="9" name="Rectangle 8"/>
            <p:cNvSpPr/>
            <p:nvPr/>
          </p:nvSpPr>
          <p:spPr>
            <a:xfrm>
              <a:off x="0" y="4421734"/>
              <a:ext cx="9144000" cy="243626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Screen Shot 2017-05-20 at 9.52.45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360" y="4421734"/>
              <a:ext cx="4306899" cy="243626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947651" y="2165252"/>
            <a:ext cx="749807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venir Light"/>
              </a:rPr>
              <a:t>Resources</a:t>
            </a:r>
          </a:p>
          <a:p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Avenir Light"/>
            </a:endParaRPr>
          </a:p>
          <a:p>
            <a:endParaRPr lang="en-US" sz="40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Avenir Light"/>
            </a:endParaRPr>
          </a:p>
          <a:p>
            <a:r>
              <a:rPr lang="en-US" sz="2000" dirty="0" smtClean="0">
                <a:latin typeface="Calibri" panose="020F0502020204030204" pitchFamily="34" charset="0"/>
                <a:cs typeface="Avenir Light"/>
              </a:rPr>
              <a:t>                                  </a:t>
            </a:r>
            <a:r>
              <a:rPr lang="zh-TW" altLang="en-US" sz="2000" dirty="0" smtClean="0">
                <a:latin typeface="Calibri" panose="020F0502020204030204" pitchFamily="34" charset="0"/>
                <a:cs typeface="Avenir Light"/>
              </a:rPr>
              <a:t>   </a:t>
            </a:r>
            <a:r>
              <a:rPr lang="en-US" sz="2000" dirty="0" smtClean="0">
                <a:latin typeface="Calibri" panose="020F0502020204030204" pitchFamily="34" charset="0"/>
                <a:cs typeface="Avenir Light"/>
              </a:rPr>
              <a:t>      </a:t>
            </a:r>
            <a:r>
              <a:rPr lang="zh-TW" altLang="en-US" sz="2000" dirty="0" smtClean="0">
                <a:latin typeface="Calibri" panose="020F0502020204030204" pitchFamily="34" charset="0"/>
                <a:cs typeface="Avenir Light"/>
              </a:rPr>
              <a:t>     </a:t>
            </a:r>
            <a:r>
              <a:rPr lang="en-US" sz="2000" dirty="0" smtClean="0">
                <a:latin typeface="Calibri" panose="020F0502020204030204" pitchFamily="34" charset="0"/>
                <a:cs typeface="Avenir Light"/>
              </a:rPr>
              <a:t>     versus</a:t>
            </a:r>
          </a:p>
          <a:p>
            <a:r>
              <a:rPr lang="en-US" sz="4000" dirty="0" smtClean="0">
                <a:latin typeface="Calibri" panose="020F0502020204030204" pitchFamily="34" charset="0"/>
                <a:cs typeface="Avenir Light"/>
              </a:rPr>
              <a:t>                                  </a:t>
            </a:r>
            <a:r>
              <a:rPr lang="zh-TW" altLang="en-US" sz="4000" dirty="0" smtClean="0">
                <a:latin typeface="Calibri" panose="020F0502020204030204" pitchFamily="34" charset="0"/>
                <a:cs typeface="Avenir Light"/>
              </a:rPr>
              <a:t>      </a:t>
            </a:r>
            <a:endParaRPr lang="en-US" altLang="zh-TW" sz="4000" dirty="0" smtClean="0">
              <a:latin typeface="Calibri" panose="020F0502020204030204" pitchFamily="34" charset="0"/>
              <a:cs typeface="Avenir Light"/>
            </a:endParaRPr>
          </a:p>
          <a:p>
            <a:endParaRPr lang="en-US" sz="4000" dirty="0">
              <a:solidFill>
                <a:srgbClr val="FFFFFF"/>
              </a:solidFill>
              <a:latin typeface="Calibri" panose="020F0502020204030204" pitchFamily="34" charset="0"/>
              <a:cs typeface="Avenir Light"/>
            </a:endParaRPr>
          </a:p>
          <a:p>
            <a:pPr algn="r"/>
            <a:r>
              <a:rPr lang="en-US" sz="4000" dirty="0" smtClean="0">
                <a:solidFill>
                  <a:srgbClr val="FFFFFF"/>
                </a:solidFill>
                <a:latin typeface="Calibri" panose="020F0502020204030204" pitchFamily="34" charset="0"/>
                <a:cs typeface="Avenir Light"/>
              </a:rPr>
              <a:t>Workflows</a:t>
            </a:r>
            <a:endParaRPr lang="en-US" sz="4000" dirty="0">
              <a:solidFill>
                <a:srgbClr val="FFFFFF"/>
              </a:solidFill>
              <a:latin typeface="Calibri" panose="020F0502020204030204" pitchFamily="34" charset="0"/>
              <a:cs typeface="Avenir Light"/>
            </a:endParaRPr>
          </a:p>
        </p:txBody>
      </p:sp>
      <p:pic>
        <p:nvPicPr>
          <p:cNvPr id="5" name="Picture 4" descr="Screen Shot 2015-09-22 at 9.52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52" y="1440936"/>
            <a:ext cx="4434378" cy="25472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8558" y="439763"/>
            <a:ext cx="8093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FF6600"/>
                </a:solidFill>
                <a:latin typeface="Avenir Light"/>
                <a:cs typeface="Avenir Light"/>
              </a:rPr>
              <a:t>把工作流程概念帶入軟硬體設計與服務</a:t>
            </a:r>
            <a:endParaRPr lang="zh-TW" altLang="en-US" sz="3600" dirty="0">
              <a:solidFill>
                <a:srgbClr val="FF6600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89459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2-17 at 9.48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7" y="241837"/>
            <a:ext cx="9112813" cy="63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7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9-26 at 10.58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206" y="4707203"/>
            <a:ext cx="3335794" cy="21793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6557" y="1417638"/>
            <a:ext cx="4726102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AutoNum type="arabicPlain"/>
            </a:pPr>
            <a:r>
              <a:rPr lang="en-US" sz="2800" dirty="0" smtClean="0">
                <a:solidFill>
                  <a:srgbClr val="3968D5"/>
                </a:solidFill>
                <a:latin typeface="Calibri" panose="020F0502020204030204" pitchFamily="34" charset="0"/>
                <a:cs typeface="Avenir Light"/>
              </a:rPr>
              <a:t>Resources versus workflow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>
                <a:solidFill>
                  <a:srgbClr val="3968D5"/>
                </a:solidFill>
                <a:latin typeface="Calibri" panose="020F0502020204030204" pitchFamily="34" charset="0"/>
                <a:cs typeface="Avenir Light"/>
              </a:rPr>
              <a:t>Research workflow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>
                <a:solidFill>
                  <a:srgbClr val="3968D5"/>
                </a:solidFill>
                <a:latin typeface="Calibri" panose="020F0502020204030204" pitchFamily="34" charset="0"/>
                <a:cs typeface="Avenir Light"/>
              </a:rPr>
              <a:t>Innovation workflow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>
                <a:solidFill>
                  <a:srgbClr val="3968D5"/>
                </a:solidFill>
                <a:latin typeface="Calibri" panose="020F0502020204030204" pitchFamily="34" charset="0"/>
                <a:cs typeface="Avenir Light"/>
              </a:rPr>
              <a:t>Collaboration workflow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>
                <a:solidFill>
                  <a:srgbClr val="3968D5"/>
                </a:solidFill>
                <a:latin typeface="Calibri" panose="020F0502020204030204" pitchFamily="34" charset="0"/>
                <a:cs typeface="Avenir Light"/>
              </a:rPr>
              <a:t>Project workflow</a:t>
            </a:r>
          </a:p>
          <a:p>
            <a:pPr marL="800100" lvl="1" indent="-342900">
              <a:buFont typeface="Arial"/>
              <a:buChar char="•"/>
            </a:pPr>
            <a:endParaRPr lang="en-US" sz="1600" dirty="0">
              <a:solidFill>
                <a:srgbClr val="3968D5"/>
              </a:solidFill>
              <a:latin typeface="Calibri" panose="020F0502020204030204" pitchFamily="34" charset="0"/>
              <a:cs typeface="Avenir Light"/>
            </a:endParaRPr>
          </a:p>
          <a:p>
            <a:pPr marL="342900" indent="-342900">
              <a:buFont typeface="Wingdings" charset="2"/>
              <a:buAutoNum type="arabicPlain"/>
            </a:pPr>
            <a:r>
              <a:rPr lang="en-US" sz="2800" dirty="0" smtClean="0">
                <a:solidFill>
                  <a:srgbClr val="3968D5"/>
                </a:solidFill>
                <a:latin typeface="Calibri" panose="020F0502020204030204" pitchFamily="34" charset="0"/>
                <a:cs typeface="Avenir Light"/>
              </a:rPr>
              <a:t>Research support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>
                <a:solidFill>
                  <a:srgbClr val="3968D5"/>
                </a:solidFill>
                <a:latin typeface="Calibri" panose="020F0502020204030204" pitchFamily="34" charset="0"/>
                <a:cs typeface="Avenir Light"/>
              </a:rPr>
              <a:t>Citation versus influence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>
                <a:solidFill>
                  <a:srgbClr val="3968D5"/>
                </a:solidFill>
                <a:latin typeface="Calibri" panose="020F0502020204030204" pitchFamily="34" charset="0"/>
                <a:cs typeface="Avenir Light"/>
              </a:rPr>
              <a:t>Research integrity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>
                <a:solidFill>
                  <a:srgbClr val="3968D5"/>
                </a:solidFill>
                <a:latin typeface="Calibri" panose="020F0502020204030204" pitchFamily="34" charset="0"/>
                <a:cs typeface="Avenir Light"/>
              </a:rPr>
              <a:t>Research asset management</a:t>
            </a:r>
          </a:p>
          <a:p>
            <a:pPr marL="800100" lvl="1" indent="-342900">
              <a:buFont typeface="Arial"/>
              <a:buChar char="•"/>
            </a:pPr>
            <a:endParaRPr lang="en-US" sz="1600" dirty="0">
              <a:solidFill>
                <a:srgbClr val="3968D5"/>
              </a:solidFill>
              <a:latin typeface="Calibri" panose="020F0502020204030204" pitchFamily="34" charset="0"/>
              <a:cs typeface="Avenir Light"/>
            </a:endParaRPr>
          </a:p>
          <a:p>
            <a:pPr marL="342900" indent="-342900">
              <a:buFont typeface="Wingdings" charset="2"/>
              <a:buAutoNum type="arabicPlain"/>
            </a:pPr>
            <a:r>
              <a:rPr lang="en-US" sz="2800" dirty="0" smtClean="0">
                <a:solidFill>
                  <a:srgbClr val="3968D5"/>
                </a:solidFill>
                <a:latin typeface="Calibri" panose="020F0502020204030204" pitchFamily="34" charset="0"/>
                <a:cs typeface="Avenir Light"/>
              </a:rPr>
              <a:t>Technology-enabled learning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>
                <a:solidFill>
                  <a:srgbClr val="3968D5"/>
                </a:solidFill>
                <a:latin typeface="Calibri" panose="020F0502020204030204" pitchFamily="34" charset="0"/>
                <a:cs typeface="Avenir Light"/>
              </a:rPr>
              <a:t>Inquiry learning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>
                <a:solidFill>
                  <a:srgbClr val="3968D5"/>
                </a:solidFill>
                <a:latin typeface="Calibri" panose="020F0502020204030204" pitchFamily="34" charset="0"/>
                <a:cs typeface="Avenir Light"/>
              </a:rPr>
              <a:t>Lifelong learning</a:t>
            </a:r>
          </a:p>
          <a:p>
            <a:pPr marL="800100" lvl="1" indent="-342900">
              <a:buFont typeface="Arial"/>
              <a:buChar char="•"/>
            </a:pPr>
            <a:endParaRPr lang="en-US" sz="1600" dirty="0">
              <a:solidFill>
                <a:srgbClr val="3968D5"/>
              </a:solidFill>
              <a:latin typeface="Calibri" panose="020F0502020204030204" pitchFamily="34" charset="0"/>
              <a:cs typeface="Avenir Light"/>
            </a:endParaRPr>
          </a:p>
          <a:p>
            <a:pPr marL="342900" indent="-342900">
              <a:buFont typeface="Wingdings" charset="2"/>
              <a:buAutoNum type="arabicPlain"/>
            </a:pPr>
            <a:r>
              <a:rPr lang="en-US" sz="2800" dirty="0" smtClean="0">
                <a:solidFill>
                  <a:srgbClr val="3968D5"/>
                </a:solidFill>
                <a:latin typeface="Calibri" panose="020F0502020204030204" pitchFamily="34" charset="0"/>
                <a:cs typeface="Avenir Light"/>
              </a:rPr>
              <a:t>Fundraising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3968D5"/>
                </a:solidFill>
                <a:latin typeface="Calibri" panose="020F0502020204030204" pitchFamily="34" charset="0"/>
                <a:cs typeface="Avenir Light"/>
              </a:rPr>
              <a:t>Strategic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3968D5"/>
                </a:solidFill>
                <a:latin typeface="Calibri" panose="020F0502020204030204" pitchFamily="34" charset="0"/>
                <a:cs typeface="Avenir Light"/>
              </a:rPr>
              <a:t>“Capture the imagination”</a:t>
            </a:r>
          </a:p>
          <a:p>
            <a:pPr marL="800100" lvl="1" indent="-342900">
              <a:buFont typeface="Arial"/>
              <a:buChar char="•"/>
            </a:pPr>
            <a:endParaRPr lang="en-US" dirty="0">
              <a:solidFill>
                <a:srgbClr val="3968D5"/>
              </a:solidFill>
              <a:latin typeface="Avenir Light"/>
              <a:cs typeface="Avenir Light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14647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000" dirty="0" smtClean="0">
                <a:solidFill>
                  <a:srgbClr val="FF6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lang="en-US" altLang="zh-TW" sz="4000" dirty="0" err="1" smtClean="0">
                <a:solidFill>
                  <a:srgbClr val="FF6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SkillVision</a:t>
            </a:r>
            <a:r>
              <a:rPr lang="en-US" altLang="zh-TW" sz="4000" dirty="0" smtClean="0">
                <a:solidFill>
                  <a:srgbClr val="FF6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TW" sz="4000" dirty="0">
                <a:solidFill>
                  <a:srgbClr val="FF6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Forum for </a:t>
            </a:r>
            <a:r>
              <a:rPr lang="en-US" altLang="zh-TW" sz="4000" dirty="0" smtClean="0">
                <a:solidFill>
                  <a:srgbClr val="FF6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Librarians”</a:t>
            </a:r>
            <a:endParaRPr lang="zh-TW" altLang="en-US" sz="4000" dirty="0">
              <a:solidFill>
                <a:srgbClr val="FF66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555" y="2099499"/>
            <a:ext cx="1935480" cy="1950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559" y="1559485"/>
            <a:ext cx="1689473" cy="540014"/>
          </a:xfrm>
          <a:prstGeom prst="rect">
            <a:avLst/>
          </a:prstGeom>
        </p:spPr>
      </p:pic>
      <p:sp>
        <p:nvSpPr>
          <p:cNvPr id="8" name="Rectangle 6"/>
          <p:cNvSpPr/>
          <p:nvPr/>
        </p:nvSpPr>
        <p:spPr>
          <a:xfrm>
            <a:off x="-287508" y="6211669"/>
            <a:ext cx="14679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i="1" dirty="0" err="1" smtClean="0">
                <a:ln w="0">
                  <a:noFill/>
                </a:ln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i="1" dirty="0" err="1" smtClean="0">
                <a:ln w="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lang="en-US" sz="3600" b="0" i="1" cap="none" spc="0" dirty="0">
              <a:ln w="0"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42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9532" y="221261"/>
            <a:ext cx="73388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6600"/>
                </a:solidFill>
                <a:latin typeface="Avenir Light"/>
                <a:cs typeface="Avenir Light"/>
              </a:rPr>
              <a:t>墨爾本大學 </a:t>
            </a:r>
            <a:r>
              <a:rPr lang="en-US" altLang="zh-TW" sz="3600" dirty="0" smtClean="0">
                <a:solidFill>
                  <a:srgbClr val="FF6600"/>
                </a:solidFill>
                <a:latin typeface="Avenir Light"/>
                <a:cs typeface="Avenir Light"/>
              </a:rPr>
              <a:t>–</a:t>
            </a:r>
            <a:r>
              <a:rPr lang="zh-TW" altLang="en-US" sz="3600" dirty="0" smtClean="0">
                <a:solidFill>
                  <a:srgbClr val="FF6600"/>
                </a:solidFill>
                <a:latin typeface="Avenir Light"/>
                <a:cs typeface="Avenir Light"/>
              </a:rPr>
              <a:t> </a:t>
            </a:r>
            <a:endParaRPr lang="en-US" altLang="zh-TW" sz="3600" dirty="0" smtClean="0">
              <a:solidFill>
                <a:srgbClr val="FF6600"/>
              </a:solidFill>
              <a:latin typeface="Avenir Light"/>
              <a:cs typeface="Avenir Light"/>
            </a:endParaRPr>
          </a:p>
          <a:p>
            <a:r>
              <a:rPr lang="zh-TW" altLang="en-US" sz="3600" dirty="0" smtClean="0">
                <a:solidFill>
                  <a:srgbClr val="FF6600"/>
                </a:solidFill>
                <a:latin typeface="Avenir Light"/>
                <a:cs typeface="Avenir Light"/>
              </a:rPr>
              <a:t>針對不同研究階段</a:t>
            </a:r>
            <a:r>
              <a:rPr lang="en-US" altLang="zh-TW" sz="3600" dirty="0" smtClean="0">
                <a:solidFill>
                  <a:srgbClr val="FF6600"/>
                </a:solidFill>
                <a:latin typeface="Avenir Light"/>
                <a:cs typeface="Avenir Light"/>
              </a:rPr>
              <a:t>,</a:t>
            </a:r>
            <a:r>
              <a:rPr lang="zh-TW" altLang="en-US" sz="3600" dirty="0" smtClean="0">
                <a:solidFill>
                  <a:srgbClr val="FF6600"/>
                </a:solidFill>
                <a:latin typeface="Avenir Light"/>
                <a:cs typeface="Avenir Light"/>
              </a:rPr>
              <a:t> 設計資源與課程</a:t>
            </a:r>
            <a:endParaRPr lang="en-US" sz="3600" dirty="0">
              <a:solidFill>
                <a:srgbClr val="FF6600"/>
              </a:solidFill>
              <a:latin typeface="Avenir Light"/>
              <a:cs typeface="Avenir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r="4021"/>
          <a:stretch/>
        </p:blipFill>
        <p:spPr>
          <a:xfrm>
            <a:off x="746213" y="1700032"/>
            <a:ext cx="3364855" cy="45139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6213" y="6262300"/>
            <a:ext cx="35942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Avenir Light Oblique" charset="0"/>
                <a:ea typeface="Avenir Light Oblique" charset="0"/>
                <a:cs typeface="Avenir Light Oblique" charset="0"/>
              </a:rPr>
              <a:t>Source: </a:t>
            </a:r>
            <a:r>
              <a:rPr lang="en-US" sz="1100" i="1" dirty="0" err="1" smtClean="0">
                <a:latin typeface="Avenir Light Oblique" charset="0"/>
                <a:ea typeface="Avenir Light Oblique" charset="0"/>
                <a:cs typeface="Avenir Light Oblique" charset="0"/>
              </a:rPr>
              <a:t>Baillieu</a:t>
            </a:r>
            <a:r>
              <a:rPr lang="en-US" sz="1100" i="1" dirty="0" smtClean="0">
                <a:latin typeface="Avenir Light Oblique" charset="0"/>
                <a:ea typeface="Avenir Light Oblique" charset="0"/>
                <a:cs typeface="Avenir Light Oblique" charset="0"/>
              </a:rPr>
              <a:t> Library of The University of Melbourne</a:t>
            </a:r>
            <a:endParaRPr lang="en-US" sz="1100" i="1" dirty="0">
              <a:latin typeface="Avenir Light Oblique" charset="0"/>
              <a:ea typeface="Avenir Light Oblique" charset="0"/>
              <a:cs typeface="Avenir Light Oblique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5390" t="14794" r="4354" b="3039"/>
          <a:stretch/>
        </p:blipFill>
        <p:spPr>
          <a:xfrm>
            <a:off x="4765549" y="1718334"/>
            <a:ext cx="3929566" cy="3906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4765549" y="574336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000" dirty="0" smtClean="0"/>
              <a:t>Source: </a:t>
            </a:r>
            <a:r>
              <a:rPr lang="en-US" altLang="zh-TW" sz="1000" dirty="0" smtClean="0">
                <a:hlinkClick r:id="rId4"/>
              </a:rPr>
              <a:t>http</a:t>
            </a:r>
            <a:r>
              <a:rPr lang="en-US" altLang="zh-TW" sz="1000" dirty="0">
                <a:hlinkClick r:id="rId4"/>
              </a:rPr>
              <a:t>://library.unimelb.edu.au/services/workshops-and-tours/researcher-@library-training-for-graduate-students-and-researchers</a:t>
            </a:r>
            <a:endParaRPr lang="zh-TW" altLang="en-US" sz="1000" dirty="0"/>
          </a:p>
        </p:txBody>
      </p:sp>
      <p:sp>
        <p:nvSpPr>
          <p:cNvPr id="9" name="Rectangle 6"/>
          <p:cNvSpPr/>
          <p:nvPr/>
        </p:nvSpPr>
        <p:spPr>
          <a:xfrm>
            <a:off x="-287508" y="6211669"/>
            <a:ext cx="14679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i="1" dirty="0" err="1" smtClean="0">
                <a:ln w="0">
                  <a:noFill/>
                </a:ln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i="1" dirty="0" err="1" smtClean="0">
                <a:ln w="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lang="en-US" sz="3600" b="0" i="1" cap="none" spc="0" dirty="0">
              <a:ln w="0"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6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38" y="149428"/>
            <a:ext cx="91855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FF6600"/>
                </a:solidFill>
                <a:latin typeface="Avenir Light"/>
                <a:cs typeface="Avenir Light"/>
              </a:rPr>
              <a:t>墨爾本大學 </a:t>
            </a:r>
            <a:r>
              <a:rPr lang="en-US" altLang="zh-TW" sz="3600" dirty="0">
                <a:solidFill>
                  <a:srgbClr val="FF6600"/>
                </a:solidFill>
                <a:latin typeface="Avenir Light"/>
                <a:cs typeface="Avenir Light"/>
              </a:rPr>
              <a:t>–</a:t>
            </a:r>
            <a:r>
              <a:rPr lang="zh-TW" altLang="en-US" sz="3600" dirty="0">
                <a:solidFill>
                  <a:srgbClr val="FF6600"/>
                </a:solidFill>
                <a:latin typeface="Avenir Light"/>
                <a:cs typeface="Avenir Light"/>
              </a:rPr>
              <a:t> </a:t>
            </a:r>
            <a:endParaRPr lang="en-US" altLang="zh-TW" sz="3600" dirty="0" smtClean="0">
              <a:solidFill>
                <a:srgbClr val="FF6600"/>
              </a:solidFill>
              <a:latin typeface="Avenir Light"/>
              <a:cs typeface="Avenir Light"/>
            </a:endParaRPr>
          </a:p>
          <a:p>
            <a:r>
              <a:rPr lang="zh-TW" altLang="en-US" sz="3600" dirty="0" smtClean="0">
                <a:solidFill>
                  <a:srgbClr val="FF6600"/>
                </a:solidFill>
                <a:latin typeface="Avenir Light"/>
                <a:cs typeface="Avenir Light"/>
              </a:rPr>
              <a:t>開放、功能式的空間設計鼓勵利用</a:t>
            </a:r>
            <a:r>
              <a:rPr lang="en-US" altLang="zh-TW" sz="3600" dirty="0" smtClean="0">
                <a:solidFill>
                  <a:srgbClr val="FF6600"/>
                </a:solidFill>
                <a:latin typeface="Avenir Light"/>
                <a:cs typeface="Avenir Light"/>
              </a:rPr>
              <a:t>,</a:t>
            </a:r>
            <a:r>
              <a:rPr lang="zh-TW" altLang="en-US" sz="3600" dirty="0" smtClean="0">
                <a:solidFill>
                  <a:srgbClr val="FF6600"/>
                </a:solidFill>
                <a:latin typeface="Avenir Light"/>
                <a:cs typeface="Avenir Light"/>
              </a:rPr>
              <a:t> 促進協作</a:t>
            </a:r>
            <a:endParaRPr lang="en-US" sz="3600" dirty="0">
              <a:solidFill>
                <a:srgbClr val="FF6600"/>
              </a:solidFill>
              <a:latin typeface="Avenir Light"/>
              <a:cs typeface="Avenir Light"/>
            </a:endParaRPr>
          </a:p>
        </p:txBody>
      </p:sp>
      <p:pic>
        <p:nvPicPr>
          <p:cNvPr id="7" name="Picture 5" descr="C:\Users\khong\Desktop\42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4" y="1441258"/>
            <a:ext cx="4209694" cy="306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khong\Desktop\fa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43" y="3682218"/>
            <a:ext cx="4254542" cy="306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05412" y="6283076"/>
            <a:ext cx="222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Avenir Light Oblique" charset="0"/>
                <a:ea typeface="Avenir Light Oblique" charset="0"/>
                <a:cs typeface="Avenir Light Oblique" charset="0"/>
              </a:rPr>
              <a:t>Source: Baillieu Library of</a:t>
            </a:r>
          </a:p>
          <a:p>
            <a:r>
              <a:rPr lang="en-US" sz="1200" i="1" dirty="0" smtClean="0">
                <a:latin typeface="Avenir Light Oblique" charset="0"/>
                <a:ea typeface="Avenir Light Oblique" charset="0"/>
                <a:cs typeface="Avenir Light Oblique" charset="0"/>
              </a:rPr>
              <a:t>The University of Melbourne</a:t>
            </a:r>
            <a:endParaRPr lang="en-US" sz="1200" i="1" dirty="0">
              <a:latin typeface="Avenir Light Oblique" charset="0"/>
              <a:ea typeface="Avenir Light Oblique" charset="0"/>
              <a:cs typeface="Avenir Light Oblique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/>
          <a:stretch/>
        </p:blipFill>
        <p:spPr>
          <a:xfrm>
            <a:off x="4616300" y="1441258"/>
            <a:ext cx="4399755" cy="3062524"/>
          </a:xfrm>
          <a:prstGeom prst="rect">
            <a:avLst/>
          </a:prstGeom>
        </p:spPr>
      </p:pic>
      <p:sp>
        <p:nvSpPr>
          <p:cNvPr id="11" name="Rectangle 6"/>
          <p:cNvSpPr/>
          <p:nvPr/>
        </p:nvSpPr>
        <p:spPr>
          <a:xfrm>
            <a:off x="-287508" y="6211669"/>
            <a:ext cx="14679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i="1" dirty="0" err="1" smtClean="0">
                <a:ln w="0">
                  <a:noFill/>
                </a:ln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i="1" dirty="0" err="1" smtClean="0">
                <a:ln w="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lang="en-US" sz="3600" b="0" i="1" cap="none" spc="0" dirty="0">
              <a:ln w="0"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2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khong\Desktop\sdafa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6"/>
          <a:stretch/>
        </p:blipFill>
        <p:spPr bwMode="auto">
          <a:xfrm>
            <a:off x="773849" y="1411618"/>
            <a:ext cx="3617315" cy="243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 t="16006" r="-2660" b="5801"/>
          <a:stretch/>
        </p:blipFill>
        <p:spPr>
          <a:xfrm>
            <a:off x="778219" y="3937135"/>
            <a:ext cx="3730913" cy="24331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02822" y="6396334"/>
            <a:ext cx="3373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venir Light Oblique" charset="0"/>
                <a:ea typeface="Avenir Light Oblique" charset="0"/>
                <a:cs typeface="Avenir Light Oblique" charset="0"/>
              </a:rPr>
              <a:t>Source: Matheson Library of Monash University</a:t>
            </a:r>
            <a:endParaRPr lang="en-US" sz="1200" i="1" dirty="0">
              <a:latin typeface="Avenir Light Oblique" charset="0"/>
              <a:ea typeface="Avenir Light Oblique" charset="0"/>
              <a:cs typeface="Avenir Light Oblique" charset="0"/>
            </a:endParaRPr>
          </a:p>
        </p:txBody>
      </p:sp>
      <p:pic>
        <p:nvPicPr>
          <p:cNvPr id="1026" name="Picture 2" descr="https://scontent.cdninstagram.com/t51.2885-15/s480x480/e15/19228701_1367274953342000_589181715289735168_n.jpg?ig_cache_key=MTU0MDQ3Njk5MDQ1MTQ4MzU4MQ%3D%3D.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t="729" r="11099"/>
          <a:stretch/>
        </p:blipFill>
        <p:spPr bwMode="auto">
          <a:xfrm>
            <a:off x="4587963" y="1375868"/>
            <a:ext cx="3988475" cy="497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0916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3600" dirty="0" err="1">
                <a:solidFill>
                  <a:srgbClr val="FF6600"/>
                </a:solidFill>
                <a:latin typeface="Calibri" panose="020F0502020204030204" pitchFamily="34" charset="0"/>
                <a:ea typeface="+mn-ea"/>
                <a:cs typeface="Avenir Light"/>
              </a:rPr>
              <a:t>Monash</a:t>
            </a:r>
            <a:r>
              <a:rPr lang="en-US" altLang="zh-TW" sz="3600" dirty="0">
                <a:solidFill>
                  <a:srgbClr val="FF6600"/>
                </a:solidFill>
                <a:latin typeface="Calibri" panose="020F0502020204030204" pitchFamily="34" charset="0"/>
                <a:ea typeface="+mn-ea"/>
                <a:cs typeface="Avenir Light"/>
              </a:rPr>
              <a:t> </a:t>
            </a:r>
            <a:r>
              <a:rPr lang="en-US" altLang="zh-TW" sz="3600" dirty="0" smtClean="0">
                <a:solidFill>
                  <a:srgbClr val="FF6600"/>
                </a:solidFill>
                <a:latin typeface="Calibri" panose="020F0502020204030204" pitchFamily="34" charset="0"/>
                <a:ea typeface="+mn-ea"/>
                <a:cs typeface="Avenir Light"/>
              </a:rPr>
              <a:t>University</a:t>
            </a:r>
            <a:r>
              <a:rPr lang="zh-TW" altLang="en-US" sz="3600" dirty="0" smtClean="0">
                <a:solidFill>
                  <a:srgbClr val="FF6600"/>
                </a:solidFill>
                <a:latin typeface="Calibri" panose="020F0502020204030204" pitchFamily="34" charset="0"/>
                <a:ea typeface="+mn-ea"/>
                <a:cs typeface="Avenir Light"/>
              </a:rPr>
              <a:t> </a:t>
            </a:r>
            <a:r>
              <a:rPr lang="en-US" altLang="zh-TW" sz="3600" dirty="0" smtClean="0">
                <a:solidFill>
                  <a:srgbClr val="FF6600"/>
                </a:solidFill>
                <a:latin typeface="Calibri" panose="020F0502020204030204" pitchFamily="34" charset="0"/>
                <a:ea typeface="+mn-ea"/>
                <a:cs typeface="Avenir Light"/>
              </a:rPr>
              <a:t>-</a:t>
            </a:r>
            <a:r>
              <a:rPr lang="zh-TW" altLang="en-US" sz="3600" dirty="0" smtClean="0">
                <a:solidFill>
                  <a:srgbClr val="FF6600"/>
                </a:solidFill>
                <a:latin typeface="Calibri" panose="020F0502020204030204" pitchFamily="34" charset="0"/>
                <a:ea typeface="+mn-ea"/>
                <a:cs typeface="Avenir Light"/>
              </a:rPr>
              <a:t> </a:t>
            </a:r>
            <a:r>
              <a:rPr lang="en-US" altLang="zh-TW" sz="3600" dirty="0" smtClean="0">
                <a:solidFill>
                  <a:srgbClr val="FF6600"/>
                </a:solidFill>
                <a:latin typeface="Calibri" panose="020F0502020204030204" pitchFamily="34" charset="0"/>
                <a:ea typeface="+mn-ea"/>
                <a:cs typeface="Avenir Light"/>
              </a:rPr>
              <a:t/>
            </a:r>
            <a:br>
              <a:rPr lang="en-US" altLang="zh-TW" sz="3600" dirty="0" smtClean="0">
                <a:solidFill>
                  <a:srgbClr val="FF6600"/>
                </a:solidFill>
                <a:latin typeface="Calibri" panose="020F0502020204030204" pitchFamily="34" charset="0"/>
                <a:ea typeface="+mn-ea"/>
                <a:cs typeface="Avenir Light"/>
              </a:rPr>
            </a:br>
            <a:r>
              <a:rPr lang="zh-TW" altLang="en-US" sz="3600" dirty="0" smtClean="0">
                <a:solidFill>
                  <a:srgbClr val="FF6600"/>
                </a:solidFill>
                <a:latin typeface="Avenir Light"/>
                <a:ea typeface="+mn-ea"/>
                <a:cs typeface="Avenir Light"/>
              </a:rPr>
              <a:t>圖書館是知識中心</a:t>
            </a:r>
            <a:r>
              <a:rPr lang="en-US" altLang="zh-TW" sz="3600" dirty="0" smtClean="0">
                <a:solidFill>
                  <a:srgbClr val="FF6600"/>
                </a:solidFill>
                <a:latin typeface="Avenir Light"/>
                <a:ea typeface="+mn-ea"/>
                <a:cs typeface="Avenir Light"/>
              </a:rPr>
              <a:t>,</a:t>
            </a:r>
            <a:r>
              <a:rPr lang="zh-TW" altLang="en-US" sz="3600" dirty="0" smtClean="0">
                <a:solidFill>
                  <a:srgbClr val="FF6600"/>
                </a:solidFill>
                <a:latin typeface="Avenir Light"/>
                <a:ea typeface="+mn-ea"/>
                <a:cs typeface="Avenir Light"/>
              </a:rPr>
              <a:t> 也是</a:t>
            </a:r>
            <a:r>
              <a:rPr lang="zh-TW" altLang="en-US" sz="3600" dirty="0">
                <a:solidFill>
                  <a:srgbClr val="FF6600"/>
                </a:solidFill>
                <a:latin typeface="Avenir Light"/>
                <a:ea typeface="+mn-ea"/>
                <a:cs typeface="Avenir Light"/>
              </a:rPr>
              <a:t>社區中心</a:t>
            </a:r>
          </a:p>
        </p:txBody>
      </p:sp>
      <p:sp>
        <p:nvSpPr>
          <p:cNvPr id="10" name="Rectangle 6"/>
          <p:cNvSpPr/>
          <p:nvPr/>
        </p:nvSpPr>
        <p:spPr>
          <a:xfrm>
            <a:off x="-287508" y="6211669"/>
            <a:ext cx="14679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i="1" dirty="0" err="1" smtClean="0">
                <a:ln w="0">
                  <a:noFill/>
                </a:ln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i="1" dirty="0" err="1" smtClean="0">
                <a:ln w="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lang="en-US" sz="3600" b="0" i="1" cap="none" spc="0" dirty="0">
              <a:ln w="0"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6232" y="417176"/>
            <a:ext cx="6730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Avenir Light"/>
              </a:rPr>
              <a:t>The World </a:t>
            </a:r>
            <a:r>
              <a:rPr lang="en-US" sz="3600" dirty="0" smtClean="0">
                <a:solidFill>
                  <a:srgbClr val="FF6600"/>
                </a:solidFill>
                <a:latin typeface="Calibri" panose="020F0502020204030204" pitchFamily="34" charset="0"/>
                <a:cs typeface="Avenir Light"/>
              </a:rPr>
              <a:t>Café</a:t>
            </a:r>
            <a:r>
              <a:rPr lang="zh-TW" altLang="en-US" sz="3600" dirty="0" smtClean="0">
                <a:solidFill>
                  <a:srgbClr val="FF6600"/>
                </a:solidFill>
                <a:latin typeface="Calibri" panose="020F0502020204030204" pitchFamily="34" charset="0"/>
                <a:cs typeface="Avenir Light"/>
              </a:rPr>
              <a:t> </a:t>
            </a:r>
            <a:r>
              <a:rPr lang="en-US" altLang="zh-TW" sz="3600" dirty="0" smtClean="0">
                <a:solidFill>
                  <a:srgbClr val="FF6600"/>
                </a:solidFill>
                <a:latin typeface="Calibri" panose="020F0502020204030204" pitchFamily="34" charset="0"/>
                <a:cs typeface="Avenir Light"/>
              </a:rPr>
              <a:t>–</a:t>
            </a:r>
            <a:r>
              <a:rPr lang="zh-TW" altLang="en-US" sz="3600" dirty="0" smtClean="0">
                <a:solidFill>
                  <a:srgbClr val="FF6600"/>
                </a:solidFill>
                <a:latin typeface="Calibri" panose="020F0502020204030204" pitchFamily="34" charset="0"/>
                <a:cs typeface="Avenir Light"/>
              </a:rPr>
              <a:t> 世界咖啡館</a:t>
            </a:r>
            <a:endParaRPr lang="en-US" sz="3600" dirty="0">
              <a:solidFill>
                <a:srgbClr val="FF6600"/>
              </a:solidFill>
              <a:latin typeface="Calibri" panose="020F0502020204030204" pitchFamily="34" charset="0"/>
              <a:cs typeface="Avenir Light"/>
            </a:endParaRPr>
          </a:p>
        </p:txBody>
      </p:sp>
      <p:pic>
        <p:nvPicPr>
          <p:cNvPr id="4" name="Picture 3" descr="Screen Shot 2017-06-13 at 9.07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26" y="1432839"/>
            <a:ext cx="3962400" cy="341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919" y="5323566"/>
            <a:ext cx="8372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Avenir Light"/>
              </a:rPr>
              <a:t>Topic:</a:t>
            </a:r>
          </a:p>
          <a:p>
            <a:pPr algn="ctr"/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Avenir Light"/>
              </a:rPr>
              <a:t>Library Transformation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80226" y="2103043"/>
            <a:ext cx="1161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376092"/>
                </a:solidFill>
                <a:latin typeface="Calibri" panose="020F0502020204030204" pitchFamily="34" charset="0"/>
                <a:cs typeface="Avenir Light"/>
              </a:rPr>
              <a:t>Listen</a:t>
            </a:r>
            <a:endParaRPr lang="en-US" sz="3200" dirty="0">
              <a:solidFill>
                <a:srgbClr val="376092"/>
              </a:solidFill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16920" y="3899432"/>
            <a:ext cx="854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376092"/>
                </a:solidFill>
                <a:latin typeface="Calibri" panose="020F0502020204030204" pitchFamily="34" charset="0"/>
                <a:cs typeface="Avenir Light"/>
              </a:rPr>
              <a:t>Link</a:t>
            </a:r>
            <a:endParaRPr lang="en-US" sz="3200" dirty="0">
              <a:solidFill>
                <a:srgbClr val="376092"/>
              </a:solidFill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4733" y="2103043"/>
            <a:ext cx="1978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376092"/>
                </a:solidFill>
                <a:latin typeface="Calibri" panose="020F0502020204030204" pitchFamily="34" charset="0"/>
                <a:cs typeface="Avenir Light"/>
              </a:rPr>
              <a:t>Contribute</a:t>
            </a:r>
            <a:endParaRPr lang="en-US" sz="3200" dirty="0">
              <a:solidFill>
                <a:srgbClr val="376092"/>
              </a:solidFill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4833" y="3899432"/>
            <a:ext cx="1161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376092"/>
                </a:solidFill>
                <a:latin typeface="Calibri" panose="020F0502020204030204" pitchFamily="34" charset="0"/>
                <a:cs typeface="Avenir Light"/>
              </a:rPr>
              <a:t>Listen</a:t>
            </a:r>
            <a:endParaRPr lang="en-US" sz="3200" dirty="0">
              <a:solidFill>
                <a:srgbClr val="376092"/>
              </a:solidFill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-287508" y="6211669"/>
            <a:ext cx="14679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i="1" dirty="0" err="1" smtClean="0">
                <a:ln w="0">
                  <a:noFill/>
                </a:ln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i="1" dirty="0" err="1" smtClean="0">
                <a:ln w="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lang="en-US" sz="3600" b="0" i="1" cap="none" spc="0" dirty="0">
              <a:ln w="0"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0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5-01 at 8.47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941" y="1367426"/>
            <a:ext cx="5945187" cy="4769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56589" y="1666587"/>
            <a:ext cx="1591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  <a:latin typeface="Calibri" panose="020F0502020204030204" pitchFamily="34" charset="0"/>
                <a:cs typeface="Avenir Light"/>
              </a:rPr>
              <a:t>Sharing, 45 min</a:t>
            </a:r>
            <a:endParaRPr lang="en-US" sz="1200" dirty="0">
              <a:solidFill>
                <a:srgbClr val="008000"/>
              </a:solidFill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45128" y="4547322"/>
            <a:ext cx="169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  <a:latin typeface="Calibri" panose="020F0502020204030204" pitchFamily="34" charset="0"/>
                <a:cs typeface="Avenir Light"/>
              </a:rPr>
              <a:t>“Define the Future of Library Services”, 40 min</a:t>
            </a:r>
            <a:endParaRPr lang="en-US" sz="1200" dirty="0">
              <a:solidFill>
                <a:srgbClr val="008000"/>
              </a:solidFill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45128" y="3181400"/>
            <a:ext cx="1698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  <a:latin typeface="Calibri" panose="020F0502020204030204" pitchFamily="34" charset="0"/>
                <a:cs typeface="Avenir Light"/>
              </a:rPr>
              <a:t>Grouping, 5 min</a:t>
            </a:r>
            <a:endParaRPr lang="en-US" sz="1200" dirty="0">
              <a:solidFill>
                <a:srgbClr val="008000"/>
              </a:solidFill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03410" y="6282849"/>
            <a:ext cx="1698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  <a:latin typeface="Calibri" panose="020F0502020204030204" pitchFamily="34" charset="0"/>
                <a:cs typeface="Avenir Light"/>
              </a:rPr>
              <a:t>Debrief, 15 min</a:t>
            </a:r>
            <a:endParaRPr lang="en-US" sz="1200" dirty="0">
              <a:solidFill>
                <a:srgbClr val="008000"/>
              </a:solidFill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38289" y="6263078"/>
            <a:ext cx="2850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  <a:latin typeface="Calibri" panose="020F0502020204030204" pitchFamily="34" charset="0"/>
                <a:cs typeface="Avenir Light"/>
              </a:rPr>
              <a:t>“Identify the Competencies”, 40 min</a:t>
            </a:r>
            <a:endParaRPr lang="en-US" sz="1200" dirty="0">
              <a:solidFill>
                <a:srgbClr val="008000"/>
              </a:solidFill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7136" y="4503525"/>
            <a:ext cx="1698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  <a:latin typeface="Calibri" panose="020F0502020204030204" pitchFamily="34" charset="0"/>
                <a:cs typeface="Avenir Light"/>
              </a:rPr>
              <a:t>Debrief, 15 min</a:t>
            </a:r>
            <a:endParaRPr lang="en-US" sz="1200" dirty="0">
              <a:solidFill>
                <a:srgbClr val="008000"/>
              </a:solidFill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3042900"/>
            <a:ext cx="1684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008000"/>
                </a:solidFill>
                <a:latin typeface="Calibri" panose="020F0502020204030204" pitchFamily="34" charset="0"/>
                <a:cs typeface="Avenir Light"/>
              </a:rPr>
              <a:t>“Outline SMART KPIs”, 40 min</a:t>
            </a:r>
            <a:endParaRPr lang="en-US" sz="1200" dirty="0">
              <a:solidFill>
                <a:srgbClr val="008000"/>
              </a:solidFill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" y="1599986"/>
            <a:ext cx="2166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008000"/>
                </a:solidFill>
                <a:latin typeface="Calibri" panose="020F0502020204030204" pitchFamily="34" charset="0"/>
                <a:cs typeface="Avenir Light"/>
              </a:rPr>
              <a:t>“Sharing and other matters”, 15 min, Wong WF</a:t>
            </a:r>
            <a:endParaRPr lang="en-US" sz="1200" dirty="0">
              <a:solidFill>
                <a:srgbClr val="008000"/>
              </a:solidFill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02118" y="4000021"/>
            <a:ext cx="934290" cy="3590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32" name="Picture 31" descr="Screen Shot 2017-05-01 at 8.23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35" y="4000021"/>
            <a:ext cx="508027" cy="50350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92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sz="3600" dirty="0">
                <a:solidFill>
                  <a:srgbClr val="FF6600"/>
                </a:solidFill>
                <a:latin typeface="Avenir Light"/>
                <a:ea typeface="+mn-ea"/>
                <a:cs typeface="Avenir Light"/>
              </a:rPr>
              <a:t>針對特定主題</a:t>
            </a:r>
            <a:r>
              <a:rPr lang="en-US" altLang="zh-TW" sz="3600" dirty="0">
                <a:solidFill>
                  <a:srgbClr val="FF6600"/>
                </a:solidFill>
                <a:latin typeface="Avenir Light"/>
                <a:ea typeface="+mn-ea"/>
                <a:cs typeface="Avenir Light"/>
              </a:rPr>
              <a:t>,</a:t>
            </a:r>
            <a:r>
              <a:rPr lang="zh-TW" altLang="en-US" sz="3600" dirty="0">
                <a:solidFill>
                  <a:srgbClr val="FF6600"/>
                </a:solidFill>
                <a:latin typeface="Avenir Light"/>
                <a:ea typeface="+mn-ea"/>
                <a:cs typeface="Avenir Light"/>
              </a:rPr>
              <a:t> 藉由討論來演進</a:t>
            </a:r>
            <a:r>
              <a:rPr lang="zh-TW" altLang="en-US" sz="3600" dirty="0" smtClean="0">
                <a:solidFill>
                  <a:srgbClr val="FF6600"/>
                </a:solidFill>
                <a:latin typeface="Avenir Light"/>
                <a:ea typeface="+mn-ea"/>
                <a:cs typeface="Avenir Light"/>
              </a:rPr>
              <a:t>想法</a:t>
            </a:r>
            <a:r>
              <a:rPr lang="en-US" altLang="zh-TW" sz="3600" dirty="0" smtClean="0">
                <a:solidFill>
                  <a:srgbClr val="FF6600"/>
                </a:solidFill>
                <a:latin typeface="Avenir Light"/>
                <a:ea typeface="+mn-ea"/>
                <a:cs typeface="Avenir Light"/>
              </a:rPr>
              <a:t>,</a:t>
            </a:r>
            <a:r>
              <a:rPr lang="zh-TW" altLang="en-US" sz="3600" dirty="0" smtClean="0">
                <a:solidFill>
                  <a:srgbClr val="FF6600"/>
                </a:solidFill>
                <a:latin typeface="Avenir Light"/>
                <a:ea typeface="+mn-ea"/>
                <a:cs typeface="Avenir Light"/>
              </a:rPr>
              <a:t> </a:t>
            </a:r>
            <a:r>
              <a:rPr lang="en-US" altLang="zh-TW" sz="3600" dirty="0" smtClean="0">
                <a:solidFill>
                  <a:srgbClr val="FF6600"/>
                </a:solidFill>
                <a:latin typeface="Avenir Light"/>
                <a:ea typeface="+mn-ea"/>
                <a:cs typeface="Avenir Light"/>
              </a:rPr>
              <a:t/>
            </a:r>
            <a:br>
              <a:rPr lang="en-US" altLang="zh-TW" sz="3600" dirty="0" smtClean="0">
                <a:solidFill>
                  <a:srgbClr val="FF6600"/>
                </a:solidFill>
                <a:latin typeface="Avenir Light"/>
                <a:ea typeface="+mn-ea"/>
                <a:cs typeface="Avenir Light"/>
              </a:rPr>
            </a:br>
            <a:r>
              <a:rPr lang="zh-TW" altLang="en-US" sz="3600" dirty="0" smtClean="0">
                <a:solidFill>
                  <a:srgbClr val="FF6600"/>
                </a:solidFill>
                <a:latin typeface="Avenir Light"/>
                <a:ea typeface="+mn-ea"/>
                <a:cs typeface="Avenir Light"/>
              </a:rPr>
              <a:t>並設立具體行動目標</a:t>
            </a:r>
            <a:endParaRPr lang="zh-TW" altLang="en-US" sz="3600" dirty="0">
              <a:solidFill>
                <a:srgbClr val="FF6600"/>
              </a:solidFill>
              <a:latin typeface="Avenir Light"/>
              <a:ea typeface="+mn-ea"/>
              <a:cs typeface="Avenir Light"/>
            </a:endParaRPr>
          </a:p>
        </p:txBody>
      </p:sp>
      <p:sp>
        <p:nvSpPr>
          <p:cNvPr id="14" name="Rectangle 6"/>
          <p:cNvSpPr/>
          <p:nvPr/>
        </p:nvSpPr>
        <p:spPr>
          <a:xfrm>
            <a:off x="-287508" y="6211669"/>
            <a:ext cx="14679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i="1" dirty="0" err="1" smtClean="0">
                <a:ln w="0">
                  <a:noFill/>
                </a:ln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i="1" dirty="0" err="1" smtClean="0">
                <a:ln w="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lang="en-US" sz="3600" b="0" i="1" cap="none" spc="0" dirty="0">
              <a:ln w="0"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0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13 at 9.25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01" y="4262283"/>
            <a:ext cx="2847234" cy="2028987"/>
          </a:xfrm>
          <a:prstGeom prst="rect">
            <a:avLst/>
          </a:prstGeom>
        </p:spPr>
      </p:pic>
      <p:pic>
        <p:nvPicPr>
          <p:cNvPr id="4" name="Picture 3" descr="Screen Shot 2017-06-13 at 9.27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420" y="927650"/>
            <a:ext cx="2687457" cy="1070155"/>
          </a:xfrm>
          <a:prstGeom prst="rect">
            <a:avLst/>
          </a:prstGeom>
        </p:spPr>
      </p:pic>
      <p:pic>
        <p:nvPicPr>
          <p:cNvPr id="5" name="Picture 4" descr="Screen Shot 2017-06-13 at 9.30.3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265" y="2404755"/>
            <a:ext cx="1492783" cy="2057619"/>
          </a:xfrm>
          <a:prstGeom prst="rect">
            <a:avLst/>
          </a:prstGeom>
        </p:spPr>
      </p:pic>
      <p:pic>
        <p:nvPicPr>
          <p:cNvPr id="6" name="Picture 5" descr="Screen Shot 2017-06-13 at 9.33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98" y="4902957"/>
            <a:ext cx="2954312" cy="1373496"/>
          </a:xfrm>
          <a:prstGeom prst="rect">
            <a:avLst/>
          </a:prstGeom>
        </p:spPr>
      </p:pic>
      <p:pic>
        <p:nvPicPr>
          <p:cNvPr id="7" name="Picture 6" descr="Screen Shot 2017-06-13 at 9.35.1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91" y="548487"/>
            <a:ext cx="2019300" cy="3683000"/>
          </a:xfrm>
          <a:prstGeom prst="rect">
            <a:avLst/>
          </a:prstGeom>
        </p:spPr>
      </p:pic>
      <p:pic>
        <p:nvPicPr>
          <p:cNvPr id="8" name="Picture 7" descr="Screen Shot 2017-06-13 at 9.37.3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987" y="1127477"/>
            <a:ext cx="663979" cy="694862"/>
          </a:xfrm>
          <a:prstGeom prst="rect">
            <a:avLst/>
          </a:prstGeom>
        </p:spPr>
      </p:pic>
      <p:pic>
        <p:nvPicPr>
          <p:cNvPr id="10" name="Picture 9" descr="Screen Shot 2017-06-13 at 9.37.3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987" y="3037299"/>
            <a:ext cx="663979" cy="694862"/>
          </a:xfrm>
          <a:prstGeom prst="rect">
            <a:avLst/>
          </a:prstGeom>
        </p:spPr>
      </p:pic>
      <p:pic>
        <p:nvPicPr>
          <p:cNvPr id="11" name="Picture 10" descr="Screen Shot 2017-06-13 at 9.37.3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987" y="5134390"/>
            <a:ext cx="663979" cy="694862"/>
          </a:xfrm>
          <a:prstGeom prst="rect">
            <a:avLst/>
          </a:prstGeom>
        </p:spPr>
      </p:pic>
      <p:sp>
        <p:nvSpPr>
          <p:cNvPr id="12" name="Rectangle 6"/>
          <p:cNvSpPr/>
          <p:nvPr/>
        </p:nvSpPr>
        <p:spPr>
          <a:xfrm>
            <a:off x="-287508" y="6211669"/>
            <a:ext cx="14679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i="1" dirty="0" err="1" smtClean="0">
                <a:ln w="0">
                  <a:noFill/>
                </a:ln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i="1" dirty="0" err="1" smtClean="0">
                <a:ln w="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lang="en-US" sz="3600" b="0" i="1" cap="none" spc="0" dirty="0">
              <a:ln w="0"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4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000" i="1" dirty="0" err="1" smtClean="0">
                <a:ln w="0">
                  <a:noFill/>
                </a:ln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zh-TW" sz="4000" i="1" dirty="0" err="1" smtClean="0">
                <a:ln w="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altLang="zh-TW" sz="3600" i="1" dirty="0" smtClean="0">
                <a:ln w="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3600" dirty="0">
                <a:solidFill>
                  <a:srgbClr val="FF6600"/>
                </a:solidFill>
                <a:latin typeface="Avenir Light"/>
                <a:ea typeface="+mn-ea"/>
                <a:cs typeface="Avenir Light"/>
              </a:rPr>
              <a:t>諮詢團隊</a:t>
            </a:r>
            <a:r>
              <a:rPr lang="zh-TW" altLang="en-US" sz="3600" dirty="0" smtClean="0">
                <a:solidFill>
                  <a:srgbClr val="FF6600"/>
                </a:solidFill>
                <a:latin typeface="Avenir Light"/>
                <a:ea typeface="+mn-ea"/>
                <a:cs typeface="Avenir Light"/>
              </a:rPr>
              <a:t>協助</a:t>
            </a:r>
            <a:r>
              <a:rPr lang="zh-TW" altLang="en-US" sz="3600" dirty="0">
                <a:solidFill>
                  <a:srgbClr val="FF6600"/>
                </a:solidFill>
                <a:latin typeface="Avenir Light"/>
                <a:ea typeface="+mn-ea"/>
                <a:cs typeface="Avenir Light"/>
              </a:rPr>
              <a:t>圖書館</a:t>
            </a:r>
            <a:r>
              <a:rPr lang="zh-TW" altLang="en-US" sz="3600" dirty="0" smtClean="0">
                <a:solidFill>
                  <a:srgbClr val="FF6600"/>
                </a:solidFill>
                <a:latin typeface="Avenir Light"/>
                <a:ea typeface="+mn-ea"/>
                <a:cs typeface="Avenir Light"/>
              </a:rPr>
              <a:t>嘗試不同的可能性</a:t>
            </a:r>
            <a:endParaRPr lang="zh-TW" altLang="en-US" sz="3600" dirty="0">
              <a:solidFill>
                <a:srgbClr val="FF6600"/>
              </a:solidFill>
              <a:latin typeface="Avenir Light"/>
              <a:ea typeface="+mn-ea"/>
              <a:cs typeface="Avenir Light"/>
            </a:endParaRPr>
          </a:p>
        </p:txBody>
      </p:sp>
      <p:pic>
        <p:nvPicPr>
          <p:cNvPr id="1026" name="Picture 2" descr="Image may contain: 2 people, people sitting, office and indo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18145" r="-1" b="1220"/>
          <a:stretch/>
        </p:blipFill>
        <p:spPr bwMode="auto">
          <a:xfrm>
            <a:off x="4372435" y="1591386"/>
            <a:ext cx="3802742" cy="240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Screen Shot 2017-02-17 at 12.33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" y="1650237"/>
            <a:ext cx="3326593" cy="4757452"/>
          </a:xfrm>
          <a:prstGeom prst="rect">
            <a:avLst/>
          </a:prstGeom>
        </p:spPr>
      </p:pic>
      <p:sp>
        <p:nvSpPr>
          <p:cNvPr id="9" name="Rectangle 6"/>
          <p:cNvSpPr/>
          <p:nvPr/>
        </p:nvSpPr>
        <p:spPr>
          <a:xfrm>
            <a:off x="-287508" y="6211669"/>
            <a:ext cx="14679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i="1" dirty="0" err="1" smtClean="0">
                <a:ln w="0">
                  <a:noFill/>
                </a:ln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i="1" dirty="0" err="1" smtClean="0">
                <a:ln w="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lang="en-US" sz="3600" b="0" i="1" cap="none" spc="0" dirty="0">
              <a:ln w="0"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t="25058" r="11379" b="11954"/>
          <a:stretch/>
        </p:blipFill>
        <p:spPr>
          <a:xfrm>
            <a:off x="4372435" y="4168984"/>
            <a:ext cx="3816631" cy="224758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21379" r="15172" b="10739"/>
          <a:stretch/>
        </p:blipFill>
        <p:spPr>
          <a:xfrm>
            <a:off x="833626" y="4168984"/>
            <a:ext cx="3244887" cy="223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0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25 at 9.44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796" y="1780664"/>
            <a:ext cx="5565976" cy="4918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379" y="6260383"/>
            <a:ext cx="73119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Avenir Light"/>
              </a:rPr>
              <a:t>“Personally I think they went a step too far in making the library electronic!”</a:t>
            </a:r>
            <a:endParaRPr lang="en-US" dirty="0"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2251" y="372938"/>
            <a:ext cx="7565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FF6600"/>
                </a:solidFill>
                <a:latin typeface="Avenir Light"/>
                <a:cs typeface="Avenir Light"/>
              </a:rPr>
              <a:t>科技應用早已深入圖書館服務</a:t>
            </a:r>
            <a:r>
              <a:rPr lang="en-US" altLang="zh-TW" sz="3600" dirty="0" smtClean="0">
                <a:solidFill>
                  <a:srgbClr val="FF6600"/>
                </a:solidFill>
                <a:latin typeface="Avenir Light"/>
                <a:cs typeface="Avenir Light"/>
              </a:rPr>
              <a:t>…</a:t>
            </a:r>
          </a:p>
          <a:p>
            <a:pPr algn="ctr"/>
            <a:r>
              <a:rPr lang="zh-TW" altLang="en-US" sz="3600" dirty="0" smtClean="0">
                <a:solidFill>
                  <a:srgbClr val="FF6600"/>
                </a:solidFill>
                <a:latin typeface="Avenir Light"/>
                <a:cs typeface="Avenir Light"/>
              </a:rPr>
              <a:t>但它會帶我們走向哪裡</a:t>
            </a:r>
            <a:r>
              <a:rPr lang="en-US" altLang="zh-TW" sz="3600" dirty="0" smtClean="0">
                <a:solidFill>
                  <a:srgbClr val="FF6600"/>
                </a:solidFill>
                <a:latin typeface="Avenir Light"/>
                <a:cs typeface="Avenir Light"/>
              </a:rPr>
              <a:t>?</a:t>
            </a:r>
            <a:endParaRPr lang="en-US" sz="3600" dirty="0" smtClean="0">
              <a:solidFill>
                <a:srgbClr val="FF6600"/>
              </a:solidFill>
              <a:latin typeface="Avenir Light"/>
              <a:cs typeface="Avenir Light"/>
            </a:endParaRPr>
          </a:p>
        </p:txBody>
      </p:sp>
      <p:sp>
        <p:nvSpPr>
          <p:cNvPr id="5" name="Rectangle 6"/>
          <p:cNvSpPr/>
          <p:nvPr/>
        </p:nvSpPr>
        <p:spPr>
          <a:xfrm>
            <a:off x="-287508" y="6211669"/>
            <a:ext cx="14679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i="1" dirty="0" err="1" smtClean="0">
                <a:ln w="0">
                  <a:noFill/>
                </a:ln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i="1" dirty="0" err="1" smtClean="0">
                <a:ln w="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lang="en-US" sz="3600" b="0" i="1" cap="none" spc="0" dirty="0">
              <a:ln w="0"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66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10" y="144012"/>
            <a:ext cx="4991979" cy="6655972"/>
          </a:xfrm>
        </p:spPr>
      </p:pic>
      <p:sp>
        <p:nvSpPr>
          <p:cNvPr id="5" name="Rectangle 6"/>
          <p:cNvSpPr/>
          <p:nvPr/>
        </p:nvSpPr>
        <p:spPr>
          <a:xfrm>
            <a:off x="-287508" y="6211669"/>
            <a:ext cx="14679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i="1" dirty="0" err="1" smtClean="0">
                <a:ln w="0">
                  <a:noFill/>
                </a:ln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i="1" dirty="0" err="1" smtClean="0">
                <a:ln w="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lang="en-US" sz="3600" b="0" i="1" cap="none" spc="0" dirty="0">
              <a:ln w="0"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8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5258" y="4954485"/>
            <a:ext cx="5431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FF6600"/>
                </a:solidFill>
                <a:latin typeface="Avenir Light"/>
                <a:cs typeface="Avenir Light"/>
              </a:rPr>
              <a:t>iris.hsu@igrouptaiwan.com</a:t>
            </a:r>
            <a:endParaRPr lang="en-US" sz="3200" i="1" dirty="0">
              <a:solidFill>
                <a:srgbClr val="FF6600"/>
              </a:solidFill>
              <a:latin typeface="Avenir Light"/>
              <a:cs typeface="Avenir Light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2005258" y="309073"/>
            <a:ext cx="5137854" cy="5137854"/>
            <a:chOff x="2005258" y="209323"/>
            <a:chExt cx="5137854" cy="5137854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5258" y="209323"/>
              <a:ext cx="5137854" cy="5137854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3831771" y="1059542"/>
              <a:ext cx="2917372" cy="1072409"/>
            </a:xfrm>
            <a:custGeom>
              <a:avLst/>
              <a:gdLst>
                <a:gd name="connsiteX0" fmla="*/ 0 w 2902858"/>
                <a:gd name="connsiteY0" fmla="*/ 0 h 1938992"/>
                <a:gd name="connsiteX1" fmla="*/ 2902858 w 2902858"/>
                <a:gd name="connsiteY1" fmla="*/ 0 h 1938992"/>
                <a:gd name="connsiteX2" fmla="*/ 2902858 w 2902858"/>
                <a:gd name="connsiteY2" fmla="*/ 1938992 h 1938992"/>
                <a:gd name="connsiteX3" fmla="*/ 0 w 2902858"/>
                <a:gd name="connsiteY3" fmla="*/ 1938992 h 1938992"/>
                <a:gd name="connsiteX4" fmla="*/ 0 w 2902858"/>
                <a:gd name="connsiteY4" fmla="*/ 0 h 1938992"/>
                <a:gd name="connsiteX0" fmla="*/ 0 w 2902858"/>
                <a:gd name="connsiteY0" fmla="*/ 0 h 2142192"/>
                <a:gd name="connsiteX1" fmla="*/ 2902858 w 2902858"/>
                <a:gd name="connsiteY1" fmla="*/ 0 h 2142192"/>
                <a:gd name="connsiteX2" fmla="*/ 2902858 w 2902858"/>
                <a:gd name="connsiteY2" fmla="*/ 2142192 h 2142192"/>
                <a:gd name="connsiteX3" fmla="*/ 0 w 2902858"/>
                <a:gd name="connsiteY3" fmla="*/ 1938992 h 2142192"/>
                <a:gd name="connsiteX4" fmla="*/ 0 w 2902858"/>
                <a:gd name="connsiteY4" fmla="*/ 0 h 2142192"/>
                <a:gd name="connsiteX0" fmla="*/ 0 w 2902858"/>
                <a:gd name="connsiteY0" fmla="*/ 0 h 2185734"/>
                <a:gd name="connsiteX1" fmla="*/ 2902858 w 2902858"/>
                <a:gd name="connsiteY1" fmla="*/ 0 h 2185734"/>
                <a:gd name="connsiteX2" fmla="*/ 2902858 w 2902858"/>
                <a:gd name="connsiteY2" fmla="*/ 2142192 h 2185734"/>
                <a:gd name="connsiteX3" fmla="*/ 29029 w 2902858"/>
                <a:gd name="connsiteY3" fmla="*/ 2185734 h 2185734"/>
                <a:gd name="connsiteX4" fmla="*/ 0 w 2902858"/>
                <a:gd name="connsiteY4" fmla="*/ 0 h 2185734"/>
                <a:gd name="connsiteX0" fmla="*/ 0 w 2902858"/>
                <a:gd name="connsiteY0" fmla="*/ 0 h 2229278"/>
                <a:gd name="connsiteX1" fmla="*/ 2902858 w 2902858"/>
                <a:gd name="connsiteY1" fmla="*/ 0 h 2229278"/>
                <a:gd name="connsiteX2" fmla="*/ 2859315 w 2902858"/>
                <a:gd name="connsiteY2" fmla="*/ 2229278 h 2229278"/>
                <a:gd name="connsiteX3" fmla="*/ 29029 w 2902858"/>
                <a:gd name="connsiteY3" fmla="*/ 2185734 h 2229278"/>
                <a:gd name="connsiteX4" fmla="*/ 0 w 2902858"/>
                <a:gd name="connsiteY4" fmla="*/ 0 h 2229278"/>
                <a:gd name="connsiteX0" fmla="*/ 0 w 2902858"/>
                <a:gd name="connsiteY0" fmla="*/ 0 h 2243792"/>
                <a:gd name="connsiteX1" fmla="*/ 2902858 w 2902858"/>
                <a:gd name="connsiteY1" fmla="*/ 0 h 2243792"/>
                <a:gd name="connsiteX2" fmla="*/ 2859315 w 2902858"/>
                <a:gd name="connsiteY2" fmla="*/ 2229278 h 2243792"/>
                <a:gd name="connsiteX3" fmla="*/ 72572 w 2902858"/>
                <a:gd name="connsiteY3" fmla="*/ 2243792 h 2243792"/>
                <a:gd name="connsiteX4" fmla="*/ 0 w 2902858"/>
                <a:gd name="connsiteY4" fmla="*/ 0 h 2243792"/>
                <a:gd name="connsiteX0" fmla="*/ 0 w 2902858"/>
                <a:gd name="connsiteY0" fmla="*/ 0 h 2229278"/>
                <a:gd name="connsiteX1" fmla="*/ 2902858 w 2902858"/>
                <a:gd name="connsiteY1" fmla="*/ 0 h 2229278"/>
                <a:gd name="connsiteX2" fmla="*/ 2859315 w 2902858"/>
                <a:gd name="connsiteY2" fmla="*/ 2229278 h 2229278"/>
                <a:gd name="connsiteX3" fmla="*/ 14514 w 2902858"/>
                <a:gd name="connsiteY3" fmla="*/ 2185735 h 2229278"/>
                <a:gd name="connsiteX4" fmla="*/ 0 w 2902858"/>
                <a:gd name="connsiteY4" fmla="*/ 0 h 2229278"/>
                <a:gd name="connsiteX0" fmla="*/ 0 w 2902858"/>
                <a:gd name="connsiteY0" fmla="*/ 0 h 2185735"/>
                <a:gd name="connsiteX1" fmla="*/ 2902858 w 2902858"/>
                <a:gd name="connsiteY1" fmla="*/ 0 h 2185735"/>
                <a:gd name="connsiteX2" fmla="*/ 2902858 w 2902858"/>
                <a:gd name="connsiteY2" fmla="*/ 2156706 h 2185735"/>
                <a:gd name="connsiteX3" fmla="*/ 14514 w 2902858"/>
                <a:gd name="connsiteY3" fmla="*/ 2185735 h 2185735"/>
                <a:gd name="connsiteX4" fmla="*/ 0 w 2902858"/>
                <a:gd name="connsiteY4" fmla="*/ 0 h 2185735"/>
                <a:gd name="connsiteX0" fmla="*/ 0 w 2902858"/>
                <a:gd name="connsiteY0" fmla="*/ 0 h 2214763"/>
                <a:gd name="connsiteX1" fmla="*/ 2902858 w 2902858"/>
                <a:gd name="connsiteY1" fmla="*/ 0 h 2214763"/>
                <a:gd name="connsiteX2" fmla="*/ 2902858 w 2902858"/>
                <a:gd name="connsiteY2" fmla="*/ 2156706 h 2214763"/>
                <a:gd name="connsiteX3" fmla="*/ 29028 w 2902858"/>
                <a:gd name="connsiteY3" fmla="*/ 2214763 h 2214763"/>
                <a:gd name="connsiteX4" fmla="*/ 0 w 2902858"/>
                <a:gd name="connsiteY4" fmla="*/ 0 h 2214763"/>
                <a:gd name="connsiteX0" fmla="*/ 0 w 2917372"/>
                <a:gd name="connsiteY0" fmla="*/ 0 h 2214763"/>
                <a:gd name="connsiteX1" fmla="*/ 2902858 w 2917372"/>
                <a:gd name="connsiteY1" fmla="*/ 0 h 2214763"/>
                <a:gd name="connsiteX2" fmla="*/ 2917372 w 2917372"/>
                <a:gd name="connsiteY2" fmla="*/ 2214763 h 2214763"/>
                <a:gd name="connsiteX3" fmla="*/ 29028 w 2917372"/>
                <a:gd name="connsiteY3" fmla="*/ 2214763 h 2214763"/>
                <a:gd name="connsiteX4" fmla="*/ 0 w 2917372"/>
                <a:gd name="connsiteY4" fmla="*/ 0 h 2214763"/>
                <a:gd name="connsiteX0" fmla="*/ 0 w 2917372"/>
                <a:gd name="connsiteY0" fmla="*/ 0 h 2214763"/>
                <a:gd name="connsiteX1" fmla="*/ 2902858 w 2917372"/>
                <a:gd name="connsiteY1" fmla="*/ 0 h 2214763"/>
                <a:gd name="connsiteX2" fmla="*/ 2917372 w 2917372"/>
                <a:gd name="connsiteY2" fmla="*/ 2214763 h 2214763"/>
                <a:gd name="connsiteX3" fmla="*/ 0 w 2917372"/>
                <a:gd name="connsiteY3" fmla="*/ 2214763 h 2214763"/>
                <a:gd name="connsiteX4" fmla="*/ 0 w 2917372"/>
                <a:gd name="connsiteY4" fmla="*/ 0 h 221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7372" h="2214763">
                  <a:moveTo>
                    <a:pt x="0" y="0"/>
                  </a:moveTo>
                  <a:lnTo>
                    <a:pt x="2902858" y="0"/>
                  </a:lnTo>
                  <a:lnTo>
                    <a:pt x="2917372" y="2214763"/>
                  </a:lnTo>
                  <a:lnTo>
                    <a:pt x="0" y="2214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E50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TW" sz="48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THANK </a:t>
              </a: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5312232" y="2131951"/>
              <a:ext cx="140512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4400" dirty="0" smtClean="0">
                  <a:solidFill>
                    <a:srgbClr val="2C3E50"/>
                  </a:solidFill>
                  <a:latin typeface="Arial Rounded MT Bold" panose="020F0704030504030204" pitchFamily="34" charset="0"/>
                </a:rPr>
                <a:t>YOU</a:t>
              </a:r>
              <a:endParaRPr lang="zh-TW" altLang="en-US" sz="2400" dirty="0">
                <a:solidFill>
                  <a:srgbClr val="2C3E50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8" name="Rectangle 6"/>
          <p:cNvSpPr/>
          <p:nvPr/>
        </p:nvSpPr>
        <p:spPr>
          <a:xfrm>
            <a:off x="-287508" y="6211669"/>
            <a:ext cx="14679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i="1" dirty="0" err="1" smtClean="0">
                <a:ln w="0">
                  <a:noFill/>
                </a:ln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i="1" dirty="0" err="1" smtClean="0">
                <a:ln w="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lang="en-US" sz="3600" b="0" i="1" cap="none" spc="0" dirty="0">
              <a:ln w="0"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25 at 10.26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5"/>
            <a:ext cx="6205360" cy="40386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Screen Shot 2017-08-25 at 10.27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663" y="2015636"/>
            <a:ext cx="5696197" cy="4816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53320" y="4333661"/>
            <a:ext cx="31380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rgbClr val="FF6600"/>
                </a:solidFill>
                <a:latin typeface="Avenir Light"/>
                <a:cs typeface="Avenir Light"/>
              </a:rPr>
              <a:t>“</a:t>
            </a:r>
            <a:r>
              <a:rPr lang="mr-IN" sz="1600" i="1" dirty="0" smtClean="0">
                <a:solidFill>
                  <a:srgbClr val="FF6600"/>
                </a:solidFill>
                <a:latin typeface="Avenir Light"/>
                <a:cs typeface="Avenir Light"/>
              </a:rPr>
              <a:t>…</a:t>
            </a:r>
            <a:r>
              <a:rPr lang="en-US" sz="1600" i="1" dirty="0" smtClean="0">
                <a:solidFill>
                  <a:srgbClr val="FF6600"/>
                </a:solidFill>
                <a:latin typeface="Avenir Light"/>
                <a:cs typeface="Avenir Light"/>
              </a:rPr>
              <a:t> demonstrate </a:t>
            </a:r>
            <a:r>
              <a:rPr lang="en-US" sz="1600" i="1" dirty="0">
                <a:solidFill>
                  <a:srgbClr val="FF6600"/>
                </a:solidFill>
                <a:latin typeface="Avenir Light"/>
                <a:cs typeface="Avenir Light"/>
              </a:rPr>
              <a:t>weak skills in literacy, numeracy and problem solving in technology-rich environments compared to their international peers</a:t>
            </a:r>
            <a:r>
              <a:rPr lang="en-US" sz="1600" i="1" dirty="0" smtClean="0">
                <a:solidFill>
                  <a:srgbClr val="FF6600"/>
                </a:solidFill>
                <a:latin typeface="Avenir Light"/>
                <a:cs typeface="Avenir Light"/>
              </a:rPr>
              <a:t>.”</a:t>
            </a:r>
          </a:p>
          <a:p>
            <a:endParaRPr lang="en-US" sz="1600" i="1" dirty="0">
              <a:solidFill>
                <a:srgbClr val="FF6600"/>
              </a:solidFill>
              <a:latin typeface="Avenir Light"/>
              <a:cs typeface="Avenir Light"/>
            </a:endParaRPr>
          </a:p>
          <a:p>
            <a:r>
              <a:rPr lang="en-US" sz="1600" dirty="0" smtClean="0">
                <a:solidFill>
                  <a:srgbClr val="FF6600"/>
                </a:solidFill>
                <a:latin typeface="Avenir Heavy"/>
                <a:cs typeface="Avenir Heavy"/>
              </a:rPr>
              <a:t>Lack of Proficiency in Communication &amp; Creativity</a:t>
            </a:r>
            <a:endParaRPr lang="en-US" sz="1600" dirty="0">
              <a:solidFill>
                <a:srgbClr val="FF6600"/>
              </a:solidFill>
              <a:latin typeface="Avenir Heavy"/>
              <a:cs typeface="Avenir Heavy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6384174" y="380977"/>
            <a:ext cx="25104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>
                <a:solidFill>
                  <a:srgbClr val="FF6600"/>
                </a:solidFill>
                <a:latin typeface="Avenir Light"/>
                <a:ea typeface="+mn-ea"/>
                <a:cs typeface="Avenir Light"/>
              </a:rPr>
              <a:t>和以往不同的讀者</a:t>
            </a:r>
            <a:endParaRPr lang="zh-TW" altLang="en-US" sz="3200" dirty="0">
              <a:solidFill>
                <a:srgbClr val="FF6600"/>
              </a:solidFill>
              <a:latin typeface="Avenir Light"/>
              <a:ea typeface="+mn-ea"/>
              <a:cs typeface="Avenir Light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-287508" y="6211669"/>
            <a:ext cx="14679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i="1" dirty="0" err="1" smtClean="0">
                <a:ln w="0">
                  <a:noFill/>
                </a:ln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i="1" dirty="0" err="1" smtClean="0">
                <a:ln w="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lang="en-US" sz="3600" b="0" i="1" cap="none" spc="0" dirty="0">
              <a:ln w="0"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65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7-04-25 at 7.35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847"/>
            <a:ext cx="9144000" cy="551115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0391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solidFill>
                  <a:srgbClr val="FF6600"/>
                </a:solidFill>
                <a:latin typeface="Avenir Light"/>
                <a:ea typeface="+mn-ea"/>
                <a:cs typeface="Avenir Light"/>
              </a:rPr>
              <a:t>和以往不同的學習方式</a:t>
            </a:r>
            <a:endParaRPr lang="zh-TW" altLang="en-US" sz="3600" dirty="0">
              <a:solidFill>
                <a:srgbClr val="FF6600"/>
              </a:solidFill>
              <a:latin typeface="Avenir Light"/>
              <a:ea typeface="+mn-ea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40404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81966" y="5629978"/>
            <a:ext cx="2233537" cy="1059116"/>
          </a:xfrm>
          <a:prstGeom prst="round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3393367" y="5597356"/>
            <a:ext cx="2233537" cy="1059116"/>
          </a:xfrm>
          <a:prstGeom prst="round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7-08-25 at 7.31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42" y="3016311"/>
            <a:ext cx="1204785" cy="1336817"/>
          </a:xfrm>
          <a:prstGeom prst="rect">
            <a:avLst/>
          </a:prstGeom>
        </p:spPr>
      </p:pic>
      <p:pic>
        <p:nvPicPr>
          <p:cNvPr id="2" name="Picture 1" descr="Screen Shot 2017-08-25 at 7.25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66" y="3322696"/>
            <a:ext cx="2338603" cy="2307282"/>
          </a:xfrm>
          <a:prstGeom prst="rect">
            <a:avLst/>
          </a:prstGeom>
        </p:spPr>
      </p:pic>
      <p:pic>
        <p:nvPicPr>
          <p:cNvPr id="6" name="Picture 5" descr="Screen Shot 2017-08-25 at 7.33.5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80" y="134035"/>
            <a:ext cx="2513518" cy="3063157"/>
          </a:xfrm>
          <a:prstGeom prst="rect">
            <a:avLst/>
          </a:prstGeom>
        </p:spPr>
      </p:pic>
      <p:pic>
        <p:nvPicPr>
          <p:cNvPr id="8" name="Picture 7" descr="Screen Shot 2017-08-25 at 7.37.2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13" y="2722727"/>
            <a:ext cx="1129286" cy="1107071"/>
          </a:xfrm>
          <a:prstGeom prst="rect">
            <a:avLst/>
          </a:prstGeom>
        </p:spPr>
      </p:pic>
      <p:pic>
        <p:nvPicPr>
          <p:cNvPr id="7" name="Picture 6" descr="Screen Shot 2017-08-25 at 7.35.2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528" y="2630580"/>
            <a:ext cx="1182107" cy="1133224"/>
          </a:xfrm>
          <a:prstGeom prst="rect">
            <a:avLst/>
          </a:prstGeom>
        </p:spPr>
      </p:pic>
      <p:pic>
        <p:nvPicPr>
          <p:cNvPr id="10" name="Picture 9" descr="Screen Shot 2017-08-25 at 7.41.26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58" y="3469654"/>
            <a:ext cx="1205168" cy="1165218"/>
          </a:xfrm>
          <a:prstGeom prst="rect">
            <a:avLst/>
          </a:prstGeom>
        </p:spPr>
      </p:pic>
      <p:pic>
        <p:nvPicPr>
          <p:cNvPr id="9" name="Picture 8" descr="Screen Shot 2017-08-25 at 7.38.49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27" y="1406939"/>
            <a:ext cx="1174292" cy="1080652"/>
          </a:xfrm>
          <a:prstGeom prst="rect">
            <a:avLst/>
          </a:prstGeom>
        </p:spPr>
      </p:pic>
      <p:pic>
        <p:nvPicPr>
          <p:cNvPr id="11" name="Picture 10" descr="Screen Shot 2017-08-25 at 7.44.36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45" y="4694328"/>
            <a:ext cx="2948567" cy="21636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81163" y="5782235"/>
            <a:ext cx="1811003" cy="10757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creen Shot 2017-08-25 at 7.47.27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451" y="1125788"/>
            <a:ext cx="1523751" cy="10586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986" y="5685018"/>
            <a:ext cx="2557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Calibri" panose="020F0502020204030204" pitchFamily="34" charset="0"/>
                <a:cs typeface="Avenir Light"/>
              </a:rPr>
              <a:t>Container of Knowledge</a:t>
            </a:r>
            <a:endParaRPr lang="en-US" sz="2800" dirty="0">
              <a:solidFill>
                <a:srgbClr val="FFFFFF"/>
              </a:solidFill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81163" y="5899027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Calibri" panose="020F0502020204030204" pitchFamily="34" charset="0"/>
                <a:cs typeface="Avenir Light"/>
              </a:rPr>
              <a:t>Audience</a:t>
            </a:r>
            <a:endParaRPr lang="en-US" dirty="0">
              <a:solidFill>
                <a:srgbClr val="FF6600"/>
              </a:solidFill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54869" y="4709410"/>
            <a:ext cx="1726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venir Light"/>
              </a:rPr>
              <a:t>Plain Language Summary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11003" y="4353128"/>
            <a:ext cx="172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venir Light"/>
              </a:rPr>
              <a:t>Word-of-mouth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79102" y="3873492"/>
            <a:ext cx="172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venir Light"/>
              </a:rPr>
              <a:t>Multi-media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62487" y="3719727"/>
            <a:ext cx="172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venir Light"/>
              </a:rPr>
              <a:t>Bite-size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44076" y="2229142"/>
            <a:ext cx="189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venir Light"/>
              </a:rPr>
              <a:t>Push Information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54869" y="2435655"/>
            <a:ext cx="1726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Avenir Light"/>
              </a:rPr>
              <a:t>Immersive Technology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Avenir Light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094836" y="134035"/>
            <a:ext cx="29197" cy="6432095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18187" y="5663856"/>
            <a:ext cx="2557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Avenir Light"/>
              </a:rPr>
              <a:t>Streams of Knowledge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3124033" y="279938"/>
            <a:ext cx="57727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6600"/>
                </a:solidFill>
                <a:latin typeface="Avenir Light"/>
                <a:cs typeface="Avenir Light"/>
              </a:rPr>
              <a:t>和以往不同的知識傳遞方式</a:t>
            </a:r>
          </a:p>
        </p:txBody>
      </p:sp>
    </p:spTree>
    <p:extLst>
      <p:ext uri="{BB962C8B-B14F-4D97-AF65-F5344CB8AC3E}">
        <p14:creationId xmlns:p14="http://schemas.microsoft.com/office/powerpoint/2010/main" val="113586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25 at 10.42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374"/>
            <a:ext cx="9144000" cy="50326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7322" y="466153"/>
            <a:ext cx="55595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3600" dirty="0">
                <a:solidFill>
                  <a:srgbClr val="FF6600"/>
                </a:solidFill>
                <a:latin typeface="Avenir Light"/>
                <a:cs typeface="Avenir Light"/>
              </a:rPr>
              <a:t>和以往不同的技能類型</a:t>
            </a:r>
            <a:endParaRPr lang="en-US" altLang="zh-TW" sz="3600" dirty="0">
              <a:solidFill>
                <a:srgbClr val="FF6600"/>
              </a:solidFill>
              <a:latin typeface="Avenir Light"/>
              <a:cs typeface="Avenir Light"/>
            </a:endParaRPr>
          </a:p>
          <a:p>
            <a:pPr algn="ctr">
              <a:spcBef>
                <a:spcPct val="0"/>
              </a:spcBef>
            </a:pPr>
            <a:r>
              <a:rPr lang="en-US" altLang="zh-TW" sz="3600" dirty="0" smtClean="0">
                <a:solidFill>
                  <a:srgbClr val="FF6600"/>
                </a:solidFill>
                <a:latin typeface="Calibri" panose="020F0502020204030204" pitchFamily="34" charset="0"/>
                <a:cs typeface="Avenir Light"/>
              </a:rPr>
              <a:t>Technical Skills vs. Soft Skills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83672" y="4327219"/>
            <a:ext cx="208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Non-cognitive Skill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773605" y="2938879"/>
            <a:ext cx="0" cy="2997952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41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48797" y="-1"/>
            <a:ext cx="5523643" cy="68580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Screen Shot 2017-08-15 at 3.4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0" y="282160"/>
            <a:ext cx="3034227" cy="27285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9784" y="2825324"/>
            <a:ext cx="10045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Light"/>
                <a:cs typeface="Avenir Light"/>
              </a:rPr>
              <a:t>+</a:t>
            </a:r>
            <a:endParaRPr lang="en-US" sz="9600" dirty="0">
              <a:solidFill>
                <a:schemeClr val="tx1">
                  <a:lumMod val="50000"/>
                  <a:lumOff val="50000"/>
                </a:schemeClr>
              </a:solidFill>
              <a:latin typeface="Avenir Light"/>
              <a:cs typeface="Avenir Light"/>
            </a:endParaRPr>
          </a:p>
        </p:txBody>
      </p:sp>
      <p:pic>
        <p:nvPicPr>
          <p:cNvPr id="4" name="Picture 3" descr="Screen Shot 2017-08-18 at 3.27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6" y="4108399"/>
            <a:ext cx="2894691" cy="2233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8948" y="6283452"/>
            <a:ext cx="2154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  <a:latin typeface="Calibri" panose="020F0502020204030204" pitchFamily="34" charset="0"/>
                <a:cs typeface="Avenir Light"/>
              </a:rPr>
              <a:t>Technology Skill</a:t>
            </a:r>
            <a:endParaRPr lang="en-US" sz="2400" dirty="0">
              <a:solidFill>
                <a:srgbClr val="7F7F7F"/>
              </a:solidFill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6" name="Isosceles Triangle 5"/>
          <p:cNvSpPr/>
          <p:nvPr/>
        </p:nvSpPr>
        <p:spPr>
          <a:xfrm rot="5400000">
            <a:off x="1218856" y="2529941"/>
            <a:ext cx="6858000" cy="1798117"/>
          </a:xfrm>
          <a:prstGeom prst="triangle">
            <a:avLst>
              <a:gd name="adj" fmla="val 5166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93959" y="2925128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  <a:latin typeface="Calibri" panose="020F0502020204030204" pitchFamily="34" charset="0"/>
                <a:cs typeface="Avenir Light"/>
              </a:rPr>
              <a:t>Soft Skill</a:t>
            </a:r>
            <a:endParaRPr lang="en-US" sz="2400" dirty="0">
              <a:solidFill>
                <a:srgbClr val="7F7F7F"/>
              </a:solidFill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13" name="TextBox 18"/>
          <p:cNvSpPr txBox="1"/>
          <p:nvPr/>
        </p:nvSpPr>
        <p:spPr>
          <a:xfrm>
            <a:off x="5853080" y="2532030"/>
            <a:ext cx="28190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buFont typeface="Wingdings" charset="2"/>
              <a:buAutoNum type="arabicPlain"/>
            </a:pPr>
            <a:r>
              <a:rPr lang="zh-TW" altLang="en-US" sz="2400" dirty="0" smtClean="0">
                <a:solidFill>
                  <a:schemeClr val="bg1"/>
                </a:solidFill>
                <a:latin typeface="Avenir Light"/>
                <a:cs typeface="Avenir Light"/>
              </a:rPr>
              <a:t>虛擬環境的運用</a:t>
            </a:r>
            <a:r>
              <a:rPr lang="en-US" altLang="zh-TW" sz="2400" dirty="0" smtClean="0">
                <a:solidFill>
                  <a:schemeClr val="bg1"/>
                </a:solidFill>
                <a:latin typeface="Avenir Light"/>
                <a:cs typeface="Avenir Light"/>
              </a:rPr>
              <a:t>?</a:t>
            </a:r>
          </a:p>
          <a:p>
            <a:pPr marL="449263" indent="-449263">
              <a:buFont typeface="Wingdings" charset="2"/>
              <a:buAutoNum type="arabicPlain"/>
            </a:pPr>
            <a:endParaRPr lang="en-US" sz="2400" dirty="0">
              <a:solidFill>
                <a:schemeClr val="bg1"/>
              </a:solidFill>
              <a:latin typeface="Avenir Light"/>
              <a:cs typeface="Avenir Light"/>
            </a:endParaRPr>
          </a:p>
          <a:p>
            <a:pPr marL="449263" indent="-449263">
              <a:buFont typeface="Wingdings" charset="2"/>
              <a:buAutoNum type="arabicPlain"/>
            </a:pPr>
            <a:r>
              <a:rPr lang="zh-TW" altLang="en-US" sz="2400" dirty="0" smtClean="0">
                <a:solidFill>
                  <a:schemeClr val="bg1"/>
                </a:solidFill>
                <a:latin typeface="Avenir Light"/>
                <a:cs typeface="Avenir Light"/>
              </a:rPr>
              <a:t>資源與知識的整合</a:t>
            </a:r>
            <a:r>
              <a:rPr lang="zh-TW" altLang="en-US" sz="2400" dirty="0">
                <a:solidFill>
                  <a:schemeClr val="bg1"/>
                </a:solidFill>
                <a:latin typeface="Avenir Light"/>
                <a:cs typeface="Avenir Light"/>
              </a:rPr>
              <a:t>與</a:t>
            </a:r>
            <a:r>
              <a:rPr lang="zh-TW" altLang="en-US" sz="2400" dirty="0" smtClean="0">
                <a:solidFill>
                  <a:schemeClr val="bg1"/>
                </a:solidFill>
                <a:latin typeface="Avenir Light"/>
                <a:cs typeface="Avenir Light"/>
              </a:rPr>
              <a:t>利用</a:t>
            </a:r>
            <a:r>
              <a:rPr lang="en-US" altLang="zh-TW" sz="2400" dirty="0" smtClean="0">
                <a:solidFill>
                  <a:schemeClr val="bg1"/>
                </a:solidFill>
                <a:latin typeface="Avenir Light"/>
                <a:cs typeface="Avenir Light"/>
              </a:rPr>
              <a:t>?</a:t>
            </a:r>
            <a:endParaRPr lang="zh-TW" altLang="en-US" sz="2400" dirty="0">
              <a:solidFill>
                <a:schemeClr val="bg1"/>
              </a:solidFill>
              <a:latin typeface="Avenir Light"/>
              <a:cs typeface="Avenir Light"/>
            </a:endParaRPr>
          </a:p>
          <a:p>
            <a:pPr marL="449263" indent="-449263">
              <a:buFont typeface="Wingdings" charset="2"/>
              <a:buAutoNum type="arabicPlain"/>
            </a:pPr>
            <a:endParaRPr lang="en-US" sz="2400" dirty="0">
              <a:solidFill>
                <a:schemeClr val="bg1"/>
              </a:solidFill>
              <a:latin typeface="Avenir Light"/>
              <a:cs typeface="Avenir Light"/>
            </a:endParaRPr>
          </a:p>
          <a:p>
            <a:pPr marL="449263" indent="-449263">
              <a:buFont typeface="Wingdings" charset="2"/>
              <a:buAutoNum type="arabicPlain"/>
            </a:pPr>
            <a:r>
              <a:rPr lang="zh-TW" altLang="en-US" sz="2400" dirty="0">
                <a:solidFill>
                  <a:schemeClr val="bg1"/>
                </a:solidFill>
                <a:latin typeface="Avenir Light"/>
                <a:cs typeface="Avenir Light"/>
              </a:rPr>
              <a:t>以工作流程為設計理念</a:t>
            </a:r>
            <a:r>
              <a:rPr lang="zh-TW" altLang="en-US" sz="2400" dirty="0" smtClean="0">
                <a:solidFill>
                  <a:schemeClr val="bg1"/>
                </a:solidFill>
                <a:latin typeface="Avenir Light"/>
                <a:cs typeface="Avenir Light"/>
              </a:rPr>
              <a:t>的軟硬體</a:t>
            </a:r>
            <a:r>
              <a:rPr lang="en-US" altLang="zh-TW" sz="2400" dirty="0" smtClean="0">
                <a:solidFill>
                  <a:schemeClr val="bg1"/>
                </a:solidFill>
                <a:latin typeface="Avenir Light"/>
                <a:cs typeface="Avenir Light"/>
              </a:rPr>
              <a:t>?</a:t>
            </a:r>
            <a:endParaRPr lang="zh-TW" altLang="en-US" sz="2400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004262" y="282160"/>
            <a:ext cx="39740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Avenir Light"/>
                <a:cs typeface="Avenir Light"/>
              </a:rPr>
              <a:t>未來已經是現在進行式 </a:t>
            </a:r>
            <a:r>
              <a:rPr lang="en-US" altLang="zh-TW" sz="3600" dirty="0" smtClean="0">
                <a:solidFill>
                  <a:schemeClr val="bg1"/>
                </a:solidFill>
                <a:latin typeface="Avenir Light"/>
                <a:cs typeface="Avenir Light"/>
              </a:rPr>
              <a:t>–</a:t>
            </a:r>
            <a:r>
              <a:rPr lang="zh-TW" altLang="en-US" sz="3600" dirty="0" smtClean="0">
                <a:solidFill>
                  <a:schemeClr val="bg1"/>
                </a:solidFill>
                <a:latin typeface="Avenir Light"/>
                <a:cs typeface="Avenir Light"/>
              </a:rPr>
              <a:t> </a:t>
            </a:r>
            <a:endParaRPr lang="en-US" altLang="zh-TW" sz="3600" dirty="0" smtClean="0">
              <a:solidFill>
                <a:schemeClr val="bg1"/>
              </a:solidFill>
              <a:latin typeface="Avenir Light"/>
              <a:cs typeface="Avenir Light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latin typeface="Avenir Light"/>
                <a:cs typeface="Avenir Light"/>
              </a:rPr>
              <a:t>圖書館如何面對</a:t>
            </a:r>
            <a:r>
              <a:rPr lang="en-US" altLang="zh-TW" sz="3600" dirty="0" smtClean="0">
                <a:solidFill>
                  <a:schemeClr val="bg1"/>
                </a:solidFill>
                <a:latin typeface="Avenir Light"/>
                <a:cs typeface="Avenir Light"/>
              </a:rPr>
              <a:t>?</a:t>
            </a:r>
            <a:endParaRPr lang="en-US" sz="3600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23502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81644" y="406817"/>
            <a:ext cx="7963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rgbClr val="FF6600"/>
                </a:solidFill>
                <a:latin typeface="Avenir Light"/>
                <a:cs typeface="Avenir Light"/>
              </a:rPr>
              <a:t>資源與知識的整合</a:t>
            </a:r>
            <a:r>
              <a:rPr lang="zh-TW" altLang="en-US" sz="4000" dirty="0">
                <a:solidFill>
                  <a:srgbClr val="FF6600"/>
                </a:solidFill>
                <a:latin typeface="Avenir Light"/>
                <a:cs typeface="Avenir Light"/>
              </a:rPr>
              <a:t>、</a:t>
            </a:r>
            <a:r>
              <a:rPr lang="zh-TW" altLang="en-US" sz="4000" dirty="0" smtClean="0">
                <a:solidFill>
                  <a:srgbClr val="FF6600"/>
                </a:solidFill>
                <a:latin typeface="Avenir Light"/>
                <a:cs typeface="Avenir Light"/>
              </a:rPr>
              <a:t>利用、與呈現</a:t>
            </a:r>
            <a:endParaRPr lang="en-US" altLang="zh-TW" sz="4000" dirty="0" smtClean="0">
              <a:solidFill>
                <a:srgbClr val="FF6600"/>
              </a:solidFill>
              <a:latin typeface="Avenir Light"/>
              <a:cs typeface="Avenir Light"/>
            </a:endParaRPr>
          </a:p>
          <a:p>
            <a:pPr algn="ctr"/>
            <a:r>
              <a:rPr lang="en-US" altLang="zh-TW" sz="4000" dirty="0" smtClean="0">
                <a:solidFill>
                  <a:srgbClr val="FF6600"/>
                </a:solidFill>
                <a:latin typeface="Calibri" panose="020F0502020204030204" pitchFamily="34" charset="0"/>
                <a:cs typeface="Avenir Light"/>
              </a:rPr>
              <a:t>Librarian as Curator</a:t>
            </a:r>
            <a:endParaRPr lang="zh-TW" altLang="en-US" sz="4000" dirty="0">
              <a:solidFill>
                <a:srgbClr val="FF6600"/>
              </a:solidFill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053215" y="19671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 descr="Screen Shot 2017-08-26 at 12.37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2945"/>
            <a:ext cx="6335655" cy="3358298"/>
          </a:xfrm>
          <a:prstGeom prst="rect">
            <a:avLst/>
          </a:prstGeom>
        </p:spPr>
      </p:pic>
      <p:pic>
        <p:nvPicPr>
          <p:cNvPr id="4" name="Picture 3" descr="Screen Shot 2017-08-26 at 12.39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059" y="1965302"/>
            <a:ext cx="2177596" cy="978573"/>
          </a:xfrm>
          <a:prstGeom prst="rect">
            <a:avLst/>
          </a:prstGeom>
        </p:spPr>
      </p:pic>
      <p:pic>
        <p:nvPicPr>
          <p:cNvPr id="5" name="Picture 4" descr="Screen Shot 2017-08-26 at 12.43.0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10" y="4724678"/>
            <a:ext cx="2568190" cy="21333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19027" y="4355346"/>
            <a:ext cx="105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Curation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7" name="Picture 6" descr="Screen Shot 2017-08-26 at 12.44.3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555" y="2167308"/>
            <a:ext cx="1589727" cy="12912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9896" y="1593972"/>
            <a:ext cx="1596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Institutional</a:t>
            </a:r>
          </a:p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Repository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-287508" y="6211669"/>
            <a:ext cx="14679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i="1" dirty="0" err="1" smtClean="0">
                <a:ln w="0">
                  <a:noFill/>
                </a:ln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i="1" dirty="0" err="1" smtClean="0">
                <a:ln w="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lang="en-US" sz="3600" b="0" i="1" cap="none" spc="0" dirty="0">
              <a:ln w="0"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87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nut 20"/>
          <p:cNvSpPr/>
          <p:nvPr/>
        </p:nvSpPr>
        <p:spPr>
          <a:xfrm>
            <a:off x="598530" y="1550664"/>
            <a:ext cx="7713852" cy="5062798"/>
          </a:xfrm>
          <a:prstGeom prst="donut">
            <a:avLst>
              <a:gd name="adj" fmla="val 5988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 descr="Screen Shot 2017-08-25 at 11.16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887" y="2891031"/>
            <a:ext cx="1618562" cy="16280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1763" y="3556279"/>
            <a:ext cx="1443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Avenir Light"/>
              </a:rPr>
              <a:t>Project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Avenir Light"/>
              </a:rPr>
              <a:t>Management</a:t>
            </a:r>
            <a:endParaRPr lang="en-US" dirty="0"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3255" y="2823539"/>
            <a:ext cx="1163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Avenir Light"/>
              </a:rPr>
              <a:t>Innovative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Avenir Light"/>
              </a:rPr>
              <a:t>Ideas</a:t>
            </a:r>
            <a:endParaRPr lang="en-US" dirty="0"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7873" y="2176839"/>
            <a:ext cx="1033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Avenir Light"/>
              </a:rPr>
              <a:t>Strategic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Avenir Light"/>
              </a:rPr>
              <a:t>Research</a:t>
            </a:r>
            <a:endParaRPr lang="en-US" dirty="0"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4323" y="2500004"/>
            <a:ext cx="1162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Avenir Light"/>
              </a:rPr>
              <a:t>Immersive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Avenir Light"/>
              </a:rPr>
              <a:t>Learning</a:t>
            </a:r>
            <a:endParaRPr lang="en-US" dirty="0"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2492" y="3233114"/>
            <a:ext cx="994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Avenir Light"/>
              </a:rPr>
              <a:t>Blended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Avenir Light"/>
              </a:rPr>
              <a:t>Learning</a:t>
            </a:r>
            <a:endParaRPr lang="en-US" dirty="0"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3647" y="4468401"/>
            <a:ext cx="144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Avenir Light"/>
              </a:rPr>
              <a:t>Collaboration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Avenir Light"/>
              </a:rPr>
              <a:t>Management</a:t>
            </a:r>
            <a:endParaRPr lang="en-US" dirty="0"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6242" y="4791566"/>
            <a:ext cx="1317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Avenir Light"/>
              </a:rPr>
              <a:t>Institutional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Avenir Light"/>
              </a:rPr>
              <a:t>Repository</a:t>
            </a:r>
            <a:endParaRPr lang="en-US" dirty="0"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56275" y="4014628"/>
            <a:ext cx="1580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Avenir Light"/>
              </a:rPr>
              <a:t>Crowd-funding</a:t>
            </a:r>
          </a:p>
          <a:p>
            <a:pPr algn="ctr"/>
            <a:r>
              <a:rPr lang="en-US" dirty="0" smtClean="0">
                <a:latin typeface="Calibri" panose="020F0502020204030204" pitchFamily="34" charset="0"/>
                <a:cs typeface="Avenir Light"/>
              </a:rPr>
              <a:t>Management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8530" y="412687"/>
            <a:ext cx="7782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FF6600"/>
                </a:solidFill>
                <a:latin typeface="Avenir Light"/>
                <a:cs typeface="Avenir Light"/>
              </a:rPr>
              <a:t>虛擬環境的應用帶來無限的可能</a:t>
            </a:r>
            <a:endParaRPr lang="en-US" sz="3600" dirty="0">
              <a:solidFill>
                <a:srgbClr val="FF6600"/>
              </a:solidFill>
              <a:latin typeface="Avenir Light"/>
              <a:cs typeface="Avenir Light"/>
            </a:endParaRPr>
          </a:p>
        </p:txBody>
      </p:sp>
      <p:pic>
        <p:nvPicPr>
          <p:cNvPr id="3" name="Picture 2" descr="Screen Shot 2017-08-26 at 12.21.4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90" y="1550664"/>
            <a:ext cx="1504592" cy="1405353"/>
          </a:xfrm>
          <a:prstGeom prst="rect">
            <a:avLst/>
          </a:prstGeom>
        </p:spPr>
      </p:pic>
      <p:pic>
        <p:nvPicPr>
          <p:cNvPr id="4" name="Picture 3" descr="Screen Shot 2017-08-26 at 12.22.5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260" y="4280069"/>
            <a:ext cx="1172122" cy="1157828"/>
          </a:xfrm>
          <a:prstGeom prst="rect">
            <a:avLst/>
          </a:prstGeom>
        </p:spPr>
      </p:pic>
      <p:pic>
        <p:nvPicPr>
          <p:cNvPr id="5" name="Picture 4" descr="Screen Shot 2017-08-26 at 12.25.1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01" y="5649912"/>
            <a:ext cx="1327728" cy="1156181"/>
          </a:xfrm>
          <a:prstGeom prst="rect">
            <a:avLst/>
          </a:prstGeom>
        </p:spPr>
      </p:pic>
      <p:pic>
        <p:nvPicPr>
          <p:cNvPr id="15" name="Picture 14" descr="Screen Shot 2017-08-26 at 12.27.16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14" y="5233511"/>
            <a:ext cx="1190146" cy="1208088"/>
          </a:xfrm>
          <a:prstGeom prst="rect">
            <a:avLst/>
          </a:prstGeom>
        </p:spPr>
      </p:pic>
      <p:pic>
        <p:nvPicPr>
          <p:cNvPr id="16" name="Picture 15" descr="Screen Shot 2017-08-26 at 12.29.16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4" y="3351459"/>
            <a:ext cx="1712414" cy="1166213"/>
          </a:xfrm>
          <a:prstGeom prst="rect">
            <a:avLst/>
          </a:prstGeom>
        </p:spPr>
      </p:pic>
      <p:pic>
        <p:nvPicPr>
          <p:cNvPr id="17" name="Picture 16" descr="Screen Shot 2017-08-26 at 12.31.27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37" y="1616726"/>
            <a:ext cx="1182461" cy="112022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40260" y="2888674"/>
            <a:ext cx="7809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venir Light"/>
              </a:rPr>
              <a:t>VR/AR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09250" y="4980971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Avenir Light"/>
              </a:rPr>
              <a:t>AI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92158" y="6363766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venir Light"/>
              </a:rPr>
              <a:t>Cyber Security</a:t>
            </a:r>
            <a:endParaRPr lang="en-US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Avenir Light"/>
            </a:endParaRPr>
          </a:p>
        </p:txBody>
      </p:sp>
      <p:sp>
        <p:nvSpPr>
          <p:cNvPr id="22" name="Rectangle 6"/>
          <p:cNvSpPr/>
          <p:nvPr/>
        </p:nvSpPr>
        <p:spPr>
          <a:xfrm>
            <a:off x="-287508" y="6211669"/>
            <a:ext cx="14679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i="1" dirty="0" err="1" smtClean="0">
                <a:ln w="0">
                  <a:noFill/>
                </a:ln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i="1" dirty="0" err="1" smtClean="0">
                <a:ln w="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lang="en-US" sz="3600" b="0" i="1" cap="none" spc="0" dirty="0">
              <a:ln w="0">
                <a:noFill/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75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17920</TotalTime>
  <Words>487</Words>
  <Application>Microsoft Office PowerPoint</Application>
  <PresentationFormat>如螢幕大小 (4:3)</PresentationFormat>
  <Paragraphs>141</Paragraphs>
  <Slides>21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31" baseType="lpstr">
      <vt:lpstr>Avenir Heavy</vt:lpstr>
      <vt:lpstr>Avenir Light</vt:lpstr>
      <vt:lpstr>Avenir Light Oblique</vt:lpstr>
      <vt:lpstr>微軟正黑體</vt:lpstr>
      <vt:lpstr>新細明體</vt:lpstr>
      <vt:lpstr>Arial</vt:lpstr>
      <vt:lpstr>Arial Rounded MT Bold</vt:lpstr>
      <vt:lpstr>Calibri</vt:lpstr>
      <vt:lpstr>Wingdings</vt:lpstr>
      <vt:lpstr>Office Theme</vt:lpstr>
      <vt:lpstr>PowerPoint 簡報</vt:lpstr>
      <vt:lpstr>PowerPoint 簡報</vt:lpstr>
      <vt:lpstr>PowerPoint 簡報</vt:lpstr>
      <vt:lpstr>和以往不同的學習方式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“SkillVision Forum for Librarians”</vt:lpstr>
      <vt:lpstr>PowerPoint 簡報</vt:lpstr>
      <vt:lpstr>PowerPoint 簡報</vt:lpstr>
      <vt:lpstr>Monash University -  圖書館是知識中心, 也是社區中心</vt:lpstr>
      <vt:lpstr>PowerPoint 簡報</vt:lpstr>
      <vt:lpstr>針對特定主題, 藉由討論來演進想法,  並設立具體行動目標</vt:lpstr>
      <vt:lpstr>PowerPoint 簡報</vt:lpstr>
      <vt:lpstr>ies 諮詢團隊協助圖書館嘗試不同的可能性</vt:lpstr>
      <vt:lpstr>PowerPoint 簡報</vt:lpstr>
      <vt:lpstr>PowerPoint 簡報</vt:lpstr>
    </vt:vector>
  </TitlesOfParts>
  <Company>IGROUP LIMITED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Wong Woei Fuh</dc:creator>
  <cp:lastModifiedBy>Iris</cp:lastModifiedBy>
  <cp:revision>1607</cp:revision>
  <cp:lastPrinted>2017-11-09T06:00:57Z</cp:lastPrinted>
  <dcterms:created xsi:type="dcterms:W3CDTF">2014-04-23T11:29:39Z</dcterms:created>
  <dcterms:modified xsi:type="dcterms:W3CDTF">2017-11-09T06:23:54Z</dcterms:modified>
</cp:coreProperties>
</file>