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98" r:id="rId3"/>
    <p:sldId id="299" r:id="rId4"/>
    <p:sldId id="286" r:id="rId5"/>
    <p:sldId id="287" r:id="rId6"/>
    <p:sldId id="288" r:id="rId7"/>
    <p:sldId id="289" r:id="rId8"/>
    <p:sldId id="303" r:id="rId9"/>
    <p:sldId id="304" r:id="rId10"/>
    <p:sldId id="284" r:id="rId11"/>
    <p:sldId id="285" r:id="rId12"/>
    <p:sldId id="307" r:id="rId13"/>
    <p:sldId id="281" r:id="rId14"/>
    <p:sldId id="300" r:id="rId15"/>
    <p:sldId id="301" r:id="rId16"/>
    <p:sldId id="302" r:id="rId17"/>
    <p:sldId id="306" r:id="rId18"/>
    <p:sldId id="271" r:id="rId19"/>
    <p:sldId id="265" r:id="rId20"/>
    <p:sldId id="296" r:id="rId21"/>
    <p:sldId id="290" r:id="rId22"/>
    <p:sldId id="305"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5294" autoAdjust="0"/>
  </p:normalViewPr>
  <p:slideViewPr>
    <p:cSldViewPr>
      <p:cViewPr>
        <p:scale>
          <a:sx n="123" d="100"/>
          <a:sy n="123" d="100"/>
        </p:scale>
        <p:origin x="-114" y="-48"/>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10/31/2017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10/31/2017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55592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69554B5-C027-4C58-89C7-3FC94822FB01}" type="slidenum">
              <a:rPr lang="en-GB" smtClean="0"/>
              <a:t>4</a:t>
            </a:fld>
            <a:endParaRPr lang="en-GB"/>
          </a:p>
        </p:txBody>
      </p:sp>
    </p:spTree>
    <p:extLst>
      <p:ext uri="{BB962C8B-B14F-4D97-AF65-F5344CB8AC3E}">
        <p14:creationId xmlns:p14="http://schemas.microsoft.com/office/powerpoint/2010/main" val="147362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A96726-B0E5-5C4D-84CE-D53510198312}" type="slidenum">
              <a:rPr lang="en-US" smtClean="0"/>
              <a:pPr/>
              <a:t>6</a:t>
            </a:fld>
            <a:endParaRPr lang="en-US"/>
          </a:p>
        </p:txBody>
      </p:sp>
    </p:spTree>
    <p:extLst>
      <p:ext uri="{BB962C8B-B14F-4D97-AF65-F5344CB8AC3E}">
        <p14:creationId xmlns:p14="http://schemas.microsoft.com/office/powerpoint/2010/main" val="15318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dirty="0">
                <a:latin typeface="+mn-lt"/>
              </a:rPr>
              <a:t>Today CRKN: </a:t>
            </a:r>
          </a:p>
          <a:p>
            <a:pPr marL="171167" indent="-171167" defTabSz="912887">
              <a:buFont typeface="Arial" panose="020B0604020202020204" pitchFamily="34" charset="0"/>
              <a:buChar char="•"/>
              <a:defRPr/>
            </a:pPr>
            <a:r>
              <a:rPr lang="en-US" sz="1100" dirty="0">
                <a:latin typeface="+mn-lt"/>
              </a:rPr>
              <a:t>has</a:t>
            </a:r>
            <a:r>
              <a:rPr lang="en-US" sz="1100" b="1" dirty="0">
                <a:latin typeface="+mn-lt"/>
              </a:rPr>
              <a:t> 75 </a:t>
            </a:r>
            <a:r>
              <a:rPr lang="en-US" sz="1100" dirty="0">
                <a:latin typeface="+mn-lt"/>
              </a:rPr>
              <a:t>members, including 21 Universities in Ontario, and serves over </a:t>
            </a:r>
            <a:r>
              <a:rPr lang="en-US" sz="1100" b="1" dirty="0">
                <a:latin typeface="+mn-lt"/>
              </a:rPr>
              <a:t>1.2 million </a:t>
            </a:r>
            <a:r>
              <a:rPr lang="en-US" sz="1100" dirty="0">
                <a:latin typeface="+mn-lt"/>
              </a:rPr>
              <a:t>researchers, </a:t>
            </a:r>
            <a:r>
              <a:rPr lang="en-US" sz="1100" dirty="0" smtClean="0">
                <a:latin typeface="+mn-lt"/>
              </a:rPr>
              <a:t>faculty </a:t>
            </a:r>
            <a:r>
              <a:rPr lang="en-US" sz="1100" dirty="0">
                <a:latin typeface="+mn-lt"/>
              </a:rPr>
              <a:t>and students</a:t>
            </a:r>
          </a:p>
          <a:p>
            <a:pPr marL="171167" indent="-171167" defTabSz="912887">
              <a:buFont typeface="Arial" panose="020B0604020202020204" pitchFamily="34" charset="0"/>
              <a:buChar char="•"/>
              <a:defRPr/>
            </a:pPr>
            <a:r>
              <a:rPr lang="en-US" sz="1100" dirty="0" smtClean="0">
                <a:latin typeface="+mn-lt"/>
              </a:rPr>
              <a:t>With </a:t>
            </a:r>
            <a:r>
              <a:rPr lang="en-US" sz="1100" dirty="0">
                <a:latin typeface="+mn-lt"/>
              </a:rPr>
              <a:t>a staff of</a:t>
            </a:r>
            <a:r>
              <a:rPr lang="en-US" sz="1100" b="1" dirty="0">
                <a:latin typeface="+mn-lt"/>
              </a:rPr>
              <a:t> </a:t>
            </a:r>
            <a:r>
              <a:rPr lang="en-US" sz="1100" b="1" dirty="0" smtClean="0">
                <a:latin typeface="+mn-lt"/>
              </a:rPr>
              <a:t>9</a:t>
            </a:r>
            <a:r>
              <a:rPr lang="en-US" sz="1100" dirty="0" smtClean="0">
                <a:latin typeface="+mn-lt"/>
              </a:rPr>
              <a:t>, </a:t>
            </a:r>
            <a:r>
              <a:rPr lang="en-US" sz="1100" dirty="0">
                <a:latin typeface="+mn-lt"/>
              </a:rPr>
              <a:t>provide access, through</a:t>
            </a:r>
            <a:r>
              <a:rPr lang="en-US" sz="1100" b="1" dirty="0">
                <a:latin typeface="+mn-lt"/>
              </a:rPr>
              <a:t> </a:t>
            </a:r>
            <a:r>
              <a:rPr lang="en-US" sz="1100" b="1" dirty="0" smtClean="0">
                <a:latin typeface="+mn-lt"/>
              </a:rPr>
              <a:t>64 </a:t>
            </a:r>
            <a:r>
              <a:rPr lang="en-US" sz="1100" dirty="0" smtClean="0">
                <a:latin typeface="+mn-lt"/>
              </a:rPr>
              <a:t>licenses from key academic publishers, </a:t>
            </a:r>
            <a:r>
              <a:rPr lang="en-US" sz="1100" dirty="0">
                <a:latin typeface="+mn-lt"/>
              </a:rPr>
              <a:t>to over </a:t>
            </a:r>
            <a:r>
              <a:rPr lang="en-US" sz="1100" b="1" dirty="0" smtClean="0">
                <a:latin typeface="+mn-lt"/>
              </a:rPr>
              <a:t>3000 </a:t>
            </a:r>
            <a:r>
              <a:rPr lang="en-US" sz="1100" b="1" dirty="0">
                <a:latin typeface="+mn-lt"/>
              </a:rPr>
              <a:t>journals </a:t>
            </a:r>
            <a:r>
              <a:rPr lang="en-US" sz="1100" dirty="0">
                <a:latin typeface="+mn-lt"/>
              </a:rPr>
              <a:t>and databases at an annual value of roughly </a:t>
            </a:r>
            <a:r>
              <a:rPr lang="en-US" sz="1100" b="1" dirty="0" smtClean="0">
                <a:latin typeface="+mn-lt"/>
              </a:rPr>
              <a:t>$124M </a:t>
            </a:r>
          </a:p>
          <a:p>
            <a:pPr marL="171167" indent="-171167" defTabSz="912887">
              <a:buFont typeface="Arial" panose="020B0604020202020204" pitchFamily="34" charset="0"/>
              <a:buChar char="•"/>
              <a:defRPr/>
            </a:pPr>
            <a:r>
              <a:rPr lang="en-US" sz="1100" baseline="0" dirty="0" smtClean="0">
                <a:latin typeface="+mn-lt"/>
              </a:rPr>
              <a:t>c</a:t>
            </a:r>
            <a:r>
              <a:rPr lang="en-US" sz="1100" dirty="0" smtClean="0">
                <a:latin typeface="+mn-lt"/>
              </a:rPr>
              <a:t>ontinue to add high-impact collections of journals and </a:t>
            </a:r>
            <a:r>
              <a:rPr lang="en-US" sz="1100" dirty="0" err="1" smtClean="0">
                <a:latin typeface="+mn-lt"/>
              </a:rPr>
              <a:t>backfiles</a:t>
            </a:r>
            <a:r>
              <a:rPr lang="en-US" sz="1100" dirty="0" smtClean="0">
                <a:latin typeface="+mn-lt"/>
              </a:rPr>
              <a:t> to the content portfolio,</a:t>
            </a:r>
            <a:r>
              <a:rPr lang="en-US" sz="1100" baseline="0" dirty="0" smtClean="0">
                <a:latin typeface="+mn-lt"/>
              </a:rPr>
              <a:t> </a:t>
            </a:r>
            <a:r>
              <a:rPr lang="en-US" sz="1100" dirty="0" smtClean="0">
                <a:latin typeface="+mn-lt"/>
              </a:rPr>
              <a:t>including </a:t>
            </a:r>
            <a:r>
              <a:rPr lang="en-US" sz="1100" dirty="0">
                <a:latin typeface="+mn-lt"/>
              </a:rPr>
              <a:t>significant humanities and social sciences content as well as STM content</a:t>
            </a:r>
          </a:p>
          <a:p>
            <a:pPr marL="171167" indent="-171167">
              <a:buFont typeface="Arial" panose="020B0604020202020204" pitchFamily="34" charset="0"/>
              <a:buChar char="•"/>
              <a:defRPr/>
            </a:pPr>
            <a:r>
              <a:rPr lang="en-US" sz="1100" dirty="0" smtClean="0">
                <a:latin typeface="+mn-lt"/>
              </a:rPr>
              <a:t>Fully </a:t>
            </a:r>
            <a:r>
              <a:rPr lang="en-US" sz="1100" dirty="0">
                <a:latin typeface="+mn-lt"/>
              </a:rPr>
              <a:t>self-funded by </a:t>
            </a:r>
            <a:r>
              <a:rPr lang="en-US" sz="1100" dirty="0" smtClean="0">
                <a:latin typeface="+mn-lt"/>
              </a:rPr>
              <a:t>members</a:t>
            </a:r>
            <a:r>
              <a:rPr lang="en-US" sz="1100" baseline="0" dirty="0" smtClean="0">
                <a:latin typeface="+mn-lt"/>
              </a:rPr>
              <a:t> through annual membership fees</a:t>
            </a:r>
            <a:r>
              <a:rPr lang="en-US" sz="1100" dirty="0" smtClean="0">
                <a:latin typeface="+mn-lt"/>
              </a:rPr>
              <a:t> </a:t>
            </a:r>
            <a:endParaRPr lang="en-US" sz="1100" dirty="0">
              <a:latin typeface="+mn-lt"/>
            </a:endParaRPr>
          </a:p>
          <a:p>
            <a:pPr marL="171167" indent="-171167" defTabSz="912887">
              <a:buFont typeface="Arial" panose="020B0604020202020204" pitchFamily="34" charset="0"/>
              <a:buChar char="•"/>
              <a:defRPr/>
            </a:pPr>
            <a:r>
              <a:rPr lang="en-CA" sz="1100" dirty="0">
                <a:latin typeface="+mn-lt"/>
              </a:rPr>
              <a:t>The majority of CRKN licenses are negotiated and settled in USD with the accompanying potential foreign exchange risk for our </a:t>
            </a:r>
            <a:r>
              <a:rPr lang="en-CA" sz="1100" dirty="0" smtClean="0">
                <a:latin typeface="+mn-lt"/>
              </a:rPr>
              <a:t>members,</a:t>
            </a:r>
            <a:r>
              <a:rPr lang="en-CA" sz="1100" baseline="0" dirty="0" smtClean="0">
                <a:latin typeface="+mn-lt"/>
              </a:rPr>
              <a:t> offset by foreign exchange project</a:t>
            </a:r>
            <a:endParaRPr lang="en-CA" sz="1100" dirty="0">
              <a:latin typeface="+mn-lt"/>
            </a:endParaRPr>
          </a:p>
          <a:p>
            <a:pPr>
              <a:defRPr/>
            </a:pPr>
            <a:endParaRPr lang="en-US" sz="1100" dirty="0">
              <a:latin typeface="+mn-lt"/>
            </a:endParaRPr>
          </a:p>
          <a:p>
            <a:pPr>
              <a:defRPr/>
            </a:pPr>
            <a:r>
              <a:rPr lang="en-US" sz="1100" dirty="0">
                <a:latin typeface="+mn-lt"/>
              </a:rPr>
              <a:t>CRKN provides access to thousands of journals that would have been outside the financial reach of many Canadian Universities if not for the collaborative purchasing arrangement. </a:t>
            </a:r>
          </a:p>
        </p:txBody>
      </p:sp>
      <p:sp>
        <p:nvSpPr>
          <p:cNvPr id="4" name="Slide Number Placeholder 3"/>
          <p:cNvSpPr>
            <a:spLocks noGrp="1"/>
          </p:cNvSpPr>
          <p:nvPr>
            <p:ph type="sldNum" sz="quarter" idx="10"/>
          </p:nvPr>
        </p:nvSpPr>
        <p:spPr/>
        <p:txBody>
          <a:bodyPr/>
          <a:lstStyle/>
          <a:p>
            <a:pPr>
              <a:defRPr/>
            </a:pPr>
            <a:fld id="{7C6D495E-AC8C-46FB-BE0C-B71420B66BDF}" type="slidenum">
              <a:rPr lang="en-US" altLang="en-US" smtClean="0"/>
              <a:pPr>
                <a:defRPr/>
              </a:pPr>
              <a:t>10</a:t>
            </a:fld>
            <a:endParaRPr lang="en-US" altLang="en-US"/>
          </a:p>
        </p:txBody>
      </p:sp>
    </p:spTree>
    <p:extLst>
      <p:ext uri="{BB962C8B-B14F-4D97-AF65-F5344CB8AC3E}">
        <p14:creationId xmlns:p14="http://schemas.microsoft.com/office/powerpoint/2010/main" val="337006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19</a:t>
            </a:fld>
            <a:endParaRPr lang="en-US"/>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6436" y="828577"/>
            <a:ext cx="10470045" cy="760396"/>
          </a:xfrm>
        </p:spPr>
        <p:txBody>
          <a:bodyPr anchor="ctr">
            <a:normAutofit/>
          </a:bodyPr>
          <a:lstStyle>
            <a:lvl1pPr>
              <a:defRPr sz="1800">
                <a:solidFill>
                  <a:srgbClr val="9C1B39"/>
                </a:solidFill>
                <a:latin typeface="Arial" charset="0"/>
                <a:ea typeface="Arial" charset="0"/>
                <a:cs typeface="Arial" charset="0"/>
              </a:defRPr>
            </a:lvl1pPr>
          </a:lstStyle>
          <a:p>
            <a:r>
              <a:rPr lang="en-CA" noProof="0" dirty="0" smtClean="0"/>
              <a:t>Title of Slide (H2)</a:t>
            </a:r>
            <a:endParaRPr lang="en-CA" noProof="0" dirty="0"/>
          </a:p>
        </p:txBody>
      </p:sp>
      <p:sp>
        <p:nvSpPr>
          <p:cNvPr id="4" name="Text Placeholder 3"/>
          <p:cNvSpPr>
            <a:spLocks noGrp="1"/>
          </p:cNvSpPr>
          <p:nvPr>
            <p:ph type="body" sz="half" idx="2" hasCustomPrompt="1"/>
          </p:nvPr>
        </p:nvSpPr>
        <p:spPr>
          <a:xfrm>
            <a:off x="906434" y="1605504"/>
            <a:ext cx="10470046" cy="4248719"/>
          </a:xfrm>
        </p:spPr>
        <p:txBody>
          <a:bodyPr>
            <a:normAutofit/>
          </a:bodyPr>
          <a:lstStyle>
            <a:lvl1pPr marL="0" indent="0">
              <a:lnSpc>
                <a:spcPts val="2220"/>
              </a:lnSpc>
              <a:buNone/>
              <a:defRPr sz="1600" b="0" i="0">
                <a:solidFill>
                  <a:srgbClr val="2C3F45"/>
                </a:solidFill>
                <a:latin typeface="Arial" charset="0"/>
                <a:ea typeface="Arial" charset="0"/>
                <a:cs typeface="Arial" charset="0"/>
              </a:defRPr>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dolor sit.</a:t>
            </a:r>
          </a:p>
        </p:txBody>
      </p:sp>
      <p:sp>
        <p:nvSpPr>
          <p:cNvPr id="6" name="Slide Number Placeholder 5"/>
          <p:cNvSpPr>
            <a:spLocks noGrp="1"/>
          </p:cNvSpPr>
          <p:nvPr>
            <p:ph type="sldNum" sz="quarter" idx="12"/>
          </p:nvPr>
        </p:nvSpPr>
        <p:spPr>
          <a:xfrm>
            <a:off x="8608358" y="6102418"/>
            <a:ext cx="3072164"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t>‹#›</a:t>
            </a:fld>
            <a:endParaRPr lang="en-CA" dirty="0"/>
          </a:p>
        </p:txBody>
      </p:sp>
      <p:cxnSp>
        <p:nvCxnSpPr>
          <p:cNvPr id="7" name="Straight Connector 6"/>
          <p:cNvCxnSpPr/>
          <p:nvPr/>
        </p:nvCxnSpPr>
        <p:spPr>
          <a:xfrm flipH="1">
            <a:off x="443236" y="6597784"/>
            <a:ext cx="10474058" cy="12023"/>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7273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Bethesda_Statement_on_Open_Access_Publishing" TargetMode="External"/><Relationship Id="rId2" Type="http://schemas.openxmlformats.org/officeDocument/2006/relationships/hyperlink" Target="https://en.wikipedia.org/wiki/Budapest_Open_Access_Initiativ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en.wikipedia.org/wiki/Berlin_Declaration_on_Open_Access_to_Knowledge_in_the_Sciences_and_Humanitie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Ingrid.parent@ubc.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50000"/>
                  </a:schemeClr>
                </a:solidFill>
              </a:rPr>
              <a:t>The sustainability of Academic Libraries in a global network: collaboration and community</a:t>
            </a:r>
            <a:endParaRPr lang="en-US" dirty="0">
              <a:solidFill>
                <a:schemeClr val="accent1">
                  <a:lumMod val="50000"/>
                </a:schemeClr>
              </a:solidFill>
            </a:endParaRPr>
          </a:p>
        </p:txBody>
      </p:sp>
      <p:sp>
        <p:nvSpPr>
          <p:cNvPr id="3" name="Subtitle 2"/>
          <p:cNvSpPr>
            <a:spLocks noGrp="1"/>
          </p:cNvSpPr>
          <p:nvPr>
            <p:ph type="subTitle" idx="1"/>
          </p:nvPr>
        </p:nvSpPr>
        <p:spPr/>
        <p:txBody>
          <a:bodyPr>
            <a:normAutofit lnSpcReduction="10000"/>
          </a:bodyPr>
          <a:lstStyle/>
          <a:p>
            <a:r>
              <a:rPr lang="en-US" dirty="0" smtClean="0"/>
              <a:t>Dr. Ingrid Parent</a:t>
            </a:r>
          </a:p>
          <a:p>
            <a:r>
              <a:rPr lang="en-US" dirty="0" smtClean="0"/>
              <a:t>University of British Columbia</a:t>
            </a:r>
          </a:p>
          <a:p>
            <a:endParaRPr lang="en-US" dirty="0"/>
          </a:p>
          <a:p>
            <a:r>
              <a:rPr lang="en-US" dirty="0" smtClean="0"/>
              <a:t>CONCERT, Taiwan, November 8, 2017</a:t>
            </a:r>
            <a:endParaRPr lang="en-US"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980" y="635868"/>
            <a:ext cx="7560840" cy="5923735"/>
          </a:xfrm>
          <a:prstGeom prst="rect">
            <a:avLst/>
          </a:prstGeom>
        </p:spPr>
      </p:pic>
      <p:sp>
        <p:nvSpPr>
          <p:cNvPr id="12290" name="Rectangle 2"/>
          <p:cNvSpPr>
            <a:spLocks noGrp="1" noChangeArrowheads="1"/>
          </p:cNvSpPr>
          <p:nvPr>
            <p:ph type="title"/>
          </p:nvPr>
        </p:nvSpPr>
        <p:spPr>
          <a:xfrm>
            <a:off x="1269876" y="332656"/>
            <a:ext cx="7730488" cy="760396"/>
          </a:xfrm>
        </p:spPr>
        <p:txBody>
          <a:bodyPr>
            <a:normAutofit/>
          </a:bodyPr>
          <a:lstStyle/>
          <a:p>
            <a:pPr eaLnBrk="1" hangingPunct="1">
              <a:defRPr/>
            </a:pPr>
            <a:r>
              <a:rPr lang="en-US" sz="2800" dirty="0" smtClean="0">
                <a:ea typeface="+mj-ea"/>
                <a:cs typeface="+mj-cs"/>
              </a:rPr>
              <a:t>   </a:t>
            </a:r>
            <a:r>
              <a:rPr lang="en-US" sz="2800" b="1" dirty="0" smtClean="0">
                <a:ea typeface="+mj-ea"/>
                <a:cs typeface="+mj-cs"/>
              </a:rPr>
              <a:t>CRKN TODAY</a:t>
            </a:r>
          </a:p>
        </p:txBody>
      </p:sp>
      <p:sp>
        <p:nvSpPr>
          <p:cNvPr id="8" name="Slide Number Placeholder 6"/>
          <p:cNvSpPr>
            <a:spLocks noGrp="1"/>
          </p:cNvSpPr>
          <p:nvPr>
            <p:ph type="sldNum" sz="quarter" idx="12"/>
          </p:nvPr>
        </p:nvSpPr>
        <p:spPr>
          <a:prstGeom prst="rect">
            <a:avLst/>
          </a:prstGeom>
        </p:spPr>
        <p:txBody>
          <a:bodyPr/>
          <a:lstStyle>
            <a:lvl1pPr>
              <a:spcBef>
                <a:spcPct val="20000"/>
              </a:spcBef>
              <a:buChar char="•"/>
              <a:defRPr sz="1968">
                <a:solidFill>
                  <a:schemeClr val="tx1"/>
                </a:solidFill>
                <a:latin typeface="Arial" panose="020B0604020202020204" pitchFamily="34" charset="0"/>
                <a:ea typeface="MS PGothic" panose="020B0600070205080204" pitchFamily="34" charset="-128"/>
              </a:defRPr>
            </a:lvl1pPr>
            <a:lvl2pPr marL="731211" indent="-281235">
              <a:spcBef>
                <a:spcPct val="20000"/>
              </a:spcBef>
              <a:buChar char="–"/>
              <a:defRPr>
                <a:solidFill>
                  <a:schemeClr val="tx1"/>
                </a:solidFill>
                <a:latin typeface="Arial" panose="020B0604020202020204" pitchFamily="34" charset="0"/>
                <a:ea typeface="MS PGothic" panose="020B0600070205080204" pitchFamily="34" charset="-128"/>
              </a:defRPr>
            </a:lvl2pPr>
            <a:lvl3pPr marL="1124941" indent="-224988">
              <a:spcBef>
                <a:spcPct val="20000"/>
              </a:spcBef>
              <a:buChar char="•"/>
              <a:defRPr sz="1575">
                <a:solidFill>
                  <a:schemeClr val="tx1"/>
                </a:solidFill>
                <a:latin typeface="Arial" panose="020B0604020202020204" pitchFamily="34" charset="0"/>
                <a:ea typeface="MS PGothic" panose="020B0600070205080204" pitchFamily="34" charset="-128"/>
              </a:defRPr>
            </a:lvl3pPr>
            <a:lvl4pPr marL="1574917" indent="-224988">
              <a:spcBef>
                <a:spcPct val="20000"/>
              </a:spcBef>
              <a:buChar char="–"/>
              <a:defRPr sz="1378">
                <a:solidFill>
                  <a:schemeClr val="tx1"/>
                </a:solidFill>
                <a:latin typeface="Arial" panose="020B0604020202020204" pitchFamily="34" charset="0"/>
                <a:ea typeface="MS PGothic" panose="020B0600070205080204" pitchFamily="34" charset="-128"/>
              </a:defRPr>
            </a:lvl4pPr>
            <a:lvl5pPr marL="2024893" indent="-224988">
              <a:spcBef>
                <a:spcPct val="20000"/>
              </a:spcBef>
              <a:buChar char="»"/>
              <a:defRPr sz="1181">
                <a:solidFill>
                  <a:schemeClr val="tx1"/>
                </a:solidFill>
                <a:latin typeface="Arial" panose="020B0604020202020204" pitchFamily="34" charset="0"/>
                <a:ea typeface="MS PGothic" panose="020B0600070205080204" pitchFamily="34" charset="-128"/>
              </a:defRPr>
            </a:lvl5pPr>
            <a:lvl6pPr marL="2474869" indent="-224988" eaLnBrk="0" fontAlgn="base" hangingPunct="0">
              <a:spcBef>
                <a:spcPct val="20000"/>
              </a:spcBef>
              <a:spcAft>
                <a:spcPct val="0"/>
              </a:spcAft>
              <a:buChar char="»"/>
              <a:defRPr sz="1181">
                <a:solidFill>
                  <a:schemeClr val="tx1"/>
                </a:solidFill>
                <a:latin typeface="Arial" panose="020B0604020202020204" pitchFamily="34" charset="0"/>
                <a:ea typeface="MS PGothic" panose="020B0600070205080204" pitchFamily="34" charset="-128"/>
              </a:defRPr>
            </a:lvl6pPr>
            <a:lvl7pPr marL="2924846" indent="-224988" eaLnBrk="0" fontAlgn="base" hangingPunct="0">
              <a:spcBef>
                <a:spcPct val="20000"/>
              </a:spcBef>
              <a:spcAft>
                <a:spcPct val="0"/>
              </a:spcAft>
              <a:buChar char="»"/>
              <a:defRPr sz="1181">
                <a:solidFill>
                  <a:schemeClr val="tx1"/>
                </a:solidFill>
                <a:latin typeface="Arial" panose="020B0604020202020204" pitchFamily="34" charset="0"/>
                <a:ea typeface="MS PGothic" panose="020B0600070205080204" pitchFamily="34" charset="-128"/>
              </a:defRPr>
            </a:lvl7pPr>
            <a:lvl8pPr marL="3374822" indent="-224988" eaLnBrk="0" fontAlgn="base" hangingPunct="0">
              <a:spcBef>
                <a:spcPct val="20000"/>
              </a:spcBef>
              <a:spcAft>
                <a:spcPct val="0"/>
              </a:spcAft>
              <a:buChar char="»"/>
              <a:defRPr sz="1181">
                <a:solidFill>
                  <a:schemeClr val="tx1"/>
                </a:solidFill>
                <a:latin typeface="Arial" panose="020B0604020202020204" pitchFamily="34" charset="0"/>
                <a:ea typeface="MS PGothic" panose="020B0600070205080204" pitchFamily="34" charset="-128"/>
              </a:defRPr>
            </a:lvl8pPr>
            <a:lvl9pPr marL="3824798" indent="-224988" eaLnBrk="0" fontAlgn="base" hangingPunct="0">
              <a:spcBef>
                <a:spcPct val="20000"/>
              </a:spcBef>
              <a:spcAft>
                <a:spcPct val="0"/>
              </a:spcAft>
              <a:buChar char="»"/>
              <a:defRPr sz="1181">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fld id="{21C0C7E0-826F-4025-85B1-C32688C5CDE4}" type="slidenum">
              <a:rPr lang="en-US" altLang="en-US" sz="1378">
                <a:solidFill>
                  <a:schemeClr val="accent1"/>
                </a:solidFill>
              </a:rPr>
              <a:pPr>
                <a:spcBef>
                  <a:spcPct val="0"/>
                </a:spcBef>
                <a:buFontTx/>
                <a:buNone/>
                <a:defRPr/>
              </a:pPr>
              <a:t>10</a:t>
            </a:fld>
            <a:endParaRPr lang="en-US" altLang="en-US" sz="1378" dirty="0">
              <a:solidFill>
                <a:schemeClr val="accent1"/>
              </a:solidFill>
            </a:endParaRPr>
          </a:p>
        </p:txBody>
      </p:sp>
    </p:spTree>
    <p:extLst>
      <p:ext uri="{BB962C8B-B14F-4D97-AF65-F5344CB8AC3E}">
        <p14:creationId xmlns:p14="http://schemas.microsoft.com/office/powerpoint/2010/main" val="382340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1987" y="306078"/>
            <a:ext cx="10470045" cy="760396"/>
          </a:xfrm>
        </p:spPr>
        <p:txBody>
          <a:bodyPr/>
          <a:lstStyle/>
          <a:p>
            <a:r>
              <a:rPr lang="en-CA" sz="2800" b="1" dirty="0"/>
              <a:t>NEGOTIATION</a:t>
            </a:r>
            <a:r>
              <a:rPr lang="en-CA" dirty="0" smtClean="0"/>
              <a:t> </a:t>
            </a:r>
            <a:r>
              <a:rPr lang="en-CA" sz="2800" b="1" dirty="0" smtClean="0"/>
              <a:t>PROCESS</a:t>
            </a:r>
            <a:endParaRPr lang="en-CA" b="1" dirty="0"/>
          </a:p>
        </p:txBody>
      </p:sp>
      <p:sp>
        <p:nvSpPr>
          <p:cNvPr id="4" name="Slide Number Placeholder 3"/>
          <p:cNvSpPr>
            <a:spLocks noGrp="1"/>
          </p:cNvSpPr>
          <p:nvPr>
            <p:ph type="sldNum" sz="quarter" idx="12"/>
          </p:nvPr>
        </p:nvSpPr>
        <p:spPr/>
        <p:txBody>
          <a:bodyPr/>
          <a:lstStyle/>
          <a:p>
            <a:fld id="{5EBD7134-EEA9-3A4D-9FFF-42FDD70F282B}" type="slidenum">
              <a:rPr lang="en-CA" smtClean="0"/>
              <a:t>11</a:t>
            </a:fld>
            <a:endParaRPr lang="en-CA"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919" t="23008" r="5629" b="12360"/>
          <a:stretch/>
        </p:blipFill>
        <p:spPr>
          <a:xfrm>
            <a:off x="1537944" y="925272"/>
            <a:ext cx="9018129" cy="5283076"/>
          </a:xfrm>
          <a:prstGeom prst="rect">
            <a:avLst/>
          </a:prstGeom>
        </p:spPr>
      </p:pic>
    </p:spTree>
    <p:extLst>
      <p:ext uri="{BB962C8B-B14F-4D97-AF65-F5344CB8AC3E}">
        <p14:creationId xmlns:p14="http://schemas.microsoft.com/office/powerpoint/2010/main" val="3718029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778098"/>
          </a:xfrm>
        </p:spPr>
        <p:txBody>
          <a:bodyPr/>
          <a:lstStyle/>
          <a:p>
            <a:r>
              <a:rPr lang="en-CA" b="1" dirty="0">
                <a:solidFill>
                  <a:srgbClr val="75619B"/>
                </a:solidFill>
                <a:latin typeface="Usual" panose="020B0603030403020204" pitchFamily="34" charset="0"/>
              </a:rPr>
              <a:t>CRKN Initiatives 2016-2017</a:t>
            </a:r>
            <a:endParaRPr lang="en-US" dirty="0"/>
          </a:p>
        </p:txBody>
      </p:sp>
      <p:sp>
        <p:nvSpPr>
          <p:cNvPr id="3" name="Content Placeholder 2"/>
          <p:cNvSpPr>
            <a:spLocks noGrp="1"/>
          </p:cNvSpPr>
          <p:nvPr>
            <p:ph idx="1"/>
          </p:nvPr>
        </p:nvSpPr>
        <p:spPr>
          <a:xfrm>
            <a:off x="981844" y="1052735"/>
            <a:ext cx="10585176" cy="5395691"/>
          </a:xfrm>
        </p:spPr>
        <p:txBody>
          <a:bodyPr>
            <a:normAutofit fontScale="77500" lnSpcReduction="20000"/>
          </a:bodyPr>
          <a:lstStyle/>
          <a:p>
            <a:pPr marL="45720" indent="0">
              <a:lnSpc>
                <a:spcPts val="2400"/>
              </a:lnSpc>
              <a:spcBef>
                <a:spcPts val="0"/>
              </a:spcBef>
              <a:buNone/>
            </a:pPr>
            <a:r>
              <a:rPr lang="en-CA" b="1" dirty="0">
                <a:latin typeface="Usual" panose="020B0603030403020204" pitchFamily="34" charset="0"/>
              </a:rPr>
              <a:t>Open Access </a:t>
            </a:r>
          </a:p>
          <a:p>
            <a:pPr marL="447675" indent="-180975">
              <a:lnSpc>
                <a:spcPts val="2400"/>
              </a:lnSpc>
              <a:spcBef>
                <a:spcPts val="0"/>
              </a:spcBef>
            </a:pPr>
            <a:r>
              <a:rPr lang="en-CA" sz="2300" dirty="0">
                <a:latin typeface="Usual" panose="020B0603030403020204" pitchFamily="34" charset="0"/>
              </a:rPr>
              <a:t>Partnership with </a:t>
            </a:r>
            <a:r>
              <a:rPr lang="en-CA" sz="2300" dirty="0" err="1">
                <a:latin typeface="Usual" panose="020B0603030403020204" pitchFamily="34" charset="0"/>
              </a:rPr>
              <a:t>Érudit</a:t>
            </a:r>
            <a:r>
              <a:rPr lang="en-CA" sz="2300" dirty="0">
                <a:latin typeface="Usual" panose="020B0603030403020204" pitchFamily="34" charset="0"/>
              </a:rPr>
              <a:t> towards Canadian OA content</a:t>
            </a:r>
          </a:p>
          <a:p>
            <a:pPr marL="447675" indent="-180975">
              <a:lnSpc>
                <a:spcPts val="2400"/>
              </a:lnSpc>
              <a:spcBef>
                <a:spcPts val="0"/>
              </a:spcBef>
              <a:spcAft>
                <a:spcPts val="600"/>
              </a:spcAft>
            </a:pPr>
            <a:r>
              <a:rPr lang="en-CA" sz="2300" dirty="0">
                <a:latin typeface="Usual" panose="020B0603030403020204" pitchFamily="34" charset="0"/>
              </a:rPr>
              <a:t>Participation and leadership in SCOAP</a:t>
            </a:r>
            <a:r>
              <a:rPr lang="en-CA" sz="2300" baseline="30000" dirty="0">
                <a:latin typeface="Usual" panose="020B0603030403020204" pitchFamily="34" charset="0"/>
              </a:rPr>
              <a:t>3</a:t>
            </a:r>
          </a:p>
          <a:p>
            <a:pPr marL="45720" indent="0">
              <a:lnSpc>
                <a:spcPts val="2400"/>
              </a:lnSpc>
              <a:spcBef>
                <a:spcPts val="0"/>
              </a:spcBef>
              <a:buNone/>
            </a:pPr>
            <a:r>
              <a:rPr lang="en-CA" b="1" dirty="0">
                <a:latin typeface="Usual" panose="020B0603030403020204" pitchFamily="34" charset="0"/>
              </a:rPr>
              <a:t>Supporting Content and Big Deal analysis</a:t>
            </a:r>
          </a:p>
          <a:p>
            <a:pPr marL="447675" indent="-180975">
              <a:lnSpc>
                <a:spcPts val="2400"/>
              </a:lnSpc>
              <a:spcBef>
                <a:spcPts val="0"/>
              </a:spcBef>
            </a:pPr>
            <a:r>
              <a:rPr lang="en-CA" sz="2300" dirty="0">
                <a:latin typeface="Usual" panose="020B0603030403020204" pitchFamily="34" charset="0"/>
              </a:rPr>
              <a:t>Journal Usage Project (JUP) – a national study of journal usage, citations and faculty perception of journal value to evaluate big deal value</a:t>
            </a:r>
          </a:p>
          <a:p>
            <a:pPr marL="447675" indent="-180975">
              <a:lnSpc>
                <a:spcPts val="2400"/>
              </a:lnSpc>
              <a:spcBef>
                <a:spcPts val="0"/>
              </a:spcBef>
            </a:pPr>
            <a:r>
              <a:rPr lang="en-CA" sz="2300" dirty="0">
                <a:latin typeface="Usual" panose="020B0603030403020204" pitchFamily="34" charset="0"/>
              </a:rPr>
              <a:t>Journal Value Analytics (JVA) for major publishers to assist in collection analysis and big deal value</a:t>
            </a:r>
          </a:p>
          <a:p>
            <a:pPr marL="447675" indent="-180975">
              <a:lnSpc>
                <a:spcPts val="2400"/>
              </a:lnSpc>
              <a:spcBef>
                <a:spcPts val="0"/>
              </a:spcBef>
            </a:pPr>
            <a:r>
              <a:rPr lang="en-CA" sz="2300" dirty="0">
                <a:latin typeface="Usual" panose="020B0603030403020204" pitchFamily="34" charset="0"/>
              </a:rPr>
              <a:t>Deployed an Institutional Mobilization toolkit for member use in knowledge mobilization on campus around the Scholarly Communication sustainability challenges</a:t>
            </a:r>
            <a:r>
              <a:rPr lang="en-CA" sz="2300" b="1" dirty="0">
                <a:latin typeface="Usual" panose="020B0603030403020204" pitchFamily="34" charset="0"/>
              </a:rPr>
              <a:t> </a:t>
            </a:r>
          </a:p>
          <a:p>
            <a:pPr marL="45720" indent="0">
              <a:lnSpc>
                <a:spcPts val="2400"/>
              </a:lnSpc>
              <a:spcBef>
                <a:spcPts val="600"/>
              </a:spcBef>
              <a:buNone/>
            </a:pPr>
            <a:r>
              <a:rPr lang="en-CA" b="1" dirty="0" smtClean="0">
                <a:latin typeface="Usual" panose="020B0603030403020204" pitchFamily="34" charset="0"/>
              </a:rPr>
              <a:t>Supporting Research and Teaching</a:t>
            </a:r>
          </a:p>
          <a:p>
            <a:pPr marL="447675" indent="-180975">
              <a:lnSpc>
                <a:spcPts val="2400"/>
              </a:lnSpc>
              <a:spcBef>
                <a:spcPts val="0"/>
              </a:spcBef>
            </a:pPr>
            <a:r>
              <a:rPr lang="en-CA" dirty="0" smtClean="0">
                <a:latin typeface="Usual" panose="020B0603030403020204" pitchFamily="34" charset="0"/>
              </a:rPr>
              <a:t>Participating </a:t>
            </a:r>
            <a:r>
              <a:rPr lang="en-CA" dirty="0">
                <a:latin typeface="Usual" panose="020B0603030403020204" pitchFamily="34" charset="0"/>
              </a:rPr>
              <a:t>in the Canadian Scholarly Publishing Working Group to move towards a sustainable publishing environment in Canada </a:t>
            </a:r>
          </a:p>
          <a:p>
            <a:pPr marL="447675" indent="-180975">
              <a:lnSpc>
                <a:spcPts val="2400"/>
              </a:lnSpc>
              <a:spcBef>
                <a:spcPts val="0"/>
              </a:spcBef>
            </a:pPr>
            <a:r>
              <a:rPr lang="en-CA" dirty="0">
                <a:latin typeface="Usual" panose="020B0603030403020204" pitchFamily="34" charset="0"/>
              </a:rPr>
              <a:t>Development and expansion of the Canadian National Digital Heritage Index (CNDHI) to facilitate access to digital Heritage content collections </a:t>
            </a:r>
          </a:p>
          <a:p>
            <a:pPr marL="447675" indent="-180975">
              <a:lnSpc>
                <a:spcPts val="2400"/>
              </a:lnSpc>
              <a:spcBef>
                <a:spcPts val="0"/>
              </a:spcBef>
            </a:pPr>
            <a:r>
              <a:rPr lang="en-CA" dirty="0">
                <a:latin typeface="Usual" panose="020B0603030403020204" pitchFamily="34" charset="0"/>
              </a:rPr>
              <a:t>ORCID-CA a national </a:t>
            </a:r>
            <a:r>
              <a:rPr lang="en-CA" dirty="0" err="1">
                <a:latin typeface="Usual" panose="020B0603030403020204" pitchFamily="34" charset="0"/>
              </a:rPr>
              <a:t>consortial</a:t>
            </a:r>
            <a:r>
              <a:rPr lang="en-CA" dirty="0">
                <a:latin typeface="Usual" panose="020B0603030403020204" pitchFamily="34" charset="0"/>
              </a:rPr>
              <a:t> approach to institutional ORCID membership</a:t>
            </a:r>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12</a:t>
            </a:fld>
            <a:endParaRPr lang="en-US"/>
          </a:p>
        </p:txBody>
      </p:sp>
    </p:spTree>
    <p:extLst>
      <p:ext uri="{BB962C8B-B14F-4D97-AF65-F5344CB8AC3E}">
        <p14:creationId xmlns:p14="http://schemas.microsoft.com/office/powerpoint/2010/main" val="66630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ome we're ope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10036" y="188640"/>
            <a:ext cx="6830565" cy="63093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36C87F6-986D-49E6-AF40-1B3A1EE8064D}" type="slidenum">
              <a:rPr lang="en-US" smtClean="0"/>
              <a:t>13</a:t>
            </a:fld>
            <a:endParaRPr lang="en-US"/>
          </a:p>
        </p:txBody>
      </p:sp>
    </p:spTree>
    <p:extLst>
      <p:ext uri="{BB962C8B-B14F-4D97-AF65-F5344CB8AC3E}">
        <p14:creationId xmlns:p14="http://schemas.microsoft.com/office/powerpoint/2010/main" val="166227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89" y="520333"/>
            <a:ext cx="10512862" cy="824650"/>
          </a:xfrm>
        </p:spPr>
        <p:txBody>
          <a:bodyPr/>
          <a:lstStyle/>
          <a:p>
            <a:r>
              <a:rPr lang="en-US" dirty="0"/>
              <a:t>OPEN ACCESS – A BRIEF HISTORY</a:t>
            </a:r>
          </a:p>
        </p:txBody>
      </p:sp>
      <p:sp>
        <p:nvSpPr>
          <p:cNvPr id="4" name="Content Placeholder 2">
            <a:extLst>
              <a:ext uri="{FF2B5EF4-FFF2-40B4-BE49-F238E27FC236}">
                <a16:creationId xmlns="" xmlns:a16="http://schemas.microsoft.com/office/drawing/2014/main" id="{871D4A2E-904A-4E30-8958-966F6D277F59}"/>
              </a:ext>
            </a:extLst>
          </p:cNvPr>
          <p:cNvSpPr txBox="1">
            <a:spLocks/>
          </p:cNvSpPr>
          <p:nvPr/>
        </p:nvSpPr>
        <p:spPr>
          <a:xfrm>
            <a:off x="744064" y="1486835"/>
            <a:ext cx="4354049" cy="50618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16" tIns="45708" rIns="91416" bIns="457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Growing interest in open access in the 90s, linked to the technical possibilities created by the Internet, concern about rising serials prices, and a belief in supporting openness in science</a:t>
            </a:r>
          </a:p>
          <a:p>
            <a:pPr marL="0" indent="0">
              <a:buNone/>
            </a:pPr>
            <a:r>
              <a:rPr lang="en-US" sz="1600" dirty="0"/>
              <a:t>Key Statements</a:t>
            </a:r>
          </a:p>
          <a:p>
            <a:r>
              <a:rPr lang="en-GB" sz="1600" dirty="0">
                <a:hlinkClick r:id="rId2" tooltip="Budapest Open Access Initiative"/>
              </a:rPr>
              <a:t>Budapest Open Access Initiative</a:t>
            </a:r>
            <a:r>
              <a:rPr lang="en-GB" sz="1600" dirty="0"/>
              <a:t> (2002)</a:t>
            </a:r>
          </a:p>
          <a:p>
            <a:r>
              <a:rPr lang="en-GB" sz="1600" dirty="0">
                <a:hlinkClick r:id="rId3" tooltip="Bethesda Statement on Open Access Publishing"/>
              </a:rPr>
              <a:t>Bethesda Statement on Open Access Publishing</a:t>
            </a:r>
            <a:r>
              <a:rPr lang="en-GB" sz="1600" dirty="0"/>
              <a:t> (2003)</a:t>
            </a:r>
          </a:p>
          <a:p>
            <a:r>
              <a:rPr lang="en-GB" sz="1600" dirty="0">
                <a:hlinkClick r:id="rId4" tooltip="Berlin Declaration on Open Access to Knowledge in the Sciences and Humanities"/>
              </a:rPr>
              <a:t>Berlin Declaration on Open Access to Knowledge in the Sciences and Humanities</a:t>
            </a:r>
            <a:r>
              <a:rPr lang="en-GB" sz="1600" dirty="0"/>
              <a:t> (2003)</a:t>
            </a:r>
          </a:p>
          <a:p>
            <a:r>
              <a:rPr lang="en-GB" sz="1600" dirty="0"/>
              <a:t>IFLA Statement on Open Access (2011)</a:t>
            </a:r>
          </a:p>
          <a:p>
            <a:r>
              <a:rPr lang="en-GB" sz="1600" dirty="0"/>
              <a:t>Hague Declaration on Knowledge Discovery (2015)</a:t>
            </a:r>
          </a:p>
          <a:p>
            <a:r>
              <a:rPr lang="en-GB" sz="1600" dirty="0"/>
              <a:t>EU Council of Ministers Conclusions </a:t>
            </a:r>
            <a:r>
              <a:rPr lang="en-GB" sz="1600" dirty="0" smtClean="0"/>
              <a:t>on OA (2016)</a:t>
            </a:r>
            <a:endParaRPr lang="en-GB" sz="1400" dirty="0"/>
          </a:p>
          <a:p>
            <a:pPr marL="0" indent="0">
              <a:buNone/>
            </a:pPr>
            <a:endParaRPr lang="en-US" sz="2799" dirty="0"/>
          </a:p>
          <a:p>
            <a:endParaRPr lang="en-US" sz="2799" dirty="0"/>
          </a:p>
        </p:txBody>
      </p:sp>
      <p:pic>
        <p:nvPicPr>
          <p:cNvPr id="10" name="Picture 9">
            <a:extLst>
              <a:ext uri="{FF2B5EF4-FFF2-40B4-BE49-F238E27FC236}">
                <a16:creationId xmlns="" xmlns:a16="http://schemas.microsoft.com/office/drawing/2014/main" id="{EFB16678-FAFF-4953-9ED4-E63E50758080}"/>
              </a:ext>
            </a:extLst>
          </p:cNvPr>
          <p:cNvPicPr>
            <a:picLocks noChangeAspect="1"/>
          </p:cNvPicPr>
          <p:nvPr/>
        </p:nvPicPr>
        <p:blipFill>
          <a:blip r:embed="rId5"/>
          <a:stretch>
            <a:fillRect/>
          </a:stretch>
        </p:blipFill>
        <p:spPr>
          <a:xfrm>
            <a:off x="5214904" y="1648358"/>
            <a:ext cx="6280108" cy="4158485"/>
          </a:xfrm>
          <a:prstGeom prst="rect">
            <a:avLst/>
          </a:prstGeom>
        </p:spPr>
      </p:pic>
      <p:sp>
        <p:nvSpPr>
          <p:cNvPr id="3" name="TextBox 2">
            <a:extLst>
              <a:ext uri="{FF2B5EF4-FFF2-40B4-BE49-F238E27FC236}">
                <a16:creationId xmlns="" xmlns:a16="http://schemas.microsoft.com/office/drawing/2014/main" id="{5415D3B3-CCD2-4D5E-AC2A-8F1369E392DD}"/>
              </a:ext>
            </a:extLst>
          </p:cNvPr>
          <p:cNvSpPr txBox="1"/>
          <p:nvPr/>
        </p:nvSpPr>
        <p:spPr>
          <a:xfrm>
            <a:off x="5900641" y="6110217"/>
            <a:ext cx="5594371" cy="438468"/>
          </a:xfrm>
          <a:prstGeom prst="rect">
            <a:avLst/>
          </a:prstGeom>
          <a:noFill/>
        </p:spPr>
        <p:txBody>
          <a:bodyPr wrap="square" rtlCol="0">
            <a:spAutoFit/>
          </a:bodyPr>
          <a:lstStyle/>
          <a:p>
            <a:pPr algn="r"/>
            <a:r>
              <a:rPr lang="en-US" sz="1200" dirty="0"/>
              <a:t>Development of open access</a:t>
            </a:r>
          </a:p>
          <a:p>
            <a:pPr algn="r"/>
            <a:r>
              <a:rPr lang="en-US" sz="1050" dirty="0"/>
              <a:t>*</a:t>
            </a:r>
            <a:r>
              <a:rPr lang="en-US" sz="1050" i="1" dirty="0" err="1"/>
              <a:t>Laakso</a:t>
            </a:r>
            <a:r>
              <a:rPr lang="en-US" sz="1050" i="1" dirty="0"/>
              <a:t> M, Welling P, </a:t>
            </a:r>
            <a:r>
              <a:rPr lang="en-US" sz="1050" i="1" dirty="0" err="1"/>
              <a:t>Bukvova</a:t>
            </a:r>
            <a:r>
              <a:rPr lang="en-US" sz="1050" i="1" dirty="0"/>
              <a:t> H, Nyman L, </a:t>
            </a:r>
            <a:r>
              <a:rPr lang="en-US" sz="1050" i="1" dirty="0" err="1"/>
              <a:t>Björk</a:t>
            </a:r>
            <a:r>
              <a:rPr lang="en-US" sz="1050" i="1" dirty="0"/>
              <a:t> B-C, et al.</a:t>
            </a:r>
          </a:p>
        </p:txBody>
      </p:sp>
      <p:sp>
        <p:nvSpPr>
          <p:cNvPr id="5" name="Slide Number Placeholder 4"/>
          <p:cNvSpPr>
            <a:spLocks noGrp="1"/>
          </p:cNvSpPr>
          <p:nvPr>
            <p:ph type="sldNum" sz="quarter" idx="12"/>
          </p:nvPr>
        </p:nvSpPr>
        <p:spPr>
          <a:xfrm>
            <a:off x="10261273" y="6448427"/>
            <a:ext cx="1143001" cy="180974"/>
          </a:xfrm>
        </p:spPr>
        <p:txBody>
          <a:bodyPr/>
          <a:lstStyle/>
          <a:p>
            <a:fld id="{F36C87F6-986D-49E6-AF40-1B3A1EE8064D}" type="slidenum">
              <a:rPr lang="en-US" smtClean="0"/>
              <a:t>14</a:t>
            </a:fld>
            <a:endParaRPr lang="en-US"/>
          </a:p>
        </p:txBody>
      </p:sp>
    </p:spTree>
    <p:extLst>
      <p:ext uri="{BB962C8B-B14F-4D97-AF65-F5344CB8AC3E}">
        <p14:creationId xmlns:p14="http://schemas.microsoft.com/office/powerpoint/2010/main" val="247788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408B238-80FC-4B7A-8568-FA88D6DAA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91235"/>
            <a:ext cx="12188825" cy="4875530"/>
          </a:xfrm>
          <a:prstGeom prst="rect">
            <a:avLst/>
          </a:prstGeom>
        </p:spPr>
      </p:pic>
      <p:sp>
        <p:nvSpPr>
          <p:cNvPr id="4" name="Content Placeholder 2">
            <a:extLst>
              <a:ext uri="{FF2B5EF4-FFF2-40B4-BE49-F238E27FC236}">
                <a16:creationId xmlns="" xmlns:a16="http://schemas.microsoft.com/office/drawing/2014/main" id="{7D9EE2E5-F5D9-482A-B98F-EF86A6F796C4}"/>
              </a:ext>
            </a:extLst>
          </p:cNvPr>
          <p:cNvSpPr txBox="1">
            <a:spLocks/>
          </p:cNvSpPr>
          <p:nvPr/>
        </p:nvSpPr>
        <p:spPr>
          <a:xfrm>
            <a:off x="273307" y="1777281"/>
            <a:ext cx="5136269" cy="4825369"/>
          </a:xfrm>
          <a:prstGeom prst="roundRect">
            <a:avLst/>
          </a:prstGeom>
          <a:solidFill>
            <a:schemeClr val="bg1">
              <a:alpha val="80000"/>
            </a:schemeClr>
          </a:solidFill>
          <a:ln w="57150">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vert="horz" lIns="91416" tIns="45708" rIns="91416" bIns="4570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799" b="1" dirty="0">
                <a:solidFill>
                  <a:srgbClr val="014B2D"/>
                </a:solidFill>
              </a:rPr>
              <a:t>Open Access Models</a:t>
            </a:r>
            <a:endParaRPr lang="en-US" sz="2799" i="1" dirty="0">
              <a:solidFill>
                <a:srgbClr val="014B2D"/>
              </a:solidFill>
            </a:endParaRPr>
          </a:p>
          <a:p>
            <a:pPr marL="0" indent="0">
              <a:buNone/>
            </a:pPr>
            <a:r>
              <a:rPr lang="en-US" sz="1799" b="1" dirty="0">
                <a:solidFill>
                  <a:srgbClr val="014B2D"/>
                </a:solidFill>
              </a:rPr>
              <a:t>Green open access. </a:t>
            </a:r>
            <a:r>
              <a:rPr lang="en-US" sz="1799" dirty="0"/>
              <a:t>Open Access publication following an embargo period, or publication of a ‘pre-print’ in an OA repository</a:t>
            </a:r>
          </a:p>
          <a:p>
            <a:pPr marL="0" indent="0">
              <a:buNone/>
            </a:pPr>
            <a:r>
              <a:rPr lang="en-US" sz="1799" b="1" dirty="0">
                <a:solidFill>
                  <a:srgbClr val="014B2D"/>
                </a:solidFill>
              </a:rPr>
              <a:t>Gold open access. </a:t>
            </a:r>
            <a:r>
              <a:rPr lang="en-US" sz="1799" dirty="0"/>
              <a:t>Immediate Open Access publication, usually following payment by an author (Article Processing Charge - APC)</a:t>
            </a:r>
          </a:p>
          <a:p>
            <a:pPr marL="0" indent="0">
              <a:buNone/>
            </a:pPr>
            <a:r>
              <a:rPr lang="en-US" sz="1799" b="1" dirty="0">
                <a:solidFill>
                  <a:srgbClr val="014B2D"/>
                </a:solidFill>
              </a:rPr>
              <a:t>Diamond/Platinum open access. </a:t>
            </a:r>
            <a:r>
              <a:rPr lang="en-US" sz="1799" dirty="0"/>
              <a:t>Immediate Open Access Publication with no payment of article processing charges (external funding).</a:t>
            </a:r>
          </a:p>
          <a:p>
            <a:pPr marL="0" indent="0">
              <a:buNone/>
            </a:pPr>
            <a:r>
              <a:rPr lang="en-US" sz="1799" b="1" dirty="0">
                <a:solidFill>
                  <a:schemeClr val="accent6">
                    <a:lumMod val="50000"/>
                  </a:schemeClr>
                </a:solidFill>
              </a:rPr>
              <a:t>‘Bronze’ Open access</a:t>
            </a:r>
            <a:r>
              <a:rPr lang="en-US" sz="1799" dirty="0"/>
              <a:t>: Publication of articles for free on publisher websites (not in a repository)</a:t>
            </a:r>
            <a:endParaRPr lang="en-US" sz="2799" dirty="0"/>
          </a:p>
        </p:txBody>
      </p:sp>
      <p:sp>
        <p:nvSpPr>
          <p:cNvPr id="5" name="Content Placeholder 2">
            <a:extLst>
              <a:ext uri="{FF2B5EF4-FFF2-40B4-BE49-F238E27FC236}">
                <a16:creationId xmlns="" xmlns:a16="http://schemas.microsoft.com/office/drawing/2014/main" id="{D5BA08A2-CD50-46C8-AFEB-1A755607AB25}"/>
              </a:ext>
            </a:extLst>
          </p:cNvPr>
          <p:cNvSpPr txBox="1">
            <a:spLocks/>
          </p:cNvSpPr>
          <p:nvPr/>
        </p:nvSpPr>
        <p:spPr>
          <a:xfrm>
            <a:off x="6182373" y="318914"/>
            <a:ext cx="5635761" cy="5550941"/>
          </a:xfrm>
          <a:prstGeom prst="roundRect">
            <a:avLst/>
          </a:prstGeom>
          <a:solidFill>
            <a:schemeClr val="bg1">
              <a:alpha val="80000"/>
            </a:schemeClr>
          </a:solidFill>
          <a:ln w="57150">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vert="horz" lIns="91416" tIns="45708" rIns="91416" bIns="457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799" b="1" dirty="0">
                <a:solidFill>
                  <a:srgbClr val="014B2D"/>
                </a:solidFill>
              </a:rPr>
              <a:t>Defining open 2.1</a:t>
            </a:r>
          </a:p>
          <a:p>
            <a:pPr marL="0" indent="0" algn="r">
              <a:buNone/>
            </a:pPr>
            <a:r>
              <a:rPr lang="en-US" sz="1799" b="1" dirty="0">
                <a:solidFill>
                  <a:srgbClr val="014B2D"/>
                </a:solidFill>
              </a:rPr>
              <a:t>Open (License or Status): </a:t>
            </a:r>
            <a:r>
              <a:rPr lang="en-GB" sz="1799" dirty="0"/>
              <a:t>The work must be in the public domain or provided under an open license</a:t>
            </a:r>
            <a:r>
              <a:rPr lang="en-US" sz="1799" dirty="0"/>
              <a:t>. </a:t>
            </a:r>
          </a:p>
          <a:p>
            <a:pPr marL="0" indent="0" algn="r">
              <a:buNone/>
            </a:pPr>
            <a:r>
              <a:rPr lang="en-US" sz="1799" b="1" dirty="0">
                <a:solidFill>
                  <a:srgbClr val="014B2D"/>
                </a:solidFill>
              </a:rPr>
              <a:t>Access: </a:t>
            </a:r>
            <a:r>
              <a:rPr lang="en-US" sz="1799" dirty="0"/>
              <a:t>Physical copies must be </a:t>
            </a:r>
            <a:r>
              <a:rPr lang="en-GB" sz="1799" dirty="0"/>
              <a:t>provided as a whole and at no more than a reasonable one-time reproduction cost. Digital copies should be downloadable without charge. </a:t>
            </a:r>
            <a:endParaRPr lang="en-US" sz="1799" b="1" dirty="0">
              <a:solidFill>
                <a:srgbClr val="014B2D"/>
              </a:solidFill>
            </a:endParaRPr>
          </a:p>
          <a:p>
            <a:pPr marL="0" indent="0" algn="r">
              <a:buNone/>
            </a:pPr>
            <a:r>
              <a:rPr lang="en-US" sz="1799" b="1" dirty="0">
                <a:solidFill>
                  <a:srgbClr val="014B2D"/>
                </a:solidFill>
              </a:rPr>
              <a:t>Machine Readability. </a:t>
            </a:r>
            <a:r>
              <a:rPr lang="en-GB" sz="1799" dirty="0"/>
              <a:t>The work must be provided in a form readily processable by a computer.</a:t>
            </a:r>
            <a:endParaRPr lang="en-US" sz="1799" dirty="0"/>
          </a:p>
          <a:p>
            <a:pPr marL="0" indent="0" algn="r">
              <a:buNone/>
            </a:pPr>
            <a:r>
              <a:rPr lang="en-US" sz="1799" b="1" dirty="0">
                <a:solidFill>
                  <a:srgbClr val="014B2D"/>
                </a:solidFill>
              </a:rPr>
              <a:t>Open Format. </a:t>
            </a:r>
            <a:r>
              <a:rPr lang="en-GB" sz="1799" dirty="0"/>
              <a:t>The work must be provided in a format that places no restrictions, monetary or otherwise, upon its use and can be fully processed with at least one free/</a:t>
            </a:r>
            <a:r>
              <a:rPr lang="en-GB" sz="1799" dirty="0" err="1"/>
              <a:t>libre</a:t>
            </a:r>
            <a:r>
              <a:rPr lang="en-GB" sz="1799" dirty="0"/>
              <a:t>/open-source software tool.</a:t>
            </a:r>
            <a:endParaRPr lang="en-US" sz="1799" b="1" dirty="0">
              <a:solidFill>
                <a:srgbClr val="014B2D"/>
              </a:solidFill>
            </a:endParaRPr>
          </a:p>
        </p:txBody>
      </p:sp>
      <p:sp>
        <p:nvSpPr>
          <p:cNvPr id="2" name="Slide Number Placeholder 1"/>
          <p:cNvSpPr>
            <a:spLocks noGrp="1"/>
          </p:cNvSpPr>
          <p:nvPr>
            <p:ph type="sldNum" sz="quarter" idx="12"/>
          </p:nvPr>
        </p:nvSpPr>
        <p:spPr/>
        <p:txBody>
          <a:bodyPr/>
          <a:lstStyle/>
          <a:p>
            <a:fld id="{F36C87F6-986D-49E6-AF40-1B3A1EE8064D}" type="slidenum">
              <a:rPr lang="en-US" smtClean="0"/>
              <a:t>15</a:t>
            </a:fld>
            <a:endParaRPr lang="en-US"/>
          </a:p>
        </p:txBody>
      </p:sp>
    </p:spTree>
    <p:extLst>
      <p:ext uri="{BB962C8B-B14F-4D97-AF65-F5344CB8AC3E}">
        <p14:creationId xmlns:p14="http://schemas.microsoft.com/office/powerpoint/2010/main" val="73017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8C0BC0A-933D-4808-BC3E-C1F616240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2301"/>
            <a:ext cx="12188825" cy="9141619"/>
          </a:xfrm>
          <a:prstGeom prst="rect">
            <a:avLst/>
          </a:prstGeom>
        </p:spPr>
      </p:pic>
      <p:sp>
        <p:nvSpPr>
          <p:cNvPr id="6" name="Rectangle 5">
            <a:extLst>
              <a:ext uri="{FF2B5EF4-FFF2-40B4-BE49-F238E27FC236}">
                <a16:creationId xmlns="" xmlns:a16="http://schemas.microsoft.com/office/drawing/2014/main" id="{CF826AB9-84F3-4B00-9E56-01CCFB5F0EE4}"/>
              </a:ext>
            </a:extLst>
          </p:cNvPr>
          <p:cNvSpPr/>
          <p:nvPr/>
        </p:nvSpPr>
        <p:spPr>
          <a:xfrm>
            <a:off x="-1" y="893"/>
            <a:ext cx="12188825" cy="6856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 name="Title 1"/>
          <p:cNvSpPr>
            <a:spLocks noGrp="1"/>
          </p:cNvSpPr>
          <p:nvPr>
            <p:ph type="title"/>
          </p:nvPr>
        </p:nvSpPr>
        <p:spPr>
          <a:xfrm>
            <a:off x="496163" y="500825"/>
            <a:ext cx="10512862" cy="941994"/>
          </a:xfrm>
        </p:spPr>
        <p:txBody>
          <a:bodyPr/>
          <a:lstStyle/>
          <a:p>
            <a:r>
              <a:rPr lang="en-US" dirty="0"/>
              <a:t>TRENDS AND ISSUES</a:t>
            </a:r>
          </a:p>
        </p:txBody>
      </p:sp>
      <p:sp>
        <p:nvSpPr>
          <p:cNvPr id="3" name="Content Placeholder 2"/>
          <p:cNvSpPr>
            <a:spLocks noGrp="1"/>
          </p:cNvSpPr>
          <p:nvPr>
            <p:ph idx="1"/>
          </p:nvPr>
        </p:nvSpPr>
        <p:spPr>
          <a:xfrm>
            <a:off x="496163" y="1442818"/>
            <a:ext cx="10756509" cy="4936496"/>
          </a:xfrm>
        </p:spPr>
        <p:txBody>
          <a:bodyPr>
            <a:normAutofit fontScale="85000" lnSpcReduction="20000"/>
          </a:bodyPr>
          <a:lstStyle/>
          <a:p>
            <a:pPr>
              <a:spcBef>
                <a:spcPts val="1200"/>
              </a:spcBef>
              <a:spcAft>
                <a:spcPts val="600"/>
              </a:spcAft>
            </a:pPr>
            <a:r>
              <a:rPr lang="en-GB" sz="1999" b="1" dirty="0">
                <a:solidFill>
                  <a:srgbClr val="004A2C"/>
                </a:solidFill>
              </a:rPr>
              <a:t>What Business Model? </a:t>
            </a:r>
            <a:r>
              <a:rPr lang="en-GB" sz="1999" dirty="0">
                <a:solidFill>
                  <a:srgbClr val="004A2C"/>
                </a:solidFill>
              </a:rPr>
              <a:t>The financing of Open Access policies in future remains uncertain. Who pays? How can we ensure that publishing is not the preserve of the wealthiest institutions? Are the Article Processing Charges (APCs) levied by the top journals sustainable, fair or accessible?</a:t>
            </a:r>
          </a:p>
          <a:p>
            <a:pPr>
              <a:spcBef>
                <a:spcPts val="1200"/>
              </a:spcBef>
              <a:spcAft>
                <a:spcPts val="600"/>
              </a:spcAft>
            </a:pPr>
            <a:r>
              <a:rPr lang="en-GB" sz="1999" b="1" dirty="0">
                <a:solidFill>
                  <a:schemeClr val="accent6">
                    <a:lumMod val="50000"/>
                  </a:schemeClr>
                </a:solidFill>
              </a:rPr>
              <a:t>What Infrastructure? </a:t>
            </a:r>
            <a:r>
              <a:rPr lang="en-GB" sz="1999" dirty="0">
                <a:solidFill>
                  <a:schemeClr val="accent6">
                    <a:lumMod val="50000"/>
                  </a:schemeClr>
                </a:solidFill>
              </a:rPr>
              <a:t>Knowledge discovery depends on an effective and operational infrastructure, but how can this be paid for? Should we worry about services such as repositories, sharing services, metrics providers, or databanks being owned by major publishers?</a:t>
            </a:r>
          </a:p>
          <a:p>
            <a:pPr>
              <a:spcBef>
                <a:spcPts val="1200"/>
              </a:spcBef>
              <a:spcAft>
                <a:spcPts val="600"/>
              </a:spcAft>
            </a:pPr>
            <a:r>
              <a:rPr lang="en-GB" sz="1999" b="1" dirty="0">
                <a:solidFill>
                  <a:schemeClr val="accent6">
                    <a:lumMod val="50000"/>
                  </a:schemeClr>
                </a:solidFill>
              </a:rPr>
              <a:t>Mixed ‘Big Deals’</a:t>
            </a:r>
            <a:r>
              <a:rPr lang="en-GB" sz="1999" dirty="0">
                <a:solidFill>
                  <a:srgbClr val="004A2C"/>
                </a:solidFill>
              </a:rPr>
              <a:t>: contracts signed between libraries and major publishers increasingly include APCs, alongside access to subscription journals. How can we ensure libraries have the expertise and support to negotiate these deals?</a:t>
            </a:r>
          </a:p>
          <a:p>
            <a:pPr>
              <a:spcBef>
                <a:spcPts val="1200"/>
              </a:spcBef>
              <a:spcAft>
                <a:spcPts val="600"/>
              </a:spcAft>
            </a:pPr>
            <a:r>
              <a:rPr lang="en-GB" sz="1999" b="1" dirty="0">
                <a:solidFill>
                  <a:srgbClr val="004A2C"/>
                </a:solidFill>
              </a:rPr>
              <a:t>Trust and Recognition</a:t>
            </a:r>
            <a:r>
              <a:rPr lang="en-GB" sz="1999" dirty="0"/>
              <a:t>: there are doubtless many deliberately fraudulent, or low-quality open access journals. How can we enable researchers, students, and librarians to spot the fakes, rather than just condemn all OA journals as dubious?</a:t>
            </a:r>
          </a:p>
          <a:p>
            <a:pPr>
              <a:spcBef>
                <a:spcPts val="1200"/>
              </a:spcBef>
              <a:spcAft>
                <a:spcPts val="600"/>
              </a:spcAft>
            </a:pPr>
            <a:r>
              <a:rPr lang="en-GB" sz="1999" b="1" dirty="0">
                <a:solidFill>
                  <a:srgbClr val="004A2C"/>
                </a:solidFill>
              </a:rPr>
              <a:t>Risks to Safe Harbour Provisions</a:t>
            </a:r>
            <a:r>
              <a:rPr lang="en-GB" sz="1999" dirty="0">
                <a:solidFill>
                  <a:srgbClr val="004A2C"/>
                </a:solidFill>
              </a:rPr>
              <a:t>: legal action against ResearchGate for hosting infringing content (i.e. versions of record, rather than pre-print copies of articles, uploaded by the authors) poses challenges to all repositories who could find themselves liable for mistakes made by researchers?</a:t>
            </a:r>
            <a:endParaRPr lang="en-GB" sz="1999" dirty="0"/>
          </a:p>
          <a:p>
            <a:pPr>
              <a:spcBef>
                <a:spcPts val="1200"/>
              </a:spcBef>
              <a:spcAft>
                <a:spcPts val="600"/>
              </a:spcAft>
            </a:pPr>
            <a:r>
              <a:rPr lang="en-GB" sz="1999" b="1" dirty="0">
                <a:solidFill>
                  <a:schemeClr val="accent6">
                    <a:lumMod val="50000"/>
                  </a:schemeClr>
                </a:solidFill>
              </a:rPr>
              <a:t>The regionalisation of Open Access</a:t>
            </a:r>
            <a:r>
              <a:rPr lang="en-GB" sz="1999" dirty="0"/>
              <a:t>: Elsevier has proposed that OA could be regionalised, with one model followed in one part of the world, and another elsewhere. This has led to extensive criticism, but the idea should be taken seriously.</a:t>
            </a:r>
          </a:p>
          <a:p>
            <a:pPr>
              <a:spcBef>
                <a:spcPts val="1200"/>
              </a:spcBef>
              <a:spcAft>
                <a:spcPts val="600"/>
              </a:spcAft>
            </a:pPr>
            <a:endParaRPr lang="en-GB" sz="1999" dirty="0"/>
          </a:p>
          <a:p>
            <a:pPr>
              <a:spcBef>
                <a:spcPts val="1200"/>
              </a:spcBef>
              <a:spcAft>
                <a:spcPts val="600"/>
              </a:spcAft>
            </a:pPr>
            <a:endParaRPr lang="en-GB" sz="1699" dirty="0"/>
          </a:p>
          <a:p>
            <a:pPr>
              <a:spcBef>
                <a:spcPts val="1200"/>
              </a:spcBef>
              <a:spcAft>
                <a:spcPts val="600"/>
              </a:spcAft>
            </a:pPr>
            <a:endParaRPr lang="en-GB" sz="1699" dirty="0"/>
          </a:p>
        </p:txBody>
      </p:sp>
      <p:sp>
        <p:nvSpPr>
          <p:cNvPr id="4" name="Slide Number Placeholder 3"/>
          <p:cNvSpPr>
            <a:spLocks noGrp="1"/>
          </p:cNvSpPr>
          <p:nvPr>
            <p:ph type="sldNum" sz="quarter" idx="12"/>
          </p:nvPr>
        </p:nvSpPr>
        <p:spPr/>
        <p:txBody>
          <a:bodyPr/>
          <a:lstStyle/>
          <a:p>
            <a:fld id="{F36C87F6-986D-49E6-AF40-1B3A1EE8064D}" type="slidenum">
              <a:rPr lang="en-US" smtClean="0"/>
              <a:t>16</a:t>
            </a:fld>
            <a:endParaRPr lang="en-US"/>
          </a:p>
        </p:txBody>
      </p:sp>
    </p:spTree>
    <p:extLst>
      <p:ext uri="{BB962C8B-B14F-4D97-AF65-F5344CB8AC3E}">
        <p14:creationId xmlns:p14="http://schemas.microsoft.com/office/powerpoint/2010/main" val="403200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99019"/>
            <a:ext cx="9753600" cy="994122"/>
          </a:xfrm>
        </p:spPr>
        <p:txBody>
          <a:bodyPr>
            <a:normAutofit/>
          </a:bodyPr>
          <a:lstStyle/>
          <a:p>
            <a:r>
              <a:rPr lang="en-CA" dirty="0" smtClean="0"/>
              <a:t>BEYOND OPEN ACCESS (BOA)</a:t>
            </a:r>
            <a:endParaRPr lang="en-CA" sz="3600" dirty="0"/>
          </a:p>
        </p:txBody>
      </p:sp>
      <p:sp>
        <p:nvSpPr>
          <p:cNvPr id="4" name="Slide Number Placeholder 3"/>
          <p:cNvSpPr>
            <a:spLocks noGrp="1"/>
          </p:cNvSpPr>
          <p:nvPr>
            <p:ph type="sldNum" sz="quarter" idx="12"/>
          </p:nvPr>
        </p:nvSpPr>
        <p:spPr/>
        <p:txBody>
          <a:bodyPr/>
          <a:lstStyle/>
          <a:p>
            <a:fld id="{F36C87F6-986D-49E6-AF40-1B3A1EE8064D}" type="slidenum">
              <a:rPr lang="en-CA" smtClean="0"/>
              <a:t>17</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087" y="1174662"/>
            <a:ext cx="9230654" cy="5192243"/>
          </a:xfrm>
          <a:prstGeom prst="rect">
            <a:avLst/>
          </a:prstGeom>
        </p:spPr>
      </p:pic>
    </p:spTree>
    <p:extLst>
      <p:ext uri="{BB962C8B-B14F-4D97-AF65-F5344CB8AC3E}">
        <p14:creationId xmlns:p14="http://schemas.microsoft.com/office/powerpoint/2010/main" val="412514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2.5% COMMITMENT</a:t>
            </a:r>
            <a:endParaRPr lang="en-US" dirty="0"/>
          </a:p>
        </p:txBody>
      </p:sp>
      <p:sp>
        <p:nvSpPr>
          <p:cNvPr id="3" name="Content Placeholder 2"/>
          <p:cNvSpPr>
            <a:spLocks noGrp="1"/>
          </p:cNvSpPr>
          <p:nvPr>
            <p:ph idx="1"/>
          </p:nvPr>
        </p:nvSpPr>
        <p:spPr>
          <a:xfrm>
            <a:off x="1217614" y="1600200"/>
            <a:ext cx="9753600" cy="5069160"/>
          </a:xfrm>
        </p:spPr>
        <p:txBody>
          <a:bodyPr>
            <a:normAutofit lnSpcReduction="10000"/>
          </a:bodyPr>
          <a:lstStyle/>
          <a:p>
            <a:r>
              <a:rPr lang="en-US" dirty="0" smtClean="0"/>
              <a:t>Every academic library should commit to dedicate 2.5% of its total budget to organizations and projects that contribute to the common digital infrastructure needed to create and support the open scholarly commons.</a:t>
            </a:r>
            <a:endParaRPr lang="en-US" dirty="0"/>
          </a:p>
          <a:p>
            <a:r>
              <a:rPr lang="en-US" dirty="0" smtClean="0"/>
              <a:t>A “Movement” begun by David W. Lewis, Dean of the IUPUI University Library in Indianapolis USA</a:t>
            </a:r>
            <a:endParaRPr lang="en-US" dirty="0"/>
          </a:p>
          <a:p>
            <a:r>
              <a:rPr lang="en-US" dirty="0" smtClean="0"/>
              <a:t>Why?</a:t>
            </a:r>
          </a:p>
          <a:p>
            <a:r>
              <a:rPr lang="en-US" dirty="0" smtClean="0"/>
              <a:t>The current scholarly communication model is dysfunctional.</a:t>
            </a:r>
          </a:p>
          <a:p>
            <a:r>
              <a:rPr lang="en-US" dirty="0" smtClean="0"/>
              <a:t>The commercial sector, with ample funds mainly from academic institutions, is buying control of digital infrastructure.</a:t>
            </a:r>
          </a:p>
          <a:p>
            <a:r>
              <a:rPr lang="en-US" dirty="0" smtClean="0"/>
              <a:t>Libraries have a disjointed approach to sustaining digital infrastructure and are often unaware of what others are doing.</a:t>
            </a:r>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18</a:t>
            </a:fld>
            <a:endParaRPr lang="en-US"/>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2.5% COMMITMENT </a:t>
            </a:r>
            <a:r>
              <a:rPr lang="en-US" dirty="0"/>
              <a:t>- 2</a:t>
            </a:r>
          </a:p>
        </p:txBody>
      </p:sp>
      <p:sp>
        <p:nvSpPr>
          <p:cNvPr id="9" name="Content Placeholder 8"/>
          <p:cNvSpPr>
            <a:spLocks noGrp="1"/>
          </p:cNvSpPr>
          <p:nvPr>
            <p:ph sz="half" idx="2"/>
          </p:nvPr>
        </p:nvSpPr>
        <p:spPr>
          <a:xfrm>
            <a:off x="1197868" y="1916832"/>
            <a:ext cx="8981254" cy="3428999"/>
          </a:xfrm>
        </p:spPr>
        <p:txBody>
          <a:bodyPr/>
          <a:lstStyle/>
          <a:p>
            <a:r>
              <a:rPr lang="en-US" dirty="0" smtClean="0"/>
              <a:t>Next steps: wider discussion with SPARC and COAR members at CNI meeting in December 2017.</a:t>
            </a:r>
          </a:p>
          <a:p>
            <a:r>
              <a:rPr lang="en-US" dirty="0" smtClean="0"/>
              <a:t>“In the Internet era information will be free, the only question remaining is who pays for that freedom”. – </a:t>
            </a:r>
            <a:r>
              <a:rPr lang="en-US" dirty="0" err="1" smtClean="0"/>
              <a:t>Kalev</a:t>
            </a:r>
            <a:r>
              <a:rPr lang="en-US" dirty="0" smtClean="0"/>
              <a:t> </a:t>
            </a:r>
            <a:r>
              <a:rPr lang="en-US" dirty="0" err="1" smtClean="0"/>
              <a:t>Leetaru</a:t>
            </a:r>
            <a:r>
              <a:rPr lang="en-US" dirty="0" smtClean="0"/>
              <a:t>, </a:t>
            </a:r>
            <a:r>
              <a:rPr lang="en-US" u="sng" dirty="0" smtClean="0"/>
              <a:t>Forbes, July 31, 2017.</a:t>
            </a:r>
            <a:endParaRPr lang="en-US" u="sng" dirty="0"/>
          </a:p>
        </p:txBody>
      </p:sp>
      <p:sp>
        <p:nvSpPr>
          <p:cNvPr id="2" name="Slide Number Placeholder 1"/>
          <p:cNvSpPr>
            <a:spLocks noGrp="1"/>
          </p:cNvSpPr>
          <p:nvPr>
            <p:ph type="sldNum" sz="quarter" idx="12"/>
          </p:nvPr>
        </p:nvSpPr>
        <p:spPr/>
        <p:txBody>
          <a:bodyPr/>
          <a:lstStyle/>
          <a:p>
            <a:fld id="{F36C87F6-986D-49E6-AF40-1B3A1EE8064D}" type="slidenum">
              <a:rPr lang="en-US" smtClean="0"/>
              <a:t>19</a:t>
            </a:fld>
            <a:endParaRPr lang="en-US"/>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20FFFE9-6651-4B7D-BEC6-3D0C471A3ECF}"/>
              </a:ext>
            </a:extLst>
          </p:cNvPr>
          <p:cNvPicPr>
            <a:picLocks noChangeAspect="1"/>
          </p:cNvPicPr>
          <p:nvPr/>
        </p:nvPicPr>
        <p:blipFill>
          <a:blip r:embed="rId2">
            <a:extLst>
              <a:ext uri="{BEBA8EAE-BF5A-486C-A8C5-ECC9F3942E4B}">
                <a14:imgProps xmlns:a14="http://schemas.microsoft.com/office/drawing/2010/main">
                  <a14:imgLayer r:embed="rId3">
                    <a14:imgEffect>
                      <a14:saturation sat="50000"/>
                    </a14:imgEffect>
                  </a14:imgLayer>
                </a14:imgProps>
              </a:ext>
              <a:ext uri="{28A0092B-C50C-407E-A947-70E740481C1C}">
                <a14:useLocalDpi xmlns:a14="http://schemas.microsoft.com/office/drawing/2010/main" val="0"/>
              </a:ext>
            </a:extLst>
          </a:blip>
          <a:stretch>
            <a:fillRect/>
          </a:stretch>
        </p:blipFill>
        <p:spPr>
          <a:xfrm>
            <a:off x="-1" y="894"/>
            <a:ext cx="12188825" cy="6856213"/>
          </a:xfrm>
          <a:prstGeom prst="rect">
            <a:avLst/>
          </a:prstGeom>
        </p:spPr>
      </p:pic>
      <p:sp>
        <p:nvSpPr>
          <p:cNvPr id="2" name="Title 1">
            <a:extLst>
              <a:ext uri="{FF2B5EF4-FFF2-40B4-BE49-F238E27FC236}">
                <a16:creationId xmlns="" xmlns:a16="http://schemas.microsoft.com/office/drawing/2014/main" id="{57DAE4B8-02F7-4456-B6DC-F8861E542BE7}"/>
              </a:ext>
            </a:extLst>
          </p:cNvPr>
          <p:cNvSpPr>
            <a:spLocks noGrp="1"/>
          </p:cNvSpPr>
          <p:nvPr>
            <p:ph type="title"/>
          </p:nvPr>
        </p:nvSpPr>
        <p:spPr>
          <a:xfrm>
            <a:off x="496163" y="312338"/>
            <a:ext cx="10512862" cy="1325218"/>
          </a:xfrm>
        </p:spPr>
        <p:txBody>
          <a:bodyPr/>
          <a:lstStyle/>
          <a:p>
            <a:r>
              <a:rPr lang="en-GB" dirty="0"/>
              <a:t>About IFLA</a:t>
            </a:r>
          </a:p>
        </p:txBody>
      </p:sp>
      <p:sp>
        <p:nvSpPr>
          <p:cNvPr id="3" name="Content Placeholder 2">
            <a:extLst>
              <a:ext uri="{FF2B5EF4-FFF2-40B4-BE49-F238E27FC236}">
                <a16:creationId xmlns="" xmlns:a16="http://schemas.microsoft.com/office/drawing/2014/main" id="{AD27223C-8755-427F-BDAB-0DF3195C6659}"/>
              </a:ext>
            </a:extLst>
          </p:cNvPr>
          <p:cNvSpPr>
            <a:spLocks noGrp="1"/>
          </p:cNvSpPr>
          <p:nvPr>
            <p:ph idx="1"/>
          </p:nvPr>
        </p:nvSpPr>
        <p:spPr>
          <a:xfrm>
            <a:off x="496163" y="1501343"/>
            <a:ext cx="10512862" cy="4974077"/>
          </a:xfrm>
        </p:spPr>
        <p:txBody>
          <a:bodyPr>
            <a:normAutofit fontScale="70000" lnSpcReduction="20000"/>
          </a:bodyPr>
          <a:lstStyle/>
          <a:p>
            <a:pPr>
              <a:lnSpc>
                <a:spcPct val="150000"/>
              </a:lnSpc>
            </a:pPr>
            <a:r>
              <a:rPr lang="en-GB" sz="3999" b="1" dirty="0"/>
              <a:t>Global Voice </a:t>
            </a:r>
            <a:r>
              <a:rPr lang="en-GB" dirty="0"/>
              <a:t>of the Library and Information Profession</a:t>
            </a:r>
          </a:p>
          <a:p>
            <a:pPr>
              <a:lnSpc>
                <a:spcPct val="150000"/>
              </a:lnSpc>
            </a:pPr>
            <a:r>
              <a:rPr lang="en-GB" sz="3799" b="1" dirty="0"/>
              <a:t>&gt;1400 </a:t>
            </a:r>
            <a:r>
              <a:rPr lang="en-GB" dirty="0"/>
              <a:t>Members (Associations, Institutions, Individuals), from </a:t>
            </a:r>
            <a:r>
              <a:rPr lang="en-GB" sz="3799" b="1" dirty="0"/>
              <a:t>142</a:t>
            </a:r>
            <a:r>
              <a:rPr lang="en-GB" dirty="0"/>
              <a:t> Countries, HQ in the Hague, The Netherlands</a:t>
            </a:r>
          </a:p>
          <a:p>
            <a:pPr>
              <a:lnSpc>
                <a:spcPct val="150000"/>
              </a:lnSpc>
            </a:pPr>
            <a:r>
              <a:rPr lang="en-GB" sz="3799" b="1" dirty="0"/>
              <a:t>44</a:t>
            </a:r>
            <a:r>
              <a:rPr lang="en-GB" dirty="0"/>
              <a:t> Thematic Sections, </a:t>
            </a:r>
            <a:r>
              <a:rPr lang="en-GB" sz="3799" b="1" dirty="0"/>
              <a:t>15</a:t>
            </a:r>
            <a:r>
              <a:rPr lang="en-GB" dirty="0"/>
              <a:t> Special Interest Groups</a:t>
            </a:r>
          </a:p>
          <a:p>
            <a:pPr>
              <a:lnSpc>
                <a:spcPct val="150000"/>
              </a:lnSpc>
            </a:pPr>
            <a:r>
              <a:rPr lang="en-GB" sz="3799" b="1" dirty="0"/>
              <a:t>3</a:t>
            </a:r>
            <a:r>
              <a:rPr lang="en-GB" dirty="0"/>
              <a:t> Regional Offices – Argentina, South Africa, Singapore, 4 Language Centres – Senegal, Argentina, Egypt, Russia</a:t>
            </a:r>
          </a:p>
          <a:p>
            <a:pPr>
              <a:lnSpc>
                <a:spcPct val="150000"/>
              </a:lnSpc>
            </a:pPr>
            <a:r>
              <a:rPr lang="en-GB" dirty="0"/>
              <a:t>Motivated by the belief that </a:t>
            </a:r>
            <a:r>
              <a:rPr lang="en-GB" sz="3599" b="1" dirty="0"/>
              <a:t>free and effective access to information </a:t>
            </a:r>
            <a:r>
              <a:rPr lang="en-GB" dirty="0"/>
              <a:t>builds </a:t>
            </a:r>
            <a:r>
              <a:rPr lang="en-GB" sz="3599" b="1" dirty="0"/>
              <a:t>stronger, fairer and more participatory societies</a:t>
            </a:r>
            <a:endParaRPr lang="en-GB" b="1" dirty="0"/>
          </a:p>
          <a:p>
            <a:endParaRPr lang="en-GB" dirty="0"/>
          </a:p>
        </p:txBody>
      </p:sp>
      <p:sp>
        <p:nvSpPr>
          <p:cNvPr id="4" name="Slide Number Placeholder 3"/>
          <p:cNvSpPr>
            <a:spLocks noGrp="1"/>
          </p:cNvSpPr>
          <p:nvPr>
            <p:ph type="sldNum" sz="quarter" idx="12"/>
          </p:nvPr>
        </p:nvSpPr>
        <p:spPr/>
        <p:txBody>
          <a:bodyPr/>
          <a:lstStyle/>
          <a:p>
            <a:fld id="{F36C87F6-986D-49E6-AF40-1B3A1EE8064D}" type="slidenum">
              <a:rPr lang="en-US" smtClean="0"/>
              <a:t>2</a:t>
            </a:fld>
            <a:endParaRPr lang="en-US"/>
          </a:p>
        </p:txBody>
      </p:sp>
    </p:spTree>
    <p:extLst>
      <p:ext uri="{BB962C8B-B14F-4D97-AF65-F5344CB8AC3E}">
        <p14:creationId xmlns:p14="http://schemas.microsoft.com/office/powerpoint/2010/main" val="178377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274638"/>
            <a:ext cx="9557322" cy="1210146"/>
          </a:xfrm>
        </p:spPr>
        <p:txBody>
          <a:bodyPr/>
          <a:lstStyle/>
          <a:p>
            <a:r>
              <a:rPr lang="en-US" dirty="0" smtClean="0"/>
              <a:t>SIMON FRASER UNIVERSITY</a:t>
            </a:r>
            <a:br>
              <a:rPr lang="en-US" dirty="0" smtClean="0"/>
            </a:br>
            <a:r>
              <a:rPr lang="en-US" dirty="0" smtClean="0"/>
              <a:t>COMMUNITY SCHOLARS PROGRAM</a:t>
            </a:r>
            <a:endParaRPr lang="en-US" dirty="0"/>
          </a:p>
        </p:txBody>
      </p:sp>
      <p:sp>
        <p:nvSpPr>
          <p:cNvPr id="3" name="Content Placeholder 2"/>
          <p:cNvSpPr>
            <a:spLocks noGrp="1"/>
          </p:cNvSpPr>
          <p:nvPr>
            <p:ph idx="1"/>
          </p:nvPr>
        </p:nvSpPr>
        <p:spPr/>
        <p:txBody>
          <a:bodyPr>
            <a:normAutofit lnSpcReduction="10000"/>
          </a:bodyPr>
          <a:lstStyle/>
          <a:p>
            <a:r>
              <a:rPr lang="en-US" dirty="0" smtClean="0"/>
              <a:t>Scholarly research and electronic resources are generally inaccessible to anyone outside the university; non-profit and charitable organizations cannot have access to research in their fields: health, poverty alleviation, the environment, human rights, arts and culture.</a:t>
            </a:r>
          </a:p>
          <a:p>
            <a:r>
              <a:rPr lang="en-US" dirty="0" smtClean="0"/>
              <a:t>SFU, in cooperation with the United Way and the Mindset Social Innovation Foundation, extends existing licenses for databases and e-journals from 6 publishers to 500 community scholars—currently a wait list.</a:t>
            </a:r>
          </a:p>
          <a:p>
            <a:r>
              <a:rPr lang="en-US" dirty="0" smtClean="0"/>
              <a:t>The Program provides access to the latest research and knowledge to help community scholars find answers to societal problems and improve the lives of our citizens.</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20</a:t>
            </a:fld>
            <a:endParaRPr lang="en-US"/>
          </a:p>
        </p:txBody>
      </p:sp>
    </p:spTree>
    <p:extLst>
      <p:ext uri="{BB962C8B-B14F-4D97-AF65-F5344CB8AC3E}">
        <p14:creationId xmlns:p14="http://schemas.microsoft.com/office/powerpoint/2010/main" val="137429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274638"/>
            <a:ext cx="9557322" cy="850106"/>
          </a:xfrm>
        </p:spPr>
        <p:txBody>
          <a:bodyPr/>
          <a:lstStyle/>
          <a:p>
            <a:r>
              <a:rPr lang="en-US" dirty="0" smtClean="0"/>
              <a:t>SOME </a:t>
            </a:r>
            <a:r>
              <a:rPr lang="en-US" smtClean="0"/>
              <a:t>FINAL THOUGHTS</a:t>
            </a:r>
            <a:endParaRPr lang="en-US" dirty="0"/>
          </a:p>
        </p:txBody>
      </p:sp>
      <p:sp>
        <p:nvSpPr>
          <p:cNvPr id="3" name="Content Placeholder 2"/>
          <p:cNvSpPr>
            <a:spLocks noGrp="1"/>
          </p:cNvSpPr>
          <p:nvPr>
            <p:ph idx="1"/>
          </p:nvPr>
        </p:nvSpPr>
        <p:spPr/>
        <p:txBody>
          <a:bodyPr/>
          <a:lstStyle/>
          <a:p>
            <a:r>
              <a:rPr lang="en-US" dirty="0" smtClean="0"/>
              <a:t>Knowledge is the greatest asset in the 21</a:t>
            </a:r>
            <a:r>
              <a:rPr lang="en-US" baseline="30000" dirty="0" smtClean="0"/>
              <a:t>st</a:t>
            </a:r>
            <a:r>
              <a:rPr lang="en-US" dirty="0" smtClean="0"/>
              <a:t> century</a:t>
            </a:r>
            <a:endParaRPr lang="en-US" dirty="0"/>
          </a:p>
          <a:p>
            <a:r>
              <a:rPr lang="en-US" dirty="0" smtClean="0"/>
              <a:t>Libraries have a crucial role to play in the digital environment, and are more powerful when they collaborate and connect</a:t>
            </a:r>
            <a:endParaRPr lang="en-US" dirty="0"/>
          </a:p>
          <a:p>
            <a:r>
              <a:rPr lang="en-US" dirty="0" smtClean="0"/>
              <a:t>Change is challenging; stay the course!</a:t>
            </a:r>
          </a:p>
          <a:p>
            <a:r>
              <a:rPr lang="en-US" dirty="0" smtClean="0"/>
              <a:t>Implementing positive change will require TRUST and COURAGE</a:t>
            </a:r>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21</a:t>
            </a:fld>
            <a:endParaRPr lang="en-US"/>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3" y="1412776"/>
            <a:ext cx="9753600" cy="4343400"/>
          </a:xfrm>
        </p:spPr>
        <p:txBody>
          <a:bodyPr/>
          <a:lstStyle/>
          <a:p>
            <a:pPr marL="45720" indent="0" algn="ctr">
              <a:lnSpc>
                <a:spcPct val="120000"/>
              </a:lnSpc>
              <a:spcBef>
                <a:spcPts val="0"/>
              </a:spcBef>
              <a:buNone/>
            </a:pPr>
            <a:endParaRPr lang="fr-CA" dirty="0" smtClean="0"/>
          </a:p>
          <a:p>
            <a:pPr marL="45720" indent="0" algn="ctr">
              <a:lnSpc>
                <a:spcPct val="120000"/>
              </a:lnSpc>
              <a:spcBef>
                <a:spcPts val="0"/>
              </a:spcBef>
              <a:buNone/>
            </a:pPr>
            <a:r>
              <a:rPr lang="en-US" sz="4000" dirty="0" smtClean="0"/>
              <a:t>Thank you!</a:t>
            </a:r>
          </a:p>
          <a:p>
            <a:pPr marL="45720" indent="0" algn="ctr">
              <a:lnSpc>
                <a:spcPct val="120000"/>
              </a:lnSpc>
              <a:spcBef>
                <a:spcPts val="0"/>
              </a:spcBef>
              <a:buNone/>
            </a:pPr>
            <a:r>
              <a:rPr lang="en-US" sz="4000" dirty="0" err="1" smtClean="0"/>
              <a:t>Xie</a:t>
            </a:r>
            <a:r>
              <a:rPr lang="en-US" sz="4000" dirty="0" smtClean="0"/>
              <a:t> </a:t>
            </a:r>
            <a:r>
              <a:rPr lang="en-US" sz="4000" dirty="0" err="1" smtClean="0"/>
              <a:t>xie</a:t>
            </a:r>
            <a:r>
              <a:rPr lang="en-US" sz="4000" dirty="0" smtClean="0"/>
              <a:t>!</a:t>
            </a:r>
            <a:endParaRPr lang="en-US" sz="4000" dirty="0"/>
          </a:p>
          <a:p>
            <a:pPr marL="45720" indent="0" algn="ctr">
              <a:lnSpc>
                <a:spcPct val="120000"/>
              </a:lnSpc>
              <a:spcBef>
                <a:spcPts val="0"/>
              </a:spcBef>
              <a:buNone/>
            </a:pPr>
            <a:r>
              <a:rPr lang="en-US" dirty="0"/>
              <a:t> </a:t>
            </a:r>
          </a:p>
          <a:p>
            <a:pPr marL="45720" indent="0" algn="ctr">
              <a:lnSpc>
                <a:spcPct val="120000"/>
              </a:lnSpc>
              <a:spcBef>
                <a:spcPts val="0"/>
              </a:spcBef>
              <a:buNone/>
            </a:pPr>
            <a:r>
              <a:rPr lang="en-US" u="sng" dirty="0">
                <a:hlinkClick r:id="rId2"/>
              </a:rPr>
              <a:t>Ingrid.parent@ubc.ca</a:t>
            </a:r>
            <a:endParaRPr lang="en-US" dirty="0"/>
          </a:p>
          <a:p>
            <a:pPr marL="45720" indent="0" algn="ctr">
              <a:lnSpc>
                <a:spcPct val="120000"/>
              </a:lnSpc>
              <a:spcBef>
                <a:spcPts val="0"/>
              </a:spcBef>
              <a:buNone/>
            </a:pPr>
            <a:endParaRPr lang="fr-CA" dirty="0"/>
          </a:p>
        </p:txBody>
      </p:sp>
      <p:sp>
        <p:nvSpPr>
          <p:cNvPr id="4" name="Slide Number Placeholder 3"/>
          <p:cNvSpPr>
            <a:spLocks noGrp="1"/>
          </p:cNvSpPr>
          <p:nvPr>
            <p:ph type="sldNum" sz="quarter" idx="12"/>
          </p:nvPr>
        </p:nvSpPr>
        <p:spPr/>
        <p:txBody>
          <a:bodyPr/>
          <a:lstStyle/>
          <a:p>
            <a:fld id="{F36C87F6-986D-49E6-AF40-1B3A1EE8064D}" type="slidenum">
              <a:rPr lang="en-US" smtClean="0"/>
              <a:t>22</a:t>
            </a:fld>
            <a:endParaRPr lang="en-US"/>
          </a:p>
        </p:txBody>
      </p:sp>
    </p:spTree>
    <p:extLst>
      <p:ext uri="{BB962C8B-B14F-4D97-AF65-F5344CB8AC3E}">
        <p14:creationId xmlns:p14="http://schemas.microsoft.com/office/powerpoint/2010/main" val="106462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DAD6BC5-492D-4787-8E5B-6ED4ED2B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6202"/>
            <a:ext cx="12188825" cy="8123900"/>
          </a:xfrm>
          <a:prstGeom prst="rect">
            <a:avLst/>
          </a:prstGeom>
        </p:spPr>
      </p:pic>
      <p:sp>
        <p:nvSpPr>
          <p:cNvPr id="7" name="Rectangle 6">
            <a:extLst>
              <a:ext uri="{FF2B5EF4-FFF2-40B4-BE49-F238E27FC236}">
                <a16:creationId xmlns="" xmlns:a16="http://schemas.microsoft.com/office/drawing/2014/main" id="{D13836C2-29C1-4852-A429-09B7E7D3C3B9}"/>
              </a:ext>
            </a:extLst>
          </p:cNvPr>
          <p:cNvSpPr/>
          <p:nvPr/>
        </p:nvSpPr>
        <p:spPr>
          <a:xfrm>
            <a:off x="-1" y="893"/>
            <a:ext cx="12188825" cy="6856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 name="Title 1">
            <a:extLst>
              <a:ext uri="{FF2B5EF4-FFF2-40B4-BE49-F238E27FC236}">
                <a16:creationId xmlns="" xmlns:a16="http://schemas.microsoft.com/office/drawing/2014/main" id="{31B15468-F51D-46BD-AF87-BDF34FB270E2}"/>
              </a:ext>
            </a:extLst>
          </p:cNvPr>
          <p:cNvSpPr>
            <a:spLocks noGrp="1"/>
          </p:cNvSpPr>
          <p:nvPr>
            <p:ph type="title"/>
          </p:nvPr>
        </p:nvSpPr>
        <p:spPr>
          <a:xfrm>
            <a:off x="496163" y="500825"/>
            <a:ext cx="10512862" cy="1325218"/>
          </a:xfrm>
        </p:spPr>
        <p:txBody>
          <a:bodyPr/>
          <a:lstStyle/>
          <a:p>
            <a:r>
              <a:rPr lang="en-GB" dirty="0"/>
              <a:t>IFLA’s Objectives</a:t>
            </a:r>
          </a:p>
        </p:txBody>
      </p:sp>
      <p:sp>
        <p:nvSpPr>
          <p:cNvPr id="3" name="Content Placeholder 2">
            <a:extLst>
              <a:ext uri="{FF2B5EF4-FFF2-40B4-BE49-F238E27FC236}">
                <a16:creationId xmlns="" xmlns:a16="http://schemas.microsoft.com/office/drawing/2014/main" id="{3B039FAC-1A84-4B65-A5CC-11250B94433C}"/>
              </a:ext>
            </a:extLst>
          </p:cNvPr>
          <p:cNvSpPr>
            <a:spLocks noGrp="1"/>
          </p:cNvSpPr>
          <p:nvPr>
            <p:ph idx="1"/>
          </p:nvPr>
        </p:nvSpPr>
        <p:spPr>
          <a:xfrm>
            <a:off x="496163" y="1897167"/>
            <a:ext cx="10512862" cy="4350205"/>
          </a:xfrm>
        </p:spPr>
        <p:txBody>
          <a:bodyPr/>
          <a:lstStyle/>
          <a:p>
            <a:r>
              <a:rPr lang="en-GB" dirty="0"/>
              <a:t>Support the profession to improve services and practices</a:t>
            </a:r>
          </a:p>
          <a:p>
            <a:r>
              <a:rPr lang="en-GB" dirty="0"/>
              <a:t>Advocate for libraries and their users in international fora (copyright, cultural heritage, freedom of access to information, Internet governance)</a:t>
            </a:r>
          </a:p>
          <a:p>
            <a:r>
              <a:rPr lang="en-GB" dirty="0"/>
              <a:t>Support library associations to maximise effectiveness</a:t>
            </a:r>
          </a:p>
          <a:p>
            <a:endParaRPr lang="en-GB" dirty="0"/>
          </a:p>
          <a:p>
            <a:r>
              <a:rPr lang="en-GB" b="1" dirty="0"/>
              <a:t>Current Priority</a:t>
            </a:r>
            <a:r>
              <a:rPr lang="en-GB" dirty="0"/>
              <a:t>: develop a Global Vision of a United Library Field</a:t>
            </a:r>
          </a:p>
        </p:txBody>
      </p:sp>
      <p:sp>
        <p:nvSpPr>
          <p:cNvPr id="4" name="Slide Number Placeholder 3"/>
          <p:cNvSpPr>
            <a:spLocks noGrp="1"/>
          </p:cNvSpPr>
          <p:nvPr>
            <p:ph type="sldNum" sz="quarter" idx="12"/>
          </p:nvPr>
        </p:nvSpPr>
        <p:spPr/>
        <p:txBody>
          <a:bodyPr/>
          <a:lstStyle/>
          <a:p>
            <a:fld id="{F36C87F6-986D-49E6-AF40-1B3A1EE8064D}" type="slidenum">
              <a:rPr lang="en-US" smtClean="0"/>
              <a:t>3</a:t>
            </a:fld>
            <a:endParaRPr lang="en-US"/>
          </a:p>
        </p:txBody>
      </p:sp>
    </p:spTree>
    <p:extLst>
      <p:ext uri="{BB962C8B-B14F-4D97-AF65-F5344CB8AC3E}">
        <p14:creationId xmlns:p14="http://schemas.microsoft.com/office/powerpoint/2010/main" val="161432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1053852" y="415223"/>
            <a:ext cx="9918656" cy="6200293"/>
          </a:xfrm>
        </p:spPr>
      </p:pic>
      <p:sp>
        <p:nvSpPr>
          <p:cNvPr id="7" name="TextBox 6"/>
          <p:cNvSpPr txBox="1"/>
          <p:nvPr/>
        </p:nvSpPr>
        <p:spPr>
          <a:xfrm>
            <a:off x="7987489" y="6529756"/>
            <a:ext cx="2696778" cy="276927"/>
          </a:xfrm>
          <a:prstGeom prst="rect">
            <a:avLst/>
          </a:prstGeom>
          <a:noFill/>
        </p:spPr>
        <p:txBody>
          <a:bodyPr wrap="square" rtlCol="0">
            <a:spAutoFit/>
          </a:bodyPr>
          <a:lstStyle/>
          <a:p>
            <a:pPr algn="r"/>
            <a:r>
              <a:rPr lang="en-CA" sz="1200" dirty="0" err="1"/>
              <a:t>istock</a:t>
            </a:r>
            <a:r>
              <a:rPr lang="en-CA" sz="1200" dirty="0"/>
              <a:t> photo, credit: Ig0rZh</a:t>
            </a:r>
          </a:p>
        </p:txBody>
      </p:sp>
      <p:sp>
        <p:nvSpPr>
          <p:cNvPr id="2" name="TextBox 1"/>
          <p:cNvSpPr txBox="1"/>
          <p:nvPr/>
        </p:nvSpPr>
        <p:spPr>
          <a:xfrm>
            <a:off x="1341884" y="692696"/>
            <a:ext cx="5184433" cy="1569660"/>
          </a:xfrm>
          <a:prstGeom prst="rect">
            <a:avLst/>
          </a:prstGeom>
          <a:noFill/>
        </p:spPr>
        <p:txBody>
          <a:bodyPr wrap="none" rtlCol="0">
            <a:spAutoFit/>
          </a:bodyPr>
          <a:lstStyle/>
          <a:p>
            <a:r>
              <a:rPr lang="en-US" sz="2400" dirty="0">
                <a:solidFill>
                  <a:srgbClr val="FFFF00"/>
                </a:solidFill>
              </a:rPr>
              <a:t>Number of people—7 Billion</a:t>
            </a:r>
          </a:p>
          <a:p>
            <a:r>
              <a:rPr lang="en-US" sz="2400" dirty="0">
                <a:solidFill>
                  <a:srgbClr val="FFFF00"/>
                </a:solidFill>
              </a:rPr>
              <a:t>Number of fish--??</a:t>
            </a:r>
          </a:p>
          <a:p>
            <a:r>
              <a:rPr lang="en-US" sz="2400" dirty="0">
                <a:solidFill>
                  <a:srgbClr val="FFFF00"/>
                </a:solidFill>
              </a:rPr>
              <a:t>Number of Internet users—3 Billion</a:t>
            </a:r>
          </a:p>
          <a:p>
            <a:r>
              <a:rPr lang="en-US" sz="2400" dirty="0">
                <a:solidFill>
                  <a:srgbClr val="FFFF00"/>
                </a:solidFill>
              </a:rPr>
              <a:t>Amount of data--??</a:t>
            </a:r>
          </a:p>
        </p:txBody>
      </p:sp>
      <p:sp>
        <p:nvSpPr>
          <p:cNvPr id="3" name="Slide Number Placeholder 2"/>
          <p:cNvSpPr>
            <a:spLocks noGrp="1"/>
          </p:cNvSpPr>
          <p:nvPr>
            <p:ph type="sldNum" sz="quarter" idx="12"/>
          </p:nvPr>
        </p:nvSpPr>
        <p:spPr/>
        <p:txBody>
          <a:bodyPr/>
          <a:lstStyle/>
          <a:p>
            <a:fld id="{F36C87F6-986D-49E6-AF40-1B3A1EE8064D}" type="slidenum">
              <a:rPr lang="en-US" smtClean="0"/>
              <a:t>4</a:t>
            </a:fld>
            <a:endParaRPr lang="en-US"/>
          </a:p>
        </p:txBody>
      </p:sp>
    </p:spTree>
    <p:extLst>
      <p:ext uri="{BB962C8B-B14F-4D97-AF65-F5344CB8AC3E}">
        <p14:creationId xmlns:p14="http://schemas.microsoft.com/office/powerpoint/2010/main" val="318015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4132" y="893"/>
            <a:ext cx="4321318" cy="6866095"/>
          </a:xfrm>
          <a:prstGeom prst="rect">
            <a:avLst/>
          </a:prstGeom>
        </p:spPr>
      </p:pic>
      <p:sp>
        <p:nvSpPr>
          <p:cNvPr id="5" name="TextBox 4"/>
          <p:cNvSpPr txBox="1"/>
          <p:nvPr/>
        </p:nvSpPr>
        <p:spPr>
          <a:xfrm>
            <a:off x="7857950" y="6251475"/>
            <a:ext cx="4285134" cy="600008"/>
          </a:xfrm>
          <a:prstGeom prst="rect">
            <a:avLst/>
          </a:prstGeom>
          <a:noFill/>
        </p:spPr>
        <p:txBody>
          <a:bodyPr wrap="square" rtlCol="0">
            <a:spAutoFit/>
          </a:bodyPr>
          <a:lstStyle/>
          <a:p>
            <a:r>
              <a:rPr lang="en-CA" sz="1100" dirty="0"/>
              <a:t>Source: https://www.businessinsider.com.au/infographic-heres-how-much-data-is-created-on-the-web-every-minute-2015-8</a:t>
            </a:r>
          </a:p>
        </p:txBody>
      </p:sp>
      <p:sp>
        <p:nvSpPr>
          <p:cNvPr id="2" name="Slide Number Placeholder 1"/>
          <p:cNvSpPr>
            <a:spLocks noGrp="1"/>
          </p:cNvSpPr>
          <p:nvPr>
            <p:ph type="sldNum" sz="quarter" idx="12"/>
          </p:nvPr>
        </p:nvSpPr>
        <p:spPr/>
        <p:txBody>
          <a:bodyPr/>
          <a:lstStyle/>
          <a:p>
            <a:fld id="{F36C87F6-986D-49E6-AF40-1B3A1EE8064D}" type="slidenum">
              <a:rPr lang="en-US" smtClean="0"/>
              <a:t>5</a:t>
            </a:fld>
            <a:endParaRPr lang="en-US"/>
          </a:p>
        </p:txBody>
      </p:sp>
    </p:spTree>
    <p:extLst>
      <p:ext uri="{BB962C8B-B14F-4D97-AF65-F5344CB8AC3E}">
        <p14:creationId xmlns:p14="http://schemas.microsoft.com/office/powerpoint/2010/main" val="156414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65448" y="606524"/>
            <a:ext cx="10088685" cy="5811797"/>
            <a:chOff x="685830" y="356514"/>
            <a:chExt cx="8133360" cy="3621572"/>
          </a:xfrm>
        </p:grpSpPr>
        <p:sp>
          <p:nvSpPr>
            <p:cNvPr id="5" name="TextBox 4"/>
            <p:cNvSpPr txBox="1"/>
            <p:nvPr/>
          </p:nvSpPr>
          <p:spPr>
            <a:xfrm>
              <a:off x="685830" y="3575435"/>
              <a:ext cx="2376264" cy="402651"/>
            </a:xfrm>
            <a:prstGeom prst="rect">
              <a:avLst/>
            </a:prstGeom>
            <a:noFill/>
          </p:spPr>
          <p:txBody>
            <a:bodyPr wrap="square" rtlCol="0">
              <a:spAutoFit/>
            </a:bodyPr>
            <a:lstStyle/>
            <a:p>
              <a:r>
                <a:rPr lang="en-CA" sz="1799" dirty="0"/>
                <a:t>T. Scott </a:t>
              </a:r>
              <a:r>
                <a:rPr lang="en-CA" sz="1799" dirty="0" err="1"/>
                <a:t>Plutchak</a:t>
              </a:r>
              <a:r>
                <a:rPr lang="en-CA" sz="1799" dirty="0"/>
                <a:t> </a:t>
              </a:r>
            </a:p>
            <a:p>
              <a:r>
                <a:rPr lang="en-CA" sz="1799" dirty="0"/>
                <a:t>University of Alabama</a:t>
              </a:r>
              <a:endParaRPr lang="en-CA" sz="1400" dirty="0"/>
            </a:p>
          </p:txBody>
        </p:sp>
        <p:sp>
          <p:nvSpPr>
            <p:cNvPr id="4" name="Oval Callout 3"/>
            <p:cNvSpPr/>
            <p:nvPr/>
          </p:nvSpPr>
          <p:spPr bwMode="auto">
            <a:xfrm>
              <a:off x="3634614" y="356514"/>
              <a:ext cx="5184576" cy="1512168"/>
            </a:xfrm>
            <a:prstGeom prst="wedgeEllipseCallout">
              <a:avLst>
                <a:gd name="adj1" fmla="val -57980"/>
                <a:gd name="adj2" fmla="val 6409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eaLnBrk="0" hangingPunct="0"/>
              <a:r>
                <a:rPr lang="en-CA" sz="3599" dirty="0">
                  <a:solidFill>
                    <a:srgbClr val="FFFF00"/>
                  </a:solidFill>
                </a:rPr>
                <a:t>We are at the incunabula period of the digital age</a:t>
              </a:r>
              <a:endParaRPr lang="en-CA" sz="5398" dirty="0">
                <a:solidFill>
                  <a:srgbClr val="FFFF00"/>
                </a:solidFill>
                <a:latin typeface="Times" pitchFamily="-110" charset="0"/>
              </a:endParaRPr>
            </a:p>
          </p:txBody>
        </p:sp>
      </p:grpSp>
      <p:pic>
        <p:nvPicPr>
          <p:cNvPr id="10" name="Picture 9"/>
          <p:cNvPicPr>
            <a:picLocks noChangeAspect="1"/>
          </p:cNvPicPr>
          <p:nvPr/>
        </p:nvPicPr>
        <p:blipFill>
          <a:blip r:embed="rId3"/>
          <a:stretch>
            <a:fillRect/>
          </a:stretch>
        </p:blipFill>
        <p:spPr>
          <a:xfrm>
            <a:off x="1265448" y="2121616"/>
            <a:ext cx="3040636" cy="3545753"/>
          </a:xfrm>
          <a:prstGeom prst="rect">
            <a:avLst/>
          </a:prstGeom>
        </p:spPr>
      </p:pic>
      <p:sp>
        <p:nvSpPr>
          <p:cNvPr id="2" name="TextBox 1"/>
          <p:cNvSpPr txBox="1"/>
          <p:nvPr/>
        </p:nvSpPr>
        <p:spPr>
          <a:xfrm>
            <a:off x="1265448" y="5772158"/>
            <a:ext cx="184683" cy="369236"/>
          </a:xfrm>
          <a:prstGeom prst="rect">
            <a:avLst/>
          </a:prstGeom>
          <a:noFill/>
        </p:spPr>
        <p:txBody>
          <a:bodyPr wrap="none" rtlCol="0">
            <a:spAutoFit/>
          </a:bodyPr>
          <a:lstStyle/>
          <a:p>
            <a:endParaRPr lang="en-US" sz="1799" dirty="0"/>
          </a:p>
        </p:txBody>
      </p:sp>
      <p:sp>
        <p:nvSpPr>
          <p:cNvPr id="3" name="Slide Number Placeholder 2"/>
          <p:cNvSpPr>
            <a:spLocks noGrp="1"/>
          </p:cNvSpPr>
          <p:nvPr>
            <p:ph type="sldNum" sz="quarter" idx="12"/>
          </p:nvPr>
        </p:nvSpPr>
        <p:spPr/>
        <p:txBody>
          <a:bodyPr/>
          <a:lstStyle/>
          <a:p>
            <a:fld id="{F36C87F6-986D-49E6-AF40-1B3A1EE8064D}" type="slidenum">
              <a:rPr lang="en-US" smtClean="0"/>
              <a:t>6</a:t>
            </a:fld>
            <a:endParaRPr lang="en-US"/>
          </a:p>
        </p:txBody>
      </p:sp>
    </p:spTree>
    <p:extLst>
      <p:ext uri="{BB962C8B-B14F-4D97-AF65-F5344CB8AC3E}">
        <p14:creationId xmlns:p14="http://schemas.microsoft.com/office/powerpoint/2010/main" val="250878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mage00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13096" y="1"/>
            <a:ext cx="5173604" cy="68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36C87F6-986D-49E6-AF40-1B3A1EE8064D}" type="slidenum">
              <a:rPr lang="en-US" smtClean="0"/>
              <a:t>7</a:t>
            </a:fld>
            <a:endParaRPr lang="en-US"/>
          </a:p>
        </p:txBody>
      </p:sp>
    </p:spTree>
    <p:extLst>
      <p:ext uri="{BB962C8B-B14F-4D97-AF65-F5344CB8AC3E}">
        <p14:creationId xmlns:p14="http://schemas.microsoft.com/office/powerpoint/2010/main" val="140272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MISSION</a:t>
            </a:r>
            <a:endParaRPr lang="en-US" dirty="0"/>
          </a:p>
        </p:txBody>
      </p:sp>
      <p:sp>
        <p:nvSpPr>
          <p:cNvPr id="3" name="Content Placeholder 2"/>
          <p:cNvSpPr>
            <a:spLocks noGrp="1"/>
          </p:cNvSpPr>
          <p:nvPr>
            <p:ph sz="half" idx="1"/>
          </p:nvPr>
        </p:nvSpPr>
        <p:spPr/>
        <p:txBody>
          <a:bodyPr/>
          <a:lstStyle/>
          <a:p>
            <a:pPr>
              <a:defRPr/>
            </a:pPr>
            <a:r>
              <a:rPr lang="en-US" dirty="0"/>
              <a:t>CRKN is a partnership of Canadian universities, dedicated to expanding access to digital content for the academic research enterprise in </a:t>
            </a:r>
            <a:r>
              <a:rPr lang="en-US" dirty="0" smtClean="0"/>
              <a:t>Canada.</a:t>
            </a:r>
          </a:p>
          <a:p>
            <a:pPr lvl="1">
              <a:defRPr/>
            </a:pPr>
            <a:r>
              <a:rPr lang="en-US" sz="2400" dirty="0" smtClean="0"/>
              <a:t>75 members</a:t>
            </a:r>
          </a:p>
          <a:p>
            <a:pPr lvl="1">
              <a:defRPr/>
            </a:pPr>
            <a:r>
              <a:rPr lang="en-US" sz="2400" dirty="0" smtClean="0"/>
              <a:t>Serving </a:t>
            </a:r>
            <a:r>
              <a:rPr lang="en-US" sz="2400" dirty="0"/>
              <a:t>over 1.2 million students &amp; </a:t>
            </a:r>
            <a:r>
              <a:rPr lang="en-US" sz="2400" dirty="0" smtClean="0"/>
              <a:t>researchers</a:t>
            </a:r>
            <a:endParaRPr lang="en-US" sz="2400" dirty="0"/>
          </a:p>
        </p:txBody>
      </p:sp>
      <p:sp>
        <p:nvSpPr>
          <p:cNvPr id="5" name="Slide Number Placeholder 4"/>
          <p:cNvSpPr>
            <a:spLocks noGrp="1"/>
          </p:cNvSpPr>
          <p:nvPr>
            <p:ph type="sldNum" sz="quarter" idx="12"/>
          </p:nvPr>
        </p:nvSpPr>
        <p:spPr/>
        <p:txBody>
          <a:bodyPr/>
          <a:lstStyle/>
          <a:p>
            <a:fld id="{F36C87F6-986D-49E6-AF40-1B3A1EE8064D}" type="slidenum">
              <a:rPr lang="en-US" smtClean="0"/>
              <a:t>8</a:t>
            </a:fld>
            <a:endParaRPr lang="en-US"/>
          </a:p>
        </p:txBody>
      </p:sp>
      <p:pic>
        <p:nvPicPr>
          <p:cNvPr id="6" name="Picture 4" descr="canada%20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428" y="1828800"/>
            <a:ext cx="5285880" cy="41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73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62" y="250986"/>
            <a:ext cx="9753600" cy="1325562"/>
          </a:xfrm>
        </p:spPr>
        <p:txBody>
          <a:bodyPr/>
          <a:lstStyle/>
          <a:p>
            <a:r>
              <a:rPr lang="fr-CA" dirty="0" smtClean="0"/>
              <a:t>MISSION</a:t>
            </a:r>
            <a:endParaRPr lang="en-US" dirty="0"/>
          </a:p>
        </p:txBody>
      </p:sp>
      <p:sp>
        <p:nvSpPr>
          <p:cNvPr id="3" name="Content Placeholder 2"/>
          <p:cNvSpPr>
            <a:spLocks noGrp="1"/>
          </p:cNvSpPr>
          <p:nvPr>
            <p:ph sz="half" idx="1"/>
          </p:nvPr>
        </p:nvSpPr>
        <p:spPr>
          <a:xfrm>
            <a:off x="837828" y="1844824"/>
            <a:ext cx="4708734" cy="4343400"/>
          </a:xfrm>
        </p:spPr>
        <p:txBody>
          <a:bodyPr>
            <a:normAutofit/>
          </a:bodyPr>
          <a:lstStyle/>
          <a:p>
            <a:pPr algn="just">
              <a:defRPr/>
            </a:pPr>
            <a:r>
              <a:rPr lang="en-US" sz="2000" dirty="0"/>
              <a:t>Through the coordinated leadership of</a:t>
            </a:r>
            <a:r>
              <a:rPr lang="en-US" sz="2000" dirty="0">
                <a:solidFill>
                  <a:srgbClr val="860000"/>
                </a:solidFill>
              </a:rPr>
              <a:t> </a:t>
            </a:r>
            <a:r>
              <a:rPr lang="en-US" dirty="0">
                <a:solidFill>
                  <a:schemeClr val="accent1"/>
                </a:solidFill>
                <a:ea typeface="ＭＳ Ｐゴシック"/>
              </a:rPr>
              <a:t>librarians, researchers, administrators,</a:t>
            </a:r>
            <a:r>
              <a:rPr lang="en-US" dirty="0">
                <a:solidFill>
                  <a:srgbClr val="860000"/>
                </a:solidFill>
              </a:rPr>
              <a:t> </a:t>
            </a:r>
            <a:r>
              <a:rPr lang="en-US" sz="2000" dirty="0"/>
              <a:t>and other stakeholders in the research community, CRKN undertakes </a:t>
            </a:r>
            <a:r>
              <a:rPr lang="en-US" sz="2000" dirty="0">
                <a:solidFill>
                  <a:schemeClr val="accent1"/>
                </a:solidFill>
                <a:ea typeface="ＭＳ Ｐゴシック"/>
              </a:rPr>
              <a:t>large-scale content acquisition &amp; licensing initiatives</a:t>
            </a:r>
            <a:r>
              <a:rPr lang="en-US" sz="2000" dirty="0">
                <a:solidFill>
                  <a:srgbClr val="B30838"/>
                </a:solidFill>
                <a:ea typeface="ＭＳ Ｐゴシック"/>
              </a:rPr>
              <a:t> </a:t>
            </a:r>
            <a:r>
              <a:rPr lang="en-US" sz="2000" dirty="0"/>
              <a:t>in order to build </a:t>
            </a:r>
            <a:r>
              <a:rPr lang="en-US" sz="2000" dirty="0">
                <a:solidFill>
                  <a:schemeClr val="accent1"/>
                </a:solidFill>
                <a:ea typeface="ＭＳ Ｐゴシック"/>
              </a:rPr>
              <a:t>knowledge infrastructure and research and teaching capacity </a:t>
            </a:r>
            <a:r>
              <a:rPr lang="en-US" sz="2000" dirty="0"/>
              <a:t>in Canada’s universities</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F36C87F6-986D-49E6-AF40-1B3A1EE8064D}" type="slidenum">
              <a:rPr lang="en-US" smtClean="0"/>
              <a:t>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1916832"/>
            <a:ext cx="5338961" cy="2669481"/>
          </a:xfrm>
          <a:prstGeom prst="rect">
            <a:avLst/>
          </a:prstGeom>
        </p:spPr>
      </p:pic>
    </p:spTree>
    <p:extLst>
      <p:ext uri="{BB962C8B-B14F-4D97-AF65-F5344CB8AC3E}">
        <p14:creationId xmlns:p14="http://schemas.microsoft.com/office/powerpoint/2010/main" val="4869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TotalTime>
  <Words>1505</Words>
  <Application>Microsoft Office PowerPoint</Application>
  <PresentationFormat>自訂</PresentationFormat>
  <Paragraphs>134</Paragraphs>
  <Slides>22</Slides>
  <Notes>5</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World Presentation 16x9</vt:lpstr>
      <vt:lpstr>The sustainability of Academic Libraries in a global network: collaboration and community</vt:lpstr>
      <vt:lpstr>About IFLA</vt:lpstr>
      <vt:lpstr>IFLA’s Objectives</vt:lpstr>
      <vt:lpstr>PowerPoint 簡報</vt:lpstr>
      <vt:lpstr>PowerPoint 簡報</vt:lpstr>
      <vt:lpstr>PowerPoint 簡報</vt:lpstr>
      <vt:lpstr>PowerPoint 簡報</vt:lpstr>
      <vt:lpstr>MISSION</vt:lpstr>
      <vt:lpstr>MISSION</vt:lpstr>
      <vt:lpstr>   CRKN TODAY</vt:lpstr>
      <vt:lpstr>NEGOTIATION PROCESS</vt:lpstr>
      <vt:lpstr>CRKN Initiatives 2016-2017</vt:lpstr>
      <vt:lpstr>PowerPoint 簡報</vt:lpstr>
      <vt:lpstr>OPEN ACCESS – A BRIEF HISTORY</vt:lpstr>
      <vt:lpstr>PowerPoint 簡報</vt:lpstr>
      <vt:lpstr>TRENDS AND ISSUES</vt:lpstr>
      <vt:lpstr>BEYOND OPEN ACCESS (BOA)</vt:lpstr>
      <vt:lpstr>THE 2.5% COMMITMENT</vt:lpstr>
      <vt:lpstr>THE 2.5% COMMITMENT - 2</vt:lpstr>
      <vt:lpstr>SIMON FRASER UNIVERSITY COMMUNITY SCHOLARS PROGRAM</vt:lpstr>
      <vt:lpstr>SOME FINAL THOUGHTS</vt:lpstr>
      <vt:lpstr>PowerPoint 簡報</vt:lpstr>
    </vt:vector>
  </TitlesOfParts>
  <Company>University of Ottawa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sustainability of Academic Libraries in a global network: collaboration and community</dc:title>
  <dc:creator>Milena Parent</dc:creator>
  <cp:lastModifiedBy>江奐儀</cp:lastModifiedBy>
  <cp:revision>26</cp:revision>
  <dcterms:created xsi:type="dcterms:W3CDTF">2017-10-17T21:03:04Z</dcterms:created>
  <dcterms:modified xsi:type="dcterms:W3CDTF">2017-10-31T07:16:24Z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