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308" r:id="rId2"/>
    <p:sldId id="465" r:id="rId3"/>
    <p:sldId id="309" r:id="rId4"/>
    <p:sldId id="493" r:id="rId5"/>
    <p:sldId id="494" r:id="rId6"/>
    <p:sldId id="350" r:id="rId7"/>
    <p:sldId id="490" r:id="rId8"/>
    <p:sldId id="474" r:id="rId9"/>
    <p:sldId id="475" r:id="rId10"/>
    <p:sldId id="476" r:id="rId11"/>
    <p:sldId id="477" r:id="rId12"/>
    <p:sldId id="260" r:id="rId13"/>
    <p:sldId id="469" r:id="rId14"/>
    <p:sldId id="479" r:id="rId15"/>
    <p:sldId id="268" r:id="rId16"/>
    <p:sldId id="269" r:id="rId17"/>
    <p:sldId id="270" r:id="rId18"/>
    <p:sldId id="283" r:id="rId19"/>
    <p:sldId id="261" r:id="rId20"/>
    <p:sldId id="481" r:id="rId21"/>
    <p:sldId id="262" r:id="rId22"/>
    <p:sldId id="263" r:id="rId23"/>
    <p:sldId id="264" r:id="rId24"/>
    <p:sldId id="265" r:id="rId25"/>
    <p:sldId id="284" r:id="rId26"/>
    <p:sldId id="258" r:id="rId27"/>
    <p:sldId id="274" r:id="rId28"/>
    <p:sldId id="275" r:id="rId29"/>
    <p:sldId id="276" r:id="rId30"/>
    <p:sldId id="495" r:id="rId31"/>
    <p:sldId id="279" r:id="rId32"/>
    <p:sldId id="496" r:id="rId33"/>
    <p:sldId id="352" r:id="rId34"/>
    <p:sldId id="499" r:id="rId35"/>
    <p:sldId id="384" r:id="rId36"/>
    <p:sldId id="287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49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044" autoAdjust="0"/>
  </p:normalViewPr>
  <p:slideViewPr>
    <p:cSldViewPr snapToGrid="0">
      <p:cViewPr varScale="1">
        <p:scale>
          <a:sx n="83" d="100"/>
          <a:sy n="83" d="100"/>
        </p:scale>
        <p:origin x="16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6C4B-CBDF-4EBE-A3EE-77614AAF1DB8}" type="datetimeFigureOut">
              <a:rPr lang="en-US" smtClean="0"/>
              <a:t>11/1/2018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D3B83-E9E6-46AB-9F24-16F4319903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28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4AEEF-452A-4A4A-96D4-260F81041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71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85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78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158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924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876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0644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93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38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51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26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64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02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46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164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40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77D6-74E8-49F8-BBAF-73192441850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137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F6AF7-102D-4C4E-A7C4-EA03D880355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058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0889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7216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18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4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435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7806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21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214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082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12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92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698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297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4AEEF-452A-4A4A-96D4-260F81041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902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31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26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14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41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18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4AEEF-452A-4A4A-96D4-260F810410C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3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4147320"/>
            <a:ext cx="12061796" cy="2632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9" name="Shape 217">
            <a:extLst>
              <a:ext uri="{FF2B5EF4-FFF2-40B4-BE49-F238E27FC236}">
                <a16:creationId xmlns:a16="http://schemas.microsoft.com/office/drawing/2014/main" id="{B7C1FE01-6D70-46EE-8651-E5918BC3C20A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214804" cy="6879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218">
            <a:extLst>
              <a:ext uri="{FF2B5EF4-FFF2-40B4-BE49-F238E27FC236}">
                <a16:creationId xmlns:a16="http://schemas.microsoft.com/office/drawing/2014/main" id="{0DE2D382-7379-4BA7-A7E2-489412ECC7BB}"/>
              </a:ext>
            </a:extLst>
          </p:cNvPr>
          <p:cNvSpPr txBox="1"/>
          <p:nvPr userDrawn="1"/>
        </p:nvSpPr>
        <p:spPr>
          <a:xfrm>
            <a:off x="3824940" y="2399341"/>
            <a:ext cx="8236856" cy="889048"/>
          </a:xfrm>
          <a:prstGeom prst="rect">
            <a:avLst/>
          </a:prstGeom>
          <a:solidFill>
            <a:schemeClr val="dk1">
              <a:alpha val="57647"/>
            </a:schemeClr>
          </a:solidFill>
          <a:ln w="28575" cap="flat" cmpd="sng">
            <a:solidFill>
              <a:srgbClr val="F841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sz="3467" b="1" dirty="0">
                <a:solidFill>
                  <a:schemeClr val="lt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Title of Presentation</a:t>
            </a:r>
            <a:endParaRPr lang="en-US" sz="3467" b="1" dirty="0"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74976-826E-4654-A583-46E8ED77F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8259" y="6002115"/>
            <a:ext cx="1538263" cy="46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7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6"/>
            <a:ext cx="12188388" cy="125614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8" y="56572"/>
            <a:ext cx="10972800" cy="1143000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0880"/>
            <a:ext cx="10972800" cy="4231793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gps_divider_white_wide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1"/>
          <a:stretch/>
        </p:blipFill>
        <p:spPr>
          <a:xfrm>
            <a:off x="2" y="78512"/>
            <a:ext cx="12188388" cy="599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4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6292"/>
            <a:ext cx="5384800" cy="4022440"/>
          </a:xfrm>
        </p:spPr>
        <p:txBody>
          <a:bodyPr/>
          <a:lstStyle>
            <a:lvl1pPr>
              <a:buClr>
                <a:schemeClr val="accent3"/>
              </a:buClr>
              <a:defRPr sz="3733"/>
            </a:lvl1pPr>
            <a:lvl2pPr>
              <a:buClr>
                <a:schemeClr val="accent3"/>
              </a:buClr>
              <a:defRPr sz="3200"/>
            </a:lvl2pPr>
            <a:lvl3pPr>
              <a:buClr>
                <a:schemeClr val="accent3"/>
              </a:buClr>
              <a:defRPr sz="2667"/>
            </a:lvl3pPr>
            <a:lvl4pPr>
              <a:buClr>
                <a:schemeClr val="accent3"/>
              </a:buClr>
              <a:defRPr sz="2400"/>
            </a:lvl4pPr>
            <a:lvl5pPr>
              <a:buClr>
                <a:schemeClr val="accent3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96292"/>
            <a:ext cx="5384800" cy="4022440"/>
          </a:xfrm>
        </p:spPr>
        <p:txBody>
          <a:bodyPr/>
          <a:lstStyle>
            <a:lvl1pPr>
              <a:buClr>
                <a:schemeClr val="accent3"/>
              </a:buClr>
              <a:defRPr sz="3733"/>
            </a:lvl1pPr>
            <a:lvl2pPr>
              <a:buClr>
                <a:schemeClr val="accent3"/>
              </a:buClr>
              <a:defRPr sz="3200"/>
            </a:lvl2pPr>
            <a:lvl3pPr>
              <a:buClr>
                <a:schemeClr val="accent3"/>
              </a:buClr>
              <a:defRPr sz="2667"/>
            </a:lvl3pPr>
            <a:lvl4pPr>
              <a:buClr>
                <a:schemeClr val="accent3"/>
              </a:buClr>
              <a:defRPr sz="2400"/>
            </a:lvl4pPr>
            <a:lvl5pPr>
              <a:buClr>
                <a:schemeClr val="accent3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" y="6"/>
            <a:ext cx="12188388" cy="125614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2508" y="56572"/>
            <a:ext cx="10972800" cy="1143000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382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199" y="274639"/>
            <a:ext cx="11577600" cy="5615467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4" y="3412073"/>
            <a:ext cx="6990945" cy="1212849"/>
          </a:xfrm>
        </p:spPr>
        <p:txBody>
          <a:bodyPr>
            <a:noAutofit/>
          </a:bodyPr>
          <a:lstStyle>
            <a:lvl1pPr marL="0" indent="0">
              <a:buNone/>
              <a:defRPr sz="4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6885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6"/>
            <a:ext cx="12188388" cy="125614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2508" y="56572"/>
            <a:ext cx="10972800" cy="1143000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86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02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" y="1500908"/>
            <a:ext cx="4620684" cy="416406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" y="6"/>
            <a:ext cx="4620684" cy="15009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6"/>
            <a:ext cx="3831551" cy="950769"/>
          </a:xfrm>
        </p:spPr>
        <p:txBody>
          <a:bodyPr anchor="ctr" anchorCtr="0"/>
          <a:lstStyle>
            <a:lvl1pPr algn="l">
              <a:defRPr sz="2667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391919"/>
          </a:xfrm>
        </p:spPr>
        <p:txBody>
          <a:bodyPr/>
          <a:lstStyle>
            <a:lvl1pPr>
              <a:buClr>
                <a:schemeClr val="accent3"/>
              </a:buClr>
              <a:defRPr sz="4267"/>
            </a:lvl1pPr>
            <a:lvl2pPr>
              <a:buClr>
                <a:schemeClr val="accent3"/>
              </a:buClr>
              <a:defRPr sz="3733"/>
            </a:lvl2pPr>
            <a:lvl3pPr>
              <a:buClr>
                <a:schemeClr val="accent3"/>
              </a:buClr>
              <a:defRPr sz="3200"/>
            </a:lvl3pPr>
            <a:lvl4pPr>
              <a:buClr>
                <a:schemeClr val="accent3"/>
              </a:buClr>
              <a:defRPr sz="2667"/>
            </a:lvl4pPr>
            <a:lvl5pPr>
              <a:buClr>
                <a:schemeClr val="accent3"/>
              </a:buCl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747212"/>
            <a:ext cx="3831551" cy="3763819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578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7451" y="291952"/>
            <a:ext cx="11458415" cy="691681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 cap="none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67" indent="0">
              <a:buFontTx/>
              <a:buNone/>
              <a:defRPr/>
            </a:lvl2pPr>
            <a:lvl3pPr marL="914332" indent="0">
              <a:buFontTx/>
              <a:buNone/>
              <a:defRPr/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49980" y="2083633"/>
            <a:ext cx="11415883" cy="3253891"/>
          </a:xfrm>
          <a:prstGeom prst="rect">
            <a:avLst/>
          </a:prstGeom>
        </p:spPr>
        <p:txBody>
          <a:bodyPr/>
          <a:lstStyle>
            <a:lvl1pPr marL="285737" indent="-285737">
              <a:buClr>
                <a:srgbClr val="E05529"/>
              </a:buClr>
              <a:buSzPct val="80000"/>
              <a:buFont typeface="Arial" charset="0"/>
              <a:buChar char="•"/>
              <a:defRPr sz="1800" cap="none" baseline="0">
                <a:solidFill>
                  <a:schemeClr val="tx2"/>
                </a:solidFill>
                <a:latin typeface="Arial" charset="0"/>
              </a:defRPr>
            </a:lvl1pPr>
            <a:lvl2pPr marL="457167" indent="0">
              <a:buFontTx/>
              <a:buNone/>
              <a:defRPr sz="1800" baseline="0">
                <a:solidFill>
                  <a:schemeClr val="tx2"/>
                </a:solidFill>
                <a:latin typeface="DIN-Regular" charset="0"/>
              </a:defRPr>
            </a:lvl2pPr>
            <a:lvl3pPr marL="1200067" indent="-285737">
              <a:buClr>
                <a:srgbClr val="E05529"/>
              </a:buClr>
              <a:buSzPct val="80000"/>
              <a:buFont typeface="Arial" charset="0"/>
              <a:buChar char="•"/>
              <a:defRPr sz="1600" baseline="0">
                <a:solidFill>
                  <a:schemeClr val="tx2"/>
                </a:solidFill>
                <a:latin typeface="Arial" charset="0"/>
              </a:defRPr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649980" y="1514475"/>
            <a:ext cx="11415883" cy="3967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 b="1" i="0" cap="all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67" indent="0">
              <a:buFontTx/>
              <a:buNone/>
              <a:defRPr sz="1800" cap="all" baseline="0">
                <a:solidFill>
                  <a:schemeClr val="accent6"/>
                </a:solidFill>
                <a:latin typeface="DIN-Medium" charset="0"/>
              </a:defRPr>
            </a:lvl2pPr>
            <a:lvl3pPr marL="914332" indent="0">
              <a:buFontTx/>
              <a:buNone/>
              <a:defRPr sz="1800" cap="all" baseline="0">
                <a:solidFill>
                  <a:schemeClr val="accent6"/>
                </a:solidFill>
                <a:latin typeface="DIN-Medium" charset="0"/>
              </a:defRPr>
            </a:lvl3pPr>
            <a:lvl4pPr marL="1371498" indent="0">
              <a:buFontTx/>
              <a:buNone/>
              <a:defRPr sz="1800" cap="all" baseline="0">
                <a:solidFill>
                  <a:schemeClr val="accent6"/>
                </a:solidFill>
                <a:latin typeface="DIN-Medium" charset="0"/>
              </a:defRPr>
            </a:lvl4pPr>
            <a:lvl5pPr marL="1828664" indent="0">
              <a:buFontTx/>
              <a:buNone/>
              <a:defRPr sz="1800" cap="all" baseline="0">
                <a:solidFill>
                  <a:schemeClr val="accent6"/>
                </a:solidFill>
                <a:latin typeface="DIN-Medium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Rectangle 12"/>
          <p:cNvSpPr/>
          <p:nvPr userDrawn="1"/>
        </p:nvSpPr>
        <p:spPr>
          <a:xfrm flipH="1">
            <a:off x="397993" y="291952"/>
            <a:ext cx="112375" cy="691681"/>
          </a:xfrm>
          <a:prstGeom prst="rect">
            <a:avLst/>
          </a:prstGeom>
          <a:solidFill>
            <a:srgbClr val="E05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Slide Number Placeholder 35"/>
          <p:cNvSpPr>
            <a:spLocks noGrp="1"/>
          </p:cNvSpPr>
          <p:nvPr>
            <p:ph type="sldNum" sz="quarter" idx="19"/>
          </p:nvPr>
        </p:nvSpPr>
        <p:spPr>
          <a:xfrm>
            <a:off x="6014804" y="6264467"/>
            <a:ext cx="367259" cy="365125"/>
          </a:xfrm>
          <a:prstGeom prst="rect">
            <a:avLst/>
          </a:prstGeom>
        </p:spPr>
        <p:txBody>
          <a:bodyPr/>
          <a:lstStyle>
            <a:lvl1pPr algn="ctr">
              <a:defRPr sz="7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82A3021-2E9D-4A45-A228-088E67FB35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70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5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7450" y="1508603"/>
            <a:ext cx="10675089" cy="1231459"/>
          </a:xfrm>
          <a:prstGeom prst="rect">
            <a:avLst/>
          </a:prstGeom>
        </p:spPr>
        <p:txBody>
          <a:bodyPr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BREAK TITLE HERE</a:t>
            </a:r>
          </a:p>
        </p:txBody>
      </p:sp>
      <p:sp>
        <p:nvSpPr>
          <p:cNvPr id="5" name="Slide Number Placeholder 35"/>
          <p:cNvSpPr txBox="1">
            <a:spLocks/>
          </p:cNvSpPr>
          <p:nvPr userDrawn="1"/>
        </p:nvSpPr>
        <p:spPr>
          <a:xfrm>
            <a:off x="6014804" y="6371342"/>
            <a:ext cx="3672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 baseline="0">
                <a:solidFill>
                  <a:schemeClr val="bg1"/>
                </a:solidFill>
                <a:latin typeface="DIN-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2A3021-2E9D-4A45-A228-088E67FB350E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5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197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277527" y="6291566"/>
            <a:ext cx="2563492" cy="201484"/>
          </a:xfrm>
          <a:prstGeom prst="rect">
            <a:avLst/>
          </a:prstGeom>
        </p:spPr>
      </p:pic>
      <p:pic>
        <p:nvPicPr>
          <p:cNvPr id="13" name="Picture 12" descr="gps_divider_white_wide-01.png">
            <a:extLst>
              <a:ext uri="{FF2B5EF4-FFF2-40B4-BE49-F238E27FC236}">
                <a16:creationId xmlns:a16="http://schemas.microsoft.com/office/drawing/2014/main" id="{01766BBA-690D-477A-9416-D9B856229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1"/>
          <a:stretch/>
        </p:blipFill>
        <p:spPr>
          <a:xfrm>
            <a:off x="2" y="78512"/>
            <a:ext cx="12191999" cy="5995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D9CBF8-A5BE-4053-9B20-438E6BC42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366" y="6158680"/>
            <a:ext cx="1538263" cy="46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8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DIN-Regular" panose="02000503040000020004" pitchFamily="2" charset="0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DIN-Regular" panose="02000503040000020004" pitchFamily="2" charset="0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DIN-Regular" panose="02000503040000020004" pitchFamily="2" charset="0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DIN-Regular" panose="02000503040000020004" pitchFamily="2" charset="0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DIN-Regular" panose="02000503040000020004" pitchFamily="2" charset="0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DIN-Regular" panose="02000503040000020004" pitchFamily="2" charset="0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://dh2016.adho.org/abstracts/343" TargetMode="Externa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Relationship Id="rId9" Type="http://schemas.openxmlformats.org/officeDocument/2006/relationships/image" Target="../media/image4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ngroup.com/articles/participation-inequalit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j.mp/comhis-bsecs" TargetMode="External"/><Relationship Id="rId4" Type="http://schemas.openxmlformats.org/officeDocument/2006/relationships/hyperlink" Target="https://comhis.github.io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2.wdp"/><Relationship Id="rId9" Type="http://schemas.openxmlformats.org/officeDocument/2006/relationships/image" Target="../media/image7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13" Type="http://schemas.openxmlformats.org/officeDocument/2006/relationships/image" Target="../media/image83.jpg"/><Relationship Id="rId18" Type="http://schemas.openxmlformats.org/officeDocument/2006/relationships/image" Target="../media/image88.gif"/><Relationship Id="rId26" Type="http://schemas.openxmlformats.org/officeDocument/2006/relationships/image" Target="../media/image96.gif"/><Relationship Id="rId39" Type="http://schemas.openxmlformats.org/officeDocument/2006/relationships/image" Target="../media/image109.gif"/><Relationship Id="rId3" Type="http://schemas.openxmlformats.org/officeDocument/2006/relationships/image" Target="../media/image74.gif"/><Relationship Id="rId21" Type="http://schemas.openxmlformats.org/officeDocument/2006/relationships/image" Target="../media/image91.png"/><Relationship Id="rId34" Type="http://schemas.openxmlformats.org/officeDocument/2006/relationships/image" Target="../media/image104.png"/><Relationship Id="rId7" Type="http://schemas.openxmlformats.org/officeDocument/2006/relationships/image" Target="../media/image77.gif"/><Relationship Id="rId12" Type="http://schemas.openxmlformats.org/officeDocument/2006/relationships/image" Target="../media/image82.gif"/><Relationship Id="rId17" Type="http://schemas.openxmlformats.org/officeDocument/2006/relationships/image" Target="../media/image87.gif"/><Relationship Id="rId25" Type="http://schemas.openxmlformats.org/officeDocument/2006/relationships/image" Target="../media/image95.gif"/><Relationship Id="rId33" Type="http://schemas.openxmlformats.org/officeDocument/2006/relationships/image" Target="../media/image103.gif"/><Relationship Id="rId38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6.gif"/><Relationship Id="rId20" Type="http://schemas.openxmlformats.org/officeDocument/2006/relationships/image" Target="../media/image90.gif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gif"/><Relationship Id="rId11" Type="http://schemas.openxmlformats.org/officeDocument/2006/relationships/image" Target="../media/image81.png"/><Relationship Id="rId24" Type="http://schemas.openxmlformats.org/officeDocument/2006/relationships/image" Target="../media/image94.gif"/><Relationship Id="rId32" Type="http://schemas.openxmlformats.org/officeDocument/2006/relationships/image" Target="../media/image102.png"/><Relationship Id="rId37" Type="http://schemas.openxmlformats.org/officeDocument/2006/relationships/image" Target="../media/image107.gif"/><Relationship Id="rId5" Type="http://schemas.openxmlformats.org/officeDocument/2006/relationships/hyperlink" Target="http://solutions.cengage.com/Gale/Product-Icons/" TargetMode="External"/><Relationship Id="rId15" Type="http://schemas.openxmlformats.org/officeDocument/2006/relationships/image" Target="../media/image85.gif"/><Relationship Id="rId23" Type="http://schemas.openxmlformats.org/officeDocument/2006/relationships/image" Target="../media/image93.gif"/><Relationship Id="rId28" Type="http://schemas.openxmlformats.org/officeDocument/2006/relationships/image" Target="../media/image98.gif"/><Relationship Id="rId36" Type="http://schemas.openxmlformats.org/officeDocument/2006/relationships/image" Target="../media/image106.gif"/><Relationship Id="rId10" Type="http://schemas.openxmlformats.org/officeDocument/2006/relationships/image" Target="../media/image80.gif"/><Relationship Id="rId19" Type="http://schemas.openxmlformats.org/officeDocument/2006/relationships/image" Target="../media/image89.gif"/><Relationship Id="rId31" Type="http://schemas.openxmlformats.org/officeDocument/2006/relationships/image" Target="../media/image101.png"/><Relationship Id="rId4" Type="http://schemas.openxmlformats.org/officeDocument/2006/relationships/image" Target="../media/image75.gif"/><Relationship Id="rId9" Type="http://schemas.openxmlformats.org/officeDocument/2006/relationships/image" Target="../media/image79.gif"/><Relationship Id="rId14" Type="http://schemas.openxmlformats.org/officeDocument/2006/relationships/image" Target="../media/image84.gif"/><Relationship Id="rId22" Type="http://schemas.openxmlformats.org/officeDocument/2006/relationships/image" Target="../media/image92.gif"/><Relationship Id="rId27" Type="http://schemas.openxmlformats.org/officeDocument/2006/relationships/image" Target="../media/image97.gif"/><Relationship Id="rId30" Type="http://schemas.openxmlformats.org/officeDocument/2006/relationships/image" Target="../media/image100.gif"/><Relationship Id="rId35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F0AFF4-DED7-4E3C-9E7A-F277442E7A08}"/>
              </a:ext>
            </a:extLst>
          </p:cNvPr>
          <p:cNvSpPr/>
          <p:nvPr/>
        </p:nvSpPr>
        <p:spPr>
          <a:xfrm>
            <a:off x="142043" y="4699252"/>
            <a:ext cx="12049957" cy="2158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GB" sz="24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Shape 217">
            <a:extLst>
              <a:ext uri="{FF2B5EF4-FFF2-40B4-BE49-F238E27FC236}">
                <a16:creationId xmlns:a16="http://schemas.microsoft.com/office/drawing/2014/main" id="{E13CEDEF-5464-4F31-B38E-1C046F9BB33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214804" cy="68794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218">
            <a:extLst>
              <a:ext uri="{FF2B5EF4-FFF2-40B4-BE49-F238E27FC236}">
                <a16:creationId xmlns:a16="http://schemas.microsoft.com/office/drawing/2014/main" id="{91DB1A75-ACED-4F40-95D5-FABD32E38297}"/>
              </a:ext>
            </a:extLst>
          </p:cNvPr>
          <p:cNvSpPr txBox="1"/>
          <p:nvPr/>
        </p:nvSpPr>
        <p:spPr>
          <a:xfrm>
            <a:off x="3824941" y="2382047"/>
            <a:ext cx="8236856" cy="1320709"/>
          </a:xfrm>
          <a:prstGeom prst="rect">
            <a:avLst/>
          </a:prstGeom>
          <a:solidFill>
            <a:schemeClr val="dk1">
              <a:alpha val="57647"/>
            </a:schemeClr>
          </a:solidFill>
          <a:ln w="28575" cap="flat" cmpd="sng">
            <a:solidFill>
              <a:srgbClr val="F841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609585"/>
            <a:r>
              <a:rPr lang="en-US" sz="3467" b="1" dirty="0">
                <a:solidFill>
                  <a:prstClr val="white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Introduction to Gale Digital Scholar Lab</a:t>
            </a:r>
          </a:p>
          <a:p>
            <a:pPr algn="ctr" defTabSz="609585"/>
            <a:r>
              <a:rPr lang="en-US" sz="2667" b="1" dirty="0">
                <a:solidFill>
                  <a:prstClr val="white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Gale</a:t>
            </a:r>
            <a:r>
              <a:rPr lang="zh-CN" altLang="en-US" sz="2667" b="1" dirty="0">
                <a:solidFill>
                  <a:prstClr val="white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數</a:t>
            </a:r>
            <a:r>
              <a:rPr lang="zh-TW" altLang="en-US" sz="2667" b="1" dirty="0">
                <a:solidFill>
                  <a:prstClr val="white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位</a:t>
            </a:r>
            <a:r>
              <a:rPr lang="zh-CN" altLang="en-US" sz="2667" b="1" dirty="0">
                <a:solidFill>
                  <a:prstClr val="white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學術實驗室簡介</a:t>
            </a:r>
            <a:endParaRPr lang="en-US" sz="2667" b="1" dirty="0">
              <a:solidFill>
                <a:prstClr val="black"/>
              </a:solidFill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F0B5-D759-4775-9414-313F59802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259" y="6002115"/>
            <a:ext cx="1538263" cy="46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76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428AA-7C9D-4043-95C5-3A6846F9B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58" y="70110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ECCO and “Commonplaces”</a:t>
            </a:r>
            <a:endParaRPr lang="en-GB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https://researchers.anu.edu.au/researchers/roe-gh/image">
            <a:extLst>
              <a:ext uri="{FF2B5EF4-FFF2-40B4-BE49-F238E27FC236}">
                <a16:creationId xmlns:a16="http://schemas.microsoft.com/office/drawing/2014/main" id="{F7173B24-0DFE-415A-8C67-69FC463ED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22682"/>
            <a:ext cx="1779128" cy="223124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94909A-805D-4FDC-8CBD-B2544DE46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436" y="2616122"/>
            <a:ext cx="4772850" cy="148404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8AEC8C-7AC0-49C6-9CBE-B0BC89A3CAAB}"/>
              </a:ext>
            </a:extLst>
          </p:cNvPr>
          <p:cNvSpPr/>
          <p:nvPr/>
        </p:nvSpPr>
        <p:spPr>
          <a:xfrm>
            <a:off x="1857213" y="5574267"/>
            <a:ext cx="3453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GB" sz="14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http://dh2016.adho.org/abstracts/343</a:t>
            </a:r>
            <a:r>
              <a:rPr lang="en-GB" sz="14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7DC1E-B764-4B5C-945E-C813EC4E9972}"/>
              </a:ext>
            </a:extLst>
          </p:cNvPr>
          <p:cNvSpPr txBox="1"/>
          <p:nvPr/>
        </p:nvSpPr>
        <p:spPr>
          <a:xfrm>
            <a:off x="1857214" y="5051046"/>
            <a:ext cx="4974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1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Dr Glen Roe </a:t>
            </a:r>
            <a:r>
              <a:rPr lang="en-GB" sz="16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(and team) </a:t>
            </a:r>
          </a:p>
          <a:p>
            <a:pPr defTabSz="914377"/>
            <a:r>
              <a:rPr lang="en-GB" sz="16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Australian National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2F9D65-ABB5-4273-9AC4-A3A314577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402" y="3459828"/>
            <a:ext cx="5154479" cy="24185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2514600" y="1310225"/>
            <a:ext cx="7391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該專案探討作者如何互相借鑒。“摘抄”是一種重新使用其他作家文字的形式。有時會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標註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來源，但往往僅是“盜用”文字或並無引文。該專案的目標是發現十八世紀作品中（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）誰是最常被摘抄文字的作家？（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）知名作家最喜歡借鑒哪些作家？</a:t>
            </a:r>
            <a:br>
              <a:rPr lang="en-GB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589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AF346-E757-4382-8830-44C15275A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9255" y="1295401"/>
            <a:ext cx="8118250" cy="13350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國際語料庫文體學專家、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SSCI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r>
              <a:rPr lang="en-US" altLang="zh-TW" sz="28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International Journal of Corpus Linguistics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主编、伯明翰大學教授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Michaela Mahlberg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說過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跨庫聯合分析將會改變現有認知</a:t>
            </a:r>
            <a:endParaRPr lang="en-GB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 descr="Image of Michaela Mahlberg">
            <a:extLst>
              <a:ext uri="{FF2B5EF4-FFF2-40B4-BE49-F238E27FC236}">
                <a16:creationId xmlns:a16="http://schemas.microsoft.com/office/drawing/2014/main" id="{DDBB1659-26F6-4698-B24D-8A86324A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10" y="3341077"/>
            <a:ext cx="1862798" cy="232849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33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4ECA61-B735-4CD2-9BE7-2C7ECFCF8C54}"/>
              </a:ext>
            </a:extLst>
          </p:cNvPr>
          <p:cNvSpPr/>
          <p:nvPr/>
        </p:nvSpPr>
        <p:spPr>
          <a:xfrm>
            <a:off x="495946" y="402956"/>
            <a:ext cx="3533613" cy="898901"/>
          </a:xfrm>
          <a:prstGeom prst="rect">
            <a:avLst/>
          </a:prstGeom>
          <a:solidFill>
            <a:srgbClr val="0033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3E1A1-3DAD-4695-9964-6164989B5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592" y="705035"/>
            <a:ext cx="2397069" cy="1020444"/>
          </a:xfrm>
        </p:spPr>
        <p:txBody>
          <a:bodyPr/>
          <a:lstStyle/>
          <a:p>
            <a:r>
              <a:rPr lang="en-GB" dirty="0"/>
              <a:t>Today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04CCD-98BC-487C-9E6A-7C83C9BD2212}"/>
              </a:ext>
            </a:extLst>
          </p:cNvPr>
          <p:cNvSpPr txBox="1"/>
          <p:nvPr/>
        </p:nvSpPr>
        <p:spPr>
          <a:xfrm>
            <a:off x="1751725" y="2933995"/>
            <a:ext cx="962403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Current Situation </a:t>
            </a:r>
            <a:r>
              <a:rPr lang="en-US" altLang="zh-CN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GB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zh-CN" altLang="en-US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現狀</a:t>
            </a:r>
            <a:endParaRPr lang="en-GB" sz="2667" dirty="0">
              <a:solidFill>
                <a:srgbClr val="FF0000"/>
              </a:solidFill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E5F4D-E233-4D38-B8BF-04681F1A60FE}"/>
              </a:ext>
            </a:extLst>
          </p:cNvPr>
          <p:cNvSpPr txBox="1"/>
          <p:nvPr/>
        </p:nvSpPr>
        <p:spPr>
          <a:xfrm>
            <a:off x="3614058" y="3560815"/>
            <a:ext cx="77617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Barriers to Digital Scholarship </a:t>
            </a:r>
            <a:r>
              <a:rPr lang="en-US" altLang="zh-CN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zh-CN" altLang="en-US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數位學術的障礙</a:t>
            </a:r>
            <a:endParaRPr lang="en-GB" sz="2667" dirty="0">
              <a:solidFill>
                <a:schemeClr val="bg1"/>
              </a:solidFill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2569C-36A3-4A0B-B07F-D067F8179EE8}"/>
              </a:ext>
            </a:extLst>
          </p:cNvPr>
          <p:cNvSpPr txBox="1"/>
          <p:nvPr/>
        </p:nvSpPr>
        <p:spPr>
          <a:xfrm>
            <a:off x="1567544" y="4187635"/>
            <a:ext cx="980821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Gale Digital Scholar Lab </a:t>
            </a:r>
            <a:r>
              <a:rPr lang="en-US" altLang="zh-CN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GB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Gale</a:t>
            </a:r>
            <a:r>
              <a:rPr lang="zh-CN" altLang="en-US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數</a:t>
            </a:r>
            <a:r>
              <a:rPr lang="zh-TW" altLang="en-US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位</a:t>
            </a:r>
            <a:r>
              <a:rPr lang="zh-CN" altLang="en-US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學術實驗室</a:t>
            </a:r>
            <a:endParaRPr lang="en-GB" sz="2667" dirty="0">
              <a:solidFill>
                <a:schemeClr val="bg1"/>
              </a:solidFill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9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1.94444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288944" y="1524001"/>
            <a:ext cx="78456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圖書館無法滿足人文學者對於數位人文研究資源的需求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加值現有館藏是現今圖書館的一大課題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學者與館員疲於學習與了解大數據分析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數位化技術成熟加速資料探勘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(data-mining)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的進展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BB62C0-0ADD-4101-BF88-DDEEC7B9E7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6172201"/>
            <a:ext cx="1339712" cy="406943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AF60C8D-7A82-4CE8-9811-6BA137E7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Current Situation/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現況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20416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62200" y="1524001"/>
            <a:ext cx="6696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人文學者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應用的分析工具有限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具有分析技能的人文學者有限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難以取得足以分析的文本量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管理與儲存格式化的機讀內容將大大增加管理成本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BB62C0-0ADD-4101-BF88-DDEEC7B9E7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6172201"/>
            <a:ext cx="1339712" cy="406943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F9B5E47-A8F1-4B6E-B768-ECEF1F72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Barriers to Digital Scholarship /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挑戰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12001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BD9E4D-B902-402D-B51B-D9FDB90035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101" y="1641989"/>
            <a:ext cx="4719988" cy="353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4E801-659F-4D11-AD72-92613E52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56572"/>
            <a:ext cx="11249893" cy="1143000"/>
          </a:xfrm>
        </p:spPr>
        <p:txBody>
          <a:bodyPr>
            <a:noAutofit/>
          </a:bodyPr>
          <a:lstStyle/>
          <a:p>
            <a:r>
              <a:rPr lang="en-GB" sz="3733" dirty="0"/>
              <a:t>As Scholarly Resources Grow…so does complexity</a:t>
            </a:r>
            <a:br>
              <a:rPr lang="en-GB" sz="3733" dirty="0"/>
            </a:b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隨著學術資源的增加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研究的複雜性也在增加</a:t>
            </a:r>
            <a:endParaRPr lang="en-GB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3743F-3C79-434D-9E58-A9F192A79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301173"/>
            <a:ext cx="7556501" cy="4678712"/>
          </a:xfrm>
        </p:spPr>
        <p:txBody>
          <a:bodyPr>
            <a:normAutofit fontScale="25000" lnSpcReduction="20000"/>
          </a:bodyPr>
          <a:lstStyle/>
          <a:p>
            <a:pPr indent="-287993">
              <a:lnSpc>
                <a:spcPct val="120000"/>
              </a:lnSpc>
              <a:spcBef>
                <a:spcPts val="1600"/>
              </a:spcBef>
            </a:pPr>
            <a:r>
              <a:rPr lang="en-GB" sz="7466" dirty="0">
                <a:latin typeface="DIN-Bold" panose="02000803040000020004" pitchFamily="2" charset="0"/>
              </a:rPr>
              <a:t>More content, all the time </a:t>
            </a:r>
            <a:r>
              <a:rPr lang="en-GB" sz="7466" dirty="0"/>
              <a:t>– students and scholars have a vast amount of content available to them today through digital media</a:t>
            </a:r>
            <a:br>
              <a:rPr lang="en-GB" sz="6400" dirty="0"/>
            </a:br>
            <a:r>
              <a:rPr lang="zh-CN" altLang="en-US" sz="6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更多的內容，可隨時</a:t>
            </a:r>
            <a:r>
              <a:rPr lang="zh-TW" altLang="en-US" sz="6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取用</a:t>
            </a:r>
            <a:r>
              <a:rPr lang="en-US" altLang="zh-CN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CN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學生和學者們如今</a:t>
            </a:r>
            <a:r>
              <a:rPr lang="zh-TW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</a:t>
            </a:r>
            <a:r>
              <a:rPr lang="zh-CN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過數位媒介可以</a:t>
            </a:r>
            <a:r>
              <a:rPr lang="zh-TW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取用</a:t>
            </a:r>
            <a:r>
              <a:rPr lang="zh-CN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到大量的內容</a:t>
            </a:r>
            <a:endParaRPr lang="en-GB" sz="6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87993">
              <a:lnSpc>
                <a:spcPct val="120000"/>
              </a:lnSpc>
              <a:spcBef>
                <a:spcPts val="2400"/>
              </a:spcBef>
            </a:pPr>
            <a:r>
              <a:rPr lang="en-GB" sz="7466" dirty="0">
                <a:latin typeface="DIN-Bold" panose="02000803040000020004" pitchFamily="2" charset="0"/>
              </a:rPr>
              <a:t>Making bigger better </a:t>
            </a:r>
            <a:r>
              <a:rPr lang="en-GB" sz="7466" dirty="0"/>
              <a:t>– libraries bring this content to their academic community but strive to connect with teaching AND make sure these resources can be used independently. </a:t>
            </a:r>
            <a:br>
              <a:rPr lang="en-GB" sz="6400" dirty="0"/>
            </a:br>
            <a:r>
              <a:rPr lang="zh-CN" altLang="en-US" sz="6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更好</a:t>
            </a:r>
            <a:r>
              <a:rPr lang="zh-TW" altLang="en-US" sz="6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r>
              <a:rPr lang="zh-CN" altLang="en-US" sz="6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利用更多的資源</a:t>
            </a:r>
            <a:r>
              <a:rPr lang="en-US" altLang="zh-CN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CN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圖書館為他們服務的學術</a:t>
            </a:r>
            <a:r>
              <a:rPr lang="zh-TW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</a:t>
            </a:r>
            <a:r>
              <a:rPr lang="zh-CN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提供內容，同時也努力與課堂建立聯繫，確保</a:t>
            </a:r>
            <a:r>
              <a:rPr lang="zh-TW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</a:t>
            </a:r>
            <a:r>
              <a:rPr lang="zh-CN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者</a:t>
            </a:r>
            <a:r>
              <a:rPr lang="zh-CN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可以獨立使用這些資源。</a:t>
            </a:r>
          </a:p>
          <a:p>
            <a:pPr indent="-287993">
              <a:lnSpc>
                <a:spcPct val="120000"/>
              </a:lnSpc>
              <a:spcBef>
                <a:spcPts val="2400"/>
              </a:spcBef>
            </a:pPr>
            <a:r>
              <a:rPr lang="en-GB" sz="7466" dirty="0">
                <a:latin typeface="DIN-Bold" panose="02000803040000020004" pitchFamily="2" charset="0"/>
              </a:rPr>
              <a:t>Adding value where it already exists </a:t>
            </a:r>
            <a:r>
              <a:rPr lang="en-GB" sz="7466" dirty="0"/>
              <a:t>– as valuable as these digital resources are, how they can be used is evolving constantly. As a library publisher, Gale is evolving, too.</a:t>
            </a:r>
            <a:br>
              <a:rPr lang="en-GB" sz="6400" dirty="0"/>
            </a:br>
            <a:r>
              <a:rPr lang="zh-CN" altLang="en-US" sz="6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提高資源的價值</a:t>
            </a:r>
            <a:r>
              <a:rPr lang="en-US" altLang="zh-CN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CN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這些數</a:t>
            </a:r>
            <a:r>
              <a:rPr lang="zh-TW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r>
              <a:rPr lang="zh-CN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資源極具價值，同時如何使用它們也是在不斷變化的。作為圖書館資源出版商，</a:t>
            </a:r>
            <a:r>
              <a:rPr lang="en-US" altLang="zh-CN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Gale</a:t>
            </a:r>
            <a:r>
              <a:rPr lang="zh-CN" altLang="en-US" sz="6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也在不斷進步。</a:t>
            </a:r>
            <a:endParaRPr lang="en-GB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5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4A340-B3B7-49A8-B773-BF0C78E2A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Traditional Digital Scholarship</a:t>
            </a:r>
            <a:br>
              <a:rPr lang="en-GB" dirty="0"/>
            </a:b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傳統數位學術研究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21704E-2E3D-4FC5-B676-14E4589641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705" y="1733363"/>
            <a:ext cx="2821204" cy="30903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B8A9F-D8FA-4B9D-AD6E-EC1E2B72C9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11" y="1617355"/>
            <a:ext cx="2133515" cy="32341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triped Right Arrow 6">
            <a:extLst>
              <a:ext uri="{FF2B5EF4-FFF2-40B4-BE49-F238E27FC236}">
                <a16:creationId xmlns:a16="http://schemas.microsoft.com/office/drawing/2014/main" id="{A9E2606D-86ED-4132-B4C1-5AA04AB3AFF3}"/>
              </a:ext>
            </a:extLst>
          </p:cNvPr>
          <p:cNvSpPr/>
          <p:nvPr/>
        </p:nvSpPr>
        <p:spPr>
          <a:xfrm>
            <a:off x="2257211" y="2930652"/>
            <a:ext cx="1048773" cy="498168"/>
          </a:xfrm>
          <a:prstGeom prst="stripedRightArrow">
            <a:avLst/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endParaRPr lang="en-US" sz="2400" b="1" kern="0" dirty="0">
              <a:ln w="22225">
                <a:solidFill>
                  <a:srgbClr val="006198"/>
                </a:solidFill>
                <a:prstDash val="solid"/>
              </a:ln>
              <a:solidFill>
                <a:srgbClr val="006198">
                  <a:lumMod val="40000"/>
                  <a:lumOff val="60000"/>
                </a:srgbClr>
              </a:solidFill>
              <a:latin typeface="Arial" panose="020B060402020202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878B5C-18C2-4D4F-BDA3-FE137C358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529" y="1957889"/>
            <a:ext cx="3403147" cy="26506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93A272-7955-4CFD-AF82-125A5D4925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910"/>
          <a:stretch/>
        </p:blipFill>
        <p:spPr>
          <a:xfrm>
            <a:off x="6155373" y="1617355"/>
            <a:ext cx="2010504" cy="33223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Striped Right Arrow 7">
            <a:extLst>
              <a:ext uri="{FF2B5EF4-FFF2-40B4-BE49-F238E27FC236}">
                <a16:creationId xmlns:a16="http://schemas.microsoft.com/office/drawing/2014/main" id="{F9A6B168-E64A-4A34-9493-932C02DEBBD6}"/>
              </a:ext>
            </a:extLst>
          </p:cNvPr>
          <p:cNvSpPr/>
          <p:nvPr/>
        </p:nvSpPr>
        <p:spPr>
          <a:xfrm>
            <a:off x="5421716" y="2919495"/>
            <a:ext cx="1048773" cy="498168"/>
          </a:xfrm>
          <a:prstGeom prst="stripedRightArrow">
            <a:avLst/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endParaRPr lang="en-US" sz="24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Striped Right Arrow 7">
            <a:extLst>
              <a:ext uri="{FF2B5EF4-FFF2-40B4-BE49-F238E27FC236}">
                <a16:creationId xmlns:a16="http://schemas.microsoft.com/office/drawing/2014/main" id="{2BDEDBF1-C4AD-4C9B-9727-17AA16B740FB}"/>
              </a:ext>
            </a:extLst>
          </p:cNvPr>
          <p:cNvSpPr/>
          <p:nvPr/>
        </p:nvSpPr>
        <p:spPr>
          <a:xfrm>
            <a:off x="8033143" y="2919495"/>
            <a:ext cx="1048773" cy="498168"/>
          </a:xfrm>
          <a:prstGeom prst="stripedRightArrow">
            <a:avLst/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endParaRPr lang="en-US" sz="24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A88DCD-2E09-4404-B701-9F9F6EC7AB7C}"/>
              </a:ext>
            </a:extLst>
          </p:cNvPr>
          <p:cNvSpPr txBox="1"/>
          <p:nvPr/>
        </p:nvSpPr>
        <p:spPr>
          <a:xfrm>
            <a:off x="636757" y="4991718"/>
            <a:ext cx="180196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914377">
              <a:defRPr/>
            </a:pPr>
            <a:r>
              <a:rPr lang="en-US" dirty="0">
                <a:ln/>
                <a:solidFill>
                  <a:schemeClr val="accent3"/>
                </a:solidFill>
                <a:latin typeface="DIN-Bold" panose="02000803040000020004" pitchFamily="2" charset="0"/>
              </a:rPr>
              <a:t>Primary source</a:t>
            </a:r>
          </a:p>
          <a:p>
            <a:pPr defTabSz="914377">
              <a:defRPr/>
            </a:pPr>
            <a:r>
              <a:rPr lang="zh-CN" altLang="en-US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原始文獻</a:t>
            </a:r>
            <a:endParaRPr lang="en-US" dirty="0">
              <a:ln/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73411A-CB42-421F-8A0C-19307A1DC102}"/>
              </a:ext>
            </a:extLst>
          </p:cNvPr>
          <p:cNvSpPr txBox="1"/>
          <p:nvPr/>
        </p:nvSpPr>
        <p:spPr>
          <a:xfrm>
            <a:off x="3347649" y="4991718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914377">
              <a:defRPr/>
            </a:pPr>
            <a:r>
              <a:rPr lang="en-US" dirty="0">
                <a:ln/>
                <a:solidFill>
                  <a:schemeClr val="accent3"/>
                </a:solidFill>
                <a:latin typeface="DIN-Bold" panose="02000803040000020004" pitchFamily="2" charset="0"/>
              </a:rPr>
              <a:t>Raw OCR Text</a:t>
            </a:r>
          </a:p>
          <a:p>
            <a:pPr defTabSz="914377">
              <a:defRPr/>
            </a:pPr>
            <a:r>
              <a:rPr lang="zh-CN" altLang="en-US" dirty="0">
                <a:ln/>
                <a:solidFill>
                  <a:schemeClr val="accent3"/>
                </a:solidFill>
                <a:latin typeface="DIN-Regular" panose="02000503040000020004" pitchFamily="2" charset="0"/>
                <a:ea typeface="微軟正黑體" panose="020B0604030504040204" pitchFamily="34" charset="-120"/>
              </a:rPr>
              <a:t>未經加工的</a:t>
            </a:r>
            <a:r>
              <a:rPr lang="en-US" altLang="zh-CN" dirty="0">
                <a:ln/>
                <a:solidFill>
                  <a:schemeClr val="accent3"/>
                </a:solidFill>
                <a:latin typeface="DIN-Regular" panose="02000503040000020004" pitchFamily="2" charset="0"/>
                <a:ea typeface="微軟正黑體" panose="020B0604030504040204" pitchFamily="34" charset="-120"/>
              </a:rPr>
              <a:t>OCR</a:t>
            </a:r>
            <a:r>
              <a:rPr lang="zh-CN" altLang="en-US" dirty="0">
                <a:ln/>
                <a:solidFill>
                  <a:schemeClr val="accent3"/>
                </a:solidFill>
                <a:latin typeface="DIN-Regular" panose="02000503040000020004" pitchFamily="2" charset="0"/>
                <a:ea typeface="微軟正黑體" panose="020B0604030504040204" pitchFamily="34" charset="-120"/>
              </a:rPr>
              <a:t>文本</a:t>
            </a:r>
            <a:endParaRPr lang="en-US" dirty="0">
              <a:ln/>
              <a:solidFill>
                <a:schemeClr val="accent3"/>
              </a:solidFill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A5AC14-A126-4BFE-9E35-D0997D57C9C0}"/>
              </a:ext>
            </a:extLst>
          </p:cNvPr>
          <p:cNvSpPr txBox="1"/>
          <p:nvPr/>
        </p:nvSpPr>
        <p:spPr>
          <a:xfrm>
            <a:off x="6188266" y="4991718"/>
            <a:ext cx="200016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914377">
              <a:defRPr/>
            </a:pPr>
            <a:r>
              <a:rPr lang="en-US" dirty="0">
                <a:ln/>
                <a:solidFill>
                  <a:schemeClr val="accent3"/>
                </a:solidFill>
                <a:latin typeface="DIN-Bold" panose="02000803040000020004" pitchFamily="2" charset="0"/>
              </a:rPr>
              <a:t>Statistical Output</a:t>
            </a:r>
          </a:p>
          <a:p>
            <a:pPr defTabSz="914377">
              <a:defRPr/>
            </a:pPr>
            <a:r>
              <a:rPr lang="zh-CN" altLang="en-US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統計輸出</a:t>
            </a:r>
            <a:endParaRPr lang="en-US" dirty="0">
              <a:ln/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A4501-8CEB-4DDD-8056-5E0412696A5E}"/>
              </a:ext>
            </a:extLst>
          </p:cNvPr>
          <p:cNvSpPr txBox="1"/>
          <p:nvPr/>
        </p:nvSpPr>
        <p:spPr>
          <a:xfrm>
            <a:off x="9079080" y="4991718"/>
            <a:ext cx="229902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914377">
              <a:defRPr/>
            </a:pPr>
            <a:r>
              <a:rPr lang="en-US" dirty="0">
                <a:ln/>
                <a:solidFill>
                  <a:schemeClr val="accent3"/>
                </a:solidFill>
                <a:latin typeface="DIN-Bold" panose="02000803040000020004" pitchFamily="2" charset="0"/>
              </a:rPr>
              <a:t>Visualization Output</a:t>
            </a:r>
          </a:p>
          <a:p>
            <a:pPr defTabSz="914377">
              <a:defRPr/>
            </a:pPr>
            <a:r>
              <a:rPr lang="zh-CN" altLang="en-US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視覺化結果</a:t>
            </a:r>
            <a:endParaRPr lang="en-US" dirty="0">
              <a:ln/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1705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653C4-1864-491F-A277-4E339B07B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3225719" algn="l"/>
              </a:tabLst>
            </a:pPr>
            <a:r>
              <a:rPr lang="en-GB" dirty="0"/>
              <a:t>Challenge of Creating Content Sets</a:t>
            </a:r>
            <a:br>
              <a:rPr lang="en-GB" dirty="0"/>
            </a:b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創建內容集的挑戰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840D3B7-4A99-47EE-A04F-90ED7313FE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892" y="1608056"/>
            <a:ext cx="1845837" cy="23846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E566ED-1288-4E4F-83B8-FEEE2C2D5E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11" y="1608056"/>
            <a:ext cx="1856503" cy="23846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ADF312-0C0B-420A-9E6A-4E97C26C2D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002" y="3338293"/>
            <a:ext cx="1845441" cy="23846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403CE7-4F26-494D-9726-52BCA8A927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874" y="1608056"/>
            <a:ext cx="1857789" cy="23846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6AC949-6B71-4B3A-8FA4-E50AD42D2C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040" y="1608054"/>
            <a:ext cx="1834629" cy="23846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8978423-3CDF-4F67-8A28-FAF56426029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682" y="3286402"/>
            <a:ext cx="1842361" cy="23846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E0BD6C7-E00B-438E-B108-99084B3034C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948" y="3263081"/>
            <a:ext cx="1852168" cy="23846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Cross 42">
            <a:extLst>
              <a:ext uri="{FF2B5EF4-FFF2-40B4-BE49-F238E27FC236}">
                <a16:creationId xmlns:a16="http://schemas.microsoft.com/office/drawing/2014/main" id="{99FE5CAF-CFC0-497D-8663-8F4C83E9AE3F}"/>
              </a:ext>
            </a:extLst>
          </p:cNvPr>
          <p:cNvSpPr/>
          <p:nvPr/>
        </p:nvSpPr>
        <p:spPr>
          <a:xfrm>
            <a:off x="2626746" y="2248107"/>
            <a:ext cx="655484" cy="681703"/>
          </a:xfrm>
          <a:prstGeom prst="plus">
            <a:avLst>
              <a:gd name="adj" fmla="val 39000"/>
            </a:avLst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1896943B-B9E0-48DB-88EF-6A374AD18F22}"/>
              </a:ext>
            </a:extLst>
          </p:cNvPr>
          <p:cNvSpPr/>
          <p:nvPr/>
        </p:nvSpPr>
        <p:spPr>
          <a:xfrm>
            <a:off x="7025754" y="4401195"/>
            <a:ext cx="655484" cy="681703"/>
          </a:xfrm>
          <a:prstGeom prst="plus">
            <a:avLst>
              <a:gd name="adj" fmla="val 39000"/>
            </a:avLst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5" name="Cross 44">
            <a:extLst>
              <a:ext uri="{FF2B5EF4-FFF2-40B4-BE49-F238E27FC236}">
                <a16:creationId xmlns:a16="http://schemas.microsoft.com/office/drawing/2014/main" id="{738A35EA-2369-4978-8007-00181FD542F4}"/>
              </a:ext>
            </a:extLst>
          </p:cNvPr>
          <p:cNvSpPr/>
          <p:nvPr/>
        </p:nvSpPr>
        <p:spPr>
          <a:xfrm>
            <a:off x="3984319" y="4401195"/>
            <a:ext cx="655484" cy="681703"/>
          </a:xfrm>
          <a:prstGeom prst="plus">
            <a:avLst>
              <a:gd name="adj" fmla="val 39000"/>
            </a:avLst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2569D9BC-3D32-4625-AE7C-0478D98FD614}"/>
              </a:ext>
            </a:extLst>
          </p:cNvPr>
          <p:cNvSpPr/>
          <p:nvPr/>
        </p:nvSpPr>
        <p:spPr>
          <a:xfrm>
            <a:off x="8427310" y="2248106"/>
            <a:ext cx="655484" cy="681703"/>
          </a:xfrm>
          <a:prstGeom prst="plus">
            <a:avLst>
              <a:gd name="adj" fmla="val 39000"/>
            </a:avLst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10D477-BB3F-4718-A0FF-07E737178CD8}"/>
              </a:ext>
            </a:extLst>
          </p:cNvPr>
          <p:cNvSpPr/>
          <p:nvPr/>
        </p:nvSpPr>
        <p:spPr>
          <a:xfrm>
            <a:off x="5562059" y="2248107"/>
            <a:ext cx="655484" cy="681703"/>
          </a:xfrm>
          <a:prstGeom prst="plus">
            <a:avLst>
              <a:gd name="adj" fmla="val 39000"/>
            </a:avLst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B458765-6B39-4BC0-B606-215FB75C55DF}"/>
              </a:ext>
            </a:extLst>
          </p:cNvPr>
          <p:cNvSpPr/>
          <p:nvPr/>
        </p:nvSpPr>
        <p:spPr>
          <a:xfrm>
            <a:off x="10078256" y="5510082"/>
            <a:ext cx="122109" cy="131097"/>
          </a:xfrm>
          <a:prstGeom prst="ellipse">
            <a:avLst/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231F580-AB69-43E9-88F7-72DF28E2F7BC}"/>
              </a:ext>
            </a:extLst>
          </p:cNvPr>
          <p:cNvSpPr/>
          <p:nvPr/>
        </p:nvSpPr>
        <p:spPr>
          <a:xfrm>
            <a:off x="10354410" y="5510082"/>
            <a:ext cx="122109" cy="131097"/>
          </a:xfrm>
          <a:prstGeom prst="ellipse">
            <a:avLst/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016606E-43C6-4A7F-B9D9-8CF838C242D1}"/>
              </a:ext>
            </a:extLst>
          </p:cNvPr>
          <p:cNvSpPr/>
          <p:nvPr/>
        </p:nvSpPr>
        <p:spPr>
          <a:xfrm>
            <a:off x="10630563" y="5510082"/>
            <a:ext cx="122109" cy="131097"/>
          </a:xfrm>
          <a:prstGeom prst="ellipse">
            <a:avLst/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84D51C2-EEFC-46AE-B339-A28D880E6814}"/>
              </a:ext>
            </a:extLst>
          </p:cNvPr>
          <p:cNvSpPr/>
          <p:nvPr/>
        </p:nvSpPr>
        <p:spPr>
          <a:xfrm>
            <a:off x="10912419" y="5516641"/>
            <a:ext cx="122109" cy="131097"/>
          </a:xfrm>
          <a:prstGeom prst="ellipse">
            <a:avLst/>
          </a:prstGeom>
          <a:gradFill rotWithShape="1">
            <a:gsLst>
              <a:gs pos="0">
                <a:srgbClr val="0085CA">
                  <a:satMod val="103000"/>
                  <a:lumMod val="102000"/>
                  <a:tint val="94000"/>
                </a:srgbClr>
              </a:gs>
              <a:gs pos="50000">
                <a:srgbClr val="0085CA">
                  <a:satMod val="110000"/>
                  <a:lumMod val="100000"/>
                  <a:shade val="100000"/>
                </a:srgbClr>
              </a:gs>
              <a:gs pos="100000">
                <a:srgbClr val="0085C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5436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4ECA61-B735-4CD2-9BE7-2C7ECFCF8C54}"/>
              </a:ext>
            </a:extLst>
          </p:cNvPr>
          <p:cNvSpPr/>
          <p:nvPr/>
        </p:nvSpPr>
        <p:spPr>
          <a:xfrm>
            <a:off x="495946" y="402956"/>
            <a:ext cx="3533613" cy="898901"/>
          </a:xfrm>
          <a:prstGeom prst="rect">
            <a:avLst/>
          </a:prstGeom>
          <a:solidFill>
            <a:srgbClr val="0033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04CCD-98BC-487C-9E6A-7C83C9BD2212}"/>
              </a:ext>
            </a:extLst>
          </p:cNvPr>
          <p:cNvSpPr txBox="1"/>
          <p:nvPr/>
        </p:nvSpPr>
        <p:spPr>
          <a:xfrm>
            <a:off x="1751725" y="2933995"/>
            <a:ext cx="962403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Current Situation </a:t>
            </a:r>
            <a:r>
              <a:rPr lang="en-US" altLang="zh-CN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zh-CN" altLang="en-US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現狀</a:t>
            </a:r>
            <a:endParaRPr lang="en-GB" sz="2667" dirty="0">
              <a:solidFill>
                <a:schemeClr val="bg1"/>
              </a:solidFill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E5F4D-E233-4D38-B8BF-04681F1A60FE}"/>
              </a:ext>
            </a:extLst>
          </p:cNvPr>
          <p:cNvSpPr txBox="1"/>
          <p:nvPr/>
        </p:nvSpPr>
        <p:spPr>
          <a:xfrm>
            <a:off x="1567544" y="3560815"/>
            <a:ext cx="980821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Barriers to Digital Scholarship </a:t>
            </a:r>
            <a:r>
              <a:rPr lang="en-US" altLang="zh-CN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zh-CN" altLang="en-US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數位學術的障礙</a:t>
            </a:r>
            <a:endParaRPr lang="en-GB" sz="2667" dirty="0">
              <a:solidFill>
                <a:srgbClr val="FF0000"/>
              </a:solidFill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2569C-36A3-4A0B-B07F-D067F8179EE8}"/>
              </a:ext>
            </a:extLst>
          </p:cNvPr>
          <p:cNvSpPr txBox="1"/>
          <p:nvPr/>
        </p:nvSpPr>
        <p:spPr>
          <a:xfrm>
            <a:off x="1567544" y="4187635"/>
            <a:ext cx="980821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Gale Digital Scholar Lab </a:t>
            </a:r>
            <a:r>
              <a:rPr lang="en-US" altLang="zh-CN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/ Gale</a:t>
            </a:r>
            <a:r>
              <a:rPr lang="zh-CN" altLang="en-US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數</a:t>
            </a:r>
            <a:r>
              <a:rPr lang="zh-TW" altLang="en-US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位</a:t>
            </a:r>
            <a:r>
              <a:rPr lang="zh-CN" altLang="en-US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學術實驗室</a:t>
            </a:r>
            <a:endParaRPr lang="en-GB" sz="2667" dirty="0">
              <a:solidFill>
                <a:schemeClr val="bg1"/>
              </a:solidFill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1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69136E-6 L 0.00017 0.1694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38D21EF-4596-4EC1-B6FA-EB48A428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755" y="191248"/>
            <a:ext cx="7601264" cy="5481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8B3DBF-3614-4679-A41B-17AEC438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‘1-9-90’ rule </a:t>
            </a:r>
            <a:br>
              <a:rPr lang="en-GB" dirty="0"/>
            </a:br>
            <a:r>
              <a:rPr lang="en-GB" sz="3600" dirty="0"/>
              <a:t>1</a:t>
            </a:r>
            <a:r>
              <a:rPr lang="en-US" altLang="zh-CN" sz="3600" dirty="0"/>
              <a:t>-9-90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規則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715E3-EB16-4A88-B72B-60DA8142E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440880"/>
            <a:ext cx="3653423" cy="42317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Resource and Technical Support Limits in DH has resulted in a manifestation of the ‘1-9-90’ rule :</a:t>
            </a:r>
          </a:p>
          <a:p>
            <a:pPr marL="0" indent="0" algn="just">
              <a:buNone/>
            </a:pPr>
            <a:r>
              <a:rPr lang="zh-CN" altLang="en-US" sz="2400" dirty="0">
                <a:ea typeface="微軟正黑體" panose="020B0604030504040204" pitchFamily="34" charset="-120"/>
              </a:rPr>
              <a:t>數位人文研究中資源與技術支援的局限導致了當前校院中的</a:t>
            </a:r>
            <a:r>
              <a:rPr lang="zh-TW" altLang="en-US" sz="2400" dirty="0">
                <a:ea typeface="微軟正黑體" panose="020B0604030504040204" pitchFamily="34" charset="-12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1-9-90</a:t>
            </a:r>
            <a:r>
              <a:rPr lang="zh-CN" altLang="en-US" sz="24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規則</a:t>
            </a:r>
            <a:endParaRPr lang="en-GB" sz="2400" b="1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D77F9D-349F-46F2-83D4-5AE3077ABB45}"/>
              </a:ext>
            </a:extLst>
          </p:cNvPr>
          <p:cNvSpPr/>
          <p:nvPr/>
        </p:nvSpPr>
        <p:spPr>
          <a:xfrm>
            <a:off x="438525" y="4646751"/>
            <a:ext cx="3033544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67" dirty="0"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90-9-1 rule for participation in an online community </a:t>
            </a:r>
            <a:r>
              <a:rPr lang="en-GB" sz="1467" dirty="0"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http://www.nngroup.com/articles/participation-inequality/</a:t>
            </a:r>
            <a:endParaRPr lang="en-GB" sz="1467" dirty="0"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2AE1B0-30FA-40E1-AB33-12A56426B68E}"/>
              </a:ext>
            </a:extLst>
          </p:cNvPr>
          <p:cNvSpPr txBox="1"/>
          <p:nvPr/>
        </p:nvSpPr>
        <p:spPr>
          <a:xfrm>
            <a:off x="10140043" y="2758452"/>
            <a:ext cx="1828800" cy="1154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1</a:t>
            </a:r>
            <a:r>
              <a:rPr lang="en-US" altLang="zh-CN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%</a:t>
            </a:r>
            <a:r>
              <a:rPr lang="zh-CN" altLang="en-US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的主要參與者</a:t>
            </a:r>
            <a:endParaRPr lang="en-US" altLang="zh-CN" sz="1600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9</a:t>
            </a:r>
            <a:r>
              <a:rPr lang="en-US" altLang="zh-CN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%</a:t>
            </a:r>
            <a:r>
              <a:rPr lang="zh-CN" altLang="en-US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的偶爾參與者</a:t>
            </a:r>
            <a:endParaRPr lang="en-US" altLang="zh-CN" sz="1600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90</a:t>
            </a:r>
            <a:r>
              <a:rPr lang="en-US" altLang="zh-CN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%</a:t>
            </a:r>
            <a:r>
              <a:rPr lang="zh-CN" altLang="en-US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的觀望者</a:t>
            </a:r>
            <a:endParaRPr lang="en-US" sz="1600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263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1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988457" y="1295400"/>
            <a:ext cx="8007220" cy="4652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相較於當今社會對科學研究的投入，人文領域的發展資源明顯不足。為因應我國人文學領域學生的學習及職涯發展需求，應對現代科技應用與數位人文的趨勢，教育部乃設計「數位人文課程創新先導型計畫」，</a:t>
            </a:r>
            <a:r>
              <a:rPr lang="zh-TW" altLang="zh-TW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教育學生運用數位科技於人文學習中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目前台灣已有許多學術機構致力於數位人文的研究與推廣，然而目前完整規劃之數位人文系列課程還在萌芽，且尚缺乏成熟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好用的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分析工具協助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因此，我們希望透過講題“</a:t>
            </a:r>
            <a:r>
              <a:rPr lang="zh-TW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大數據</a:t>
            </a:r>
            <a:r>
              <a:rPr lang="en-US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Lib</a:t>
            </a:r>
            <a:r>
              <a:rPr lang="zh-TW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：分析力</a:t>
            </a:r>
            <a:r>
              <a:rPr lang="en-US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Up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 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跟與會者分享數位人文的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演進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現況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挑戰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應變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與未來，</a:t>
            </a: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協助館員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更了解人文學科的研究需求</a:t>
            </a: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，更而提升其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分析整合</a:t>
            </a: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能力與服務面向。</a:t>
            </a:r>
            <a:endParaRPr lang="zh-TW" altLang="en-US" sz="20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BB62C0-0ADD-4101-BF88-DDEEC7B9E7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6172201"/>
            <a:ext cx="1339712" cy="406943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109A62-E7F8-4B00-8AF7-6272D7787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/>
              <a:t>前言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9384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830E-3EEE-4075-BF51-50CF47E8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313188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chemeClr val="tx1"/>
                </a:solidFill>
              </a:rPr>
              <a:t>找到符合</a:t>
            </a:r>
            <a:r>
              <a:rPr lang="en-US" altLang="zh-TW" sz="3200" u="sng" dirty="0">
                <a:solidFill>
                  <a:schemeClr val="tx1"/>
                </a:solidFill>
              </a:rPr>
              <a:t>TDM(</a:t>
            </a:r>
            <a:r>
              <a:rPr lang="zh-TW" altLang="en-US" sz="3200" u="sng" dirty="0">
                <a:solidFill>
                  <a:schemeClr val="tx1"/>
                </a:solidFill>
              </a:rPr>
              <a:t>文本與數位探勘</a:t>
            </a:r>
            <a:r>
              <a:rPr lang="en-US" altLang="zh-TW" sz="3200" u="sng" dirty="0">
                <a:solidFill>
                  <a:schemeClr val="tx1"/>
                </a:solidFill>
              </a:rPr>
              <a:t>)</a:t>
            </a:r>
            <a:r>
              <a:rPr lang="zh-TW" altLang="en-US" sz="3200" dirty="0">
                <a:solidFill>
                  <a:schemeClr val="tx1"/>
                </a:solidFill>
              </a:rPr>
              <a:t>的研究環境</a:t>
            </a:r>
            <a:b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GB" sz="3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3E6D8-8B3B-4C64-9439-5BC0EF6C9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525" y="2057401"/>
            <a:ext cx="7657475" cy="3434389"/>
          </a:xfrm>
        </p:spPr>
        <p:txBody>
          <a:bodyPr>
            <a:noAutofit/>
          </a:bodyPr>
          <a:lstStyle/>
          <a:p>
            <a:pPr indent="-216000">
              <a:lnSpc>
                <a:spcPct val="150000"/>
              </a:lnSpc>
              <a:spcBef>
                <a:spcPts val="600"/>
              </a:spcBef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條件一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大量的原始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文本</a:t>
            </a:r>
            <a:endParaRPr lang="en-GB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16000">
              <a:lnSpc>
                <a:spcPct val="150000"/>
              </a:lnSpc>
              <a:spcBef>
                <a:spcPts val="600"/>
              </a:spcBef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強大的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文本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探勘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GB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text mining </a:t>
            </a:r>
            <a:r>
              <a:rPr lang="en-GB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tools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indent="-216000">
              <a:lnSpc>
                <a:spcPct val="150000"/>
              </a:lnSpc>
              <a:spcBef>
                <a:spcPts val="600"/>
              </a:spcBef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條件三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單一平台就能建構客製內容集</a:t>
            </a:r>
            <a:r>
              <a:rPr lang="en-GB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indent="-216000">
              <a:lnSpc>
                <a:spcPct val="150000"/>
              </a:lnSpc>
              <a:spcBef>
                <a:spcPts val="600"/>
              </a:spcBef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條件四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GB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有能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組織和管理研究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專案的工具</a:t>
            </a:r>
            <a:endParaRPr lang="en-GB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16000">
              <a:lnSpc>
                <a:spcPct val="150000"/>
              </a:lnSpc>
              <a:spcBef>
                <a:spcPts val="600"/>
              </a:spcBef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條件五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有詳細的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整合説明和教學資料</a:t>
            </a:r>
            <a:endParaRPr lang="en-GB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16000">
              <a:lnSpc>
                <a:spcPct val="150000"/>
              </a:lnSpc>
              <a:spcBef>
                <a:spcPts val="600"/>
              </a:spcBef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條件六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能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以標準格式匯出內容集、統計資料和視覺化結果</a:t>
            </a:r>
            <a:endParaRPr lang="en-GB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932569C-36A3-4A0B-B07F-D067F8179EE8}"/>
              </a:ext>
            </a:extLst>
          </p:cNvPr>
          <p:cNvSpPr txBox="1"/>
          <p:nvPr/>
        </p:nvSpPr>
        <p:spPr>
          <a:xfrm>
            <a:off x="263769" y="285998"/>
            <a:ext cx="10832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Digital Scholar</a:t>
            </a:r>
            <a:r>
              <a:rPr 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ship Solution</a:t>
            </a:r>
            <a:r>
              <a:rPr lang="en-US" altLang="zh-CN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 應變</a:t>
            </a:r>
            <a:endParaRPr lang="en-GB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6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18C20-ADC8-4FCF-B721-BE48EFB0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7" y="56572"/>
            <a:ext cx="11859493" cy="1143000"/>
          </a:xfrm>
        </p:spPr>
        <p:txBody>
          <a:bodyPr>
            <a:noAutofit/>
          </a:bodyPr>
          <a:lstStyle/>
          <a:p>
            <a:r>
              <a:rPr lang="en-GB" sz="3200" dirty="0"/>
              <a:t>Challenge #1: Access to </a:t>
            </a:r>
            <a:r>
              <a:rPr lang="en-GB" sz="3200" u="sng" dirty="0"/>
              <a:t>relevant</a:t>
            </a:r>
            <a:r>
              <a:rPr lang="en-GB" sz="3200" dirty="0"/>
              <a:t> data in an </a:t>
            </a:r>
            <a:r>
              <a:rPr lang="en-GB" sz="3200" dirty="0">
                <a:latin typeface="DIN-Bold" panose="02000803040000020004" pitchFamily="2" charset="0"/>
              </a:rPr>
              <a:t>optimised</a:t>
            </a:r>
            <a:r>
              <a:rPr lang="en-GB" sz="3200" b="1" dirty="0"/>
              <a:t> </a:t>
            </a:r>
            <a:r>
              <a:rPr lang="en-GB" sz="3200" dirty="0"/>
              <a:t>format</a:t>
            </a:r>
            <a:br>
              <a:rPr lang="en-GB" sz="3200" dirty="0"/>
            </a:br>
            <a:r>
              <a:rPr lang="zh-CN" altLang="en-US" sz="2667" dirty="0">
                <a:ea typeface="微軟正黑體" panose="020B0604030504040204" pitchFamily="34" charset="-120"/>
              </a:rPr>
              <a:t>挑戰</a:t>
            </a:r>
            <a:r>
              <a:rPr lang="en-US" altLang="zh-CN" sz="2667" dirty="0">
                <a:ea typeface="微軟正黑體" panose="020B0604030504040204" pitchFamily="34" charset="-120"/>
              </a:rPr>
              <a:t>#1</a:t>
            </a:r>
            <a:r>
              <a:rPr lang="zh-CN" altLang="en-US" sz="2667" dirty="0">
                <a:ea typeface="微軟正黑體" panose="020B0604030504040204" pitchFamily="34" charset="-120"/>
              </a:rPr>
              <a:t>：</a:t>
            </a:r>
            <a:r>
              <a:rPr lang="zh-TW" altLang="en-US" sz="2667" dirty="0">
                <a:ea typeface="微軟正黑體" panose="020B0604030504040204" pitchFamily="34" charset="-120"/>
              </a:rPr>
              <a:t>取用優化</a:t>
            </a:r>
            <a:r>
              <a:rPr lang="zh-CN" altLang="en-US" sz="2667" dirty="0">
                <a:ea typeface="微軟正黑體" panose="020B0604030504040204" pitchFamily="34" charset="-120"/>
              </a:rPr>
              <a:t>格式的相關資料</a:t>
            </a:r>
            <a:endParaRPr lang="en-GB" sz="2667" dirty="0"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D859A-B02F-4374-8BD7-7EB6FF3B9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330" y="1464235"/>
            <a:ext cx="9758644" cy="386759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C4EA75-13E6-4FFC-8B27-D4544D9C55B2}"/>
              </a:ext>
            </a:extLst>
          </p:cNvPr>
          <p:cNvSpPr/>
          <p:nvPr/>
        </p:nvSpPr>
        <p:spPr>
          <a:xfrm>
            <a:off x="2039627" y="5468389"/>
            <a:ext cx="8242048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courtesy of the COMHIS Collective: </a:t>
            </a:r>
            <a:r>
              <a:rPr lang="en-GB" sz="14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https://comhis.github.io/</a:t>
            </a:r>
            <a:r>
              <a:rPr lang="en-GB" sz="14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GB" sz="14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http://j.mp/comhis-bsecs</a:t>
            </a:r>
            <a:r>
              <a:rPr lang="en-GB" sz="14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F562F5-5019-4A46-B777-40D22F4AD3AF}"/>
              </a:ext>
            </a:extLst>
          </p:cNvPr>
          <p:cNvSpPr txBox="1"/>
          <p:nvPr/>
        </p:nvSpPr>
        <p:spPr>
          <a:xfrm>
            <a:off x="7112000" y="4578774"/>
            <a:ext cx="345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你用</a:t>
            </a:r>
            <a:r>
              <a:rPr lang="en-US" altLang="zh-CN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80%</a:t>
            </a:r>
            <a:r>
              <a:rPr lang="zh-CN" altLang="en-US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的時間清理資料，</a:t>
            </a:r>
            <a:endParaRPr lang="en-US" altLang="zh-CN" sz="1600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  <a:p>
            <a:r>
              <a:rPr lang="zh-CN" altLang="en-US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還需</a:t>
            </a:r>
            <a:r>
              <a:rPr lang="en-US" altLang="zh-CN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80%</a:t>
            </a:r>
            <a:r>
              <a:rPr lang="zh-CN" altLang="en-US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的時間尋找演算法</a:t>
            </a:r>
            <a:r>
              <a:rPr lang="en-US" altLang="zh-CN" sz="1600" dirty="0">
                <a:latin typeface="DIN-Regular" panose="02000503040000020004" pitchFamily="2" charset="0"/>
                <a:ea typeface="微軟正黑體" panose="020B0604030504040204" pitchFamily="34" charset="-120"/>
              </a:rPr>
              <a:t>……</a:t>
            </a:r>
            <a:endParaRPr lang="en-US" sz="1600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7393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25E3-F779-4E62-877A-C25EA0B2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Challenge #2: Hosting all of that data</a:t>
            </a:r>
            <a:br>
              <a:rPr lang="en-GB" dirty="0"/>
            </a:br>
            <a:r>
              <a:rPr lang="zh-CN" altLang="en-US" sz="2933" dirty="0">
                <a:ea typeface="微軟正黑體" panose="020B0604030504040204" pitchFamily="34" charset="-120"/>
              </a:rPr>
              <a:t>挑戰</a:t>
            </a:r>
            <a:r>
              <a:rPr lang="en-US" altLang="zh-CN" sz="2933" dirty="0">
                <a:ea typeface="微軟正黑體" panose="020B0604030504040204" pitchFamily="34" charset="-120"/>
              </a:rPr>
              <a:t>#2</a:t>
            </a:r>
            <a:r>
              <a:rPr lang="zh-CN" altLang="en-US" sz="2933" dirty="0">
                <a:ea typeface="微軟正黑體" panose="020B0604030504040204" pitchFamily="34" charset="-120"/>
              </a:rPr>
              <a:t>：儲存所有這些資料</a:t>
            </a:r>
            <a:endParaRPr lang="en-GB" sz="2933" dirty="0"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7199D-F01E-49A5-9F6E-BDFD8DDF7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76" y="1418161"/>
            <a:ext cx="7433865" cy="42060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5494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06CC-A085-4162-96F9-FD45E9DA0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56572"/>
            <a:ext cx="11497865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Challenge #3: Tools are difficult to use</a:t>
            </a:r>
            <a:br>
              <a:rPr lang="en-GB" dirty="0"/>
            </a:br>
            <a:r>
              <a:rPr lang="zh-CN" altLang="en-US" sz="2933" dirty="0">
                <a:ea typeface="微軟正黑體" panose="020B0604030504040204" pitchFamily="34" charset="-120"/>
              </a:rPr>
              <a:t>挑戰</a:t>
            </a:r>
            <a:r>
              <a:rPr lang="en-US" altLang="zh-CN" sz="2933" dirty="0">
                <a:ea typeface="微軟正黑體" panose="020B0604030504040204" pitchFamily="34" charset="-120"/>
              </a:rPr>
              <a:t>#3</a:t>
            </a:r>
            <a:r>
              <a:rPr lang="zh-CN" altLang="en-US" sz="2933" dirty="0">
                <a:ea typeface="微軟正黑體" panose="020B0604030504040204" pitchFamily="34" charset="-120"/>
              </a:rPr>
              <a:t>：工具難以使用</a:t>
            </a:r>
            <a:endParaRPr lang="en-GB" sz="2933" dirty="0"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44308-A2B8-45F6-9C90-1C25BFA0D6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7" y="1411237"/>
            <a:ext cx="7459853" cy="401094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Image result for 90-9-1 rule">
            <a:extLst>
              <a:ext uri="{FF2B5EF4-FFF2-40B4-BE49-F238E27FC236}">
                <a16:creationId xmlns:a16="http://schemas.microsoft.com/office/drawing/2014/main" id="{1772CFCB-8BED-4339-B4B7-2D149936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5018" y="2258241"/>
            <a:ext cx="4160245" cy="34571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6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CF2497-6E43-443A-893B-FB534415C36F}"/>
              </a:ext>
            </a:extLst>
          </p:cNvPr>
          <p:cNvSpPr/>
          <p:nvPr/>
        </p:nvSpPr>
        <p:spPr>
          <a:xfrm>
            <a:off x="3332480" y="5656162"/>
            <a:ext cx="4029165" cy="461665"/>
          </a:xfrm>
          <a:prstGeom prst="rect">
            <a:avLst/>
          </a:prstGeom>
          <a:solidFill>
            <a:srgbClr val="E05529"/>
          </a:solidFill>
        </p:spPr>
        <p:txBody>
          <a:bodyPr rtlCol="0" anchor="ctr">
            <a:spAutoFit/>
          </a:bodyPr>
          <a:lstStyle/>
          <a:p>
            <a:pPr algn="l"/>
            <a:endParaRPr lang="en-GB" sz="2400" dirty="0">
              <a:latin typeface="DIN-Regular" panose="0200050304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F80189-9592-4507-9905-7A2F8AB3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7" y="4655535"/>
            <a:ext cx="10675089" cy="1231459"/>
          </a:xfrm>
        </p:spPr>
        <p:txBody>
          <a:bodyPr>
            <a:normAutofit/>
          </a:bodyPr>
          <a:lstStyle/>
          <a:p>
            <a:r>
              <a:rPr lang="en-US" dirty="0">
                <a:latin typeface="DIN-Regular" panose="02000503040000020004" pitchFamily="2" charset="0"/>
              </a:rPr>
              <a:t>Our Solution….</a:t>
            </a:r>
            <a:br>
              <a:rPr lang="en-US" dirty="0">
                <a:latin typeface="DIN-Regular" panose="02000503040000020004" pitchFamily="2" charset="0"/>
              </a:rPr>
            </a:br>
            <a:r>
              <a:rPr lang="zh-CN" altLang="en-US" sz="2933" dirty="0">
                <a:latin typeface="DIN-Regular" panose="02000503040000020004" pitchFamily="2" charset="0"/>
                <a:ea typeface="微軟正黑體" panose="020B0604030504040204" pitchFamily="34" charset="-120"/>
              </a:rPr>
              <a:t>我們的解決方案</a:t>
            </a:r>
            <a:r>
              <a:rPr lang="en-US" altLang="zh-CN" sz="2933" dirty="0">
                <a:latin typeface="DIN-Regular" panose="02000503040000020004" pitchFamily="2" charset="0"/>
                <a:ea typeface="微軟正黑體" panose="020B0604030504040204" pitchFamily="34" charset="-120"/>
              </a:rPr>
              <a:t>……</a:t>
            </a:r>
            <a:endParaRPr lang="en-GB" sz="2933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6354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4ECA61-B735-4CD2-9BE7-2C7ECFCF8C54}"/>
              </a:ext>
            </a:extLst>
          </p:cNvPr>
          <p:cNvSpPr/>
          <p:nvPr/>
        </p:nvSpPr>
        <p:spPr>
          <a:xfrm>
            <a:off x="495946" y="402956"/>
            <a:ext cx="3533613" cy="898901"/>
          </a:xfrm>
          <a:prstGeom prst="rect">
            <a:avLst/>
          </a:prstGeom>
          <a:solidFill>
            <a:srgbClr val="0033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04CCD-98BC-487C-9E6A-7C83C9BD2212}"/>
              </a:ext>
            </a:extLst>
          </p:cNvPr>
          <p:cNvSpPr txBox="1"/>
          <p:nvPr/>
        </p:nvSpPr>
        <p:spPr>
          <a:xfrm>
            <a:off x="1751725" y="2933995"/>
            <a:ext cx="962403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Current Situation</a:t>
            </a:r>
            <a:r>
              <a:rPr lang="en-US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zh-CN" altLang="en-US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現狀</a:t>
            </a:r>
            <a:endParaRPr lang="en-GB" sz="2667" dirty="0">
              <a:solidFill>
                <a:schemeClr val="bg1"/>
              </a:solidFill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E5F4D-E233-4D38-B8BF-04681F1A60FE}"/>
              </a:ext>
            </a:extLst>
          </p:cNvPr>
          <p:cNvSpPr txBox="1"/>
          <p:nvPr/>
        </p:nvSpPr>
        <p:spPr>
          <a:xfrm>
            <a:off x="1567544" y="3560815"/>
            <a:ext cx="980821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Barriers to Digital Scholarship </a:t>
            </a:r>
            <a:r>
              <a:rPr lang="en-US" altLang="zh-CN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zh-CN" altLang="en-US" sz="2667" dirty="0">
                <a:solidFill>
                  <a:schemeClr val="bg1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數位學術的障礙</a:t>
            </a:r>
            <a:endParaRPr lang="en-GB" sz="2667" dirty="0">
              <a:solidFill>
                <a:schemeClr val="bg1"/>
              </a:solidFill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2569C-36A3-4A0B-B07F-D067F8179EE8}"/>
              </a:ext>
            </a:extLst>
          </p:cNvPr>
          <p:cNvSpPr txBox="1"/>
          <p:nvPr/>
        </p:nvSpPr>
        <p:spPr>
          <a:xfrm>
            <a:off x="1567544" y="4187635"/>
            <a:ext cx="980821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Gale Digital Scholar Lab </a:t>
            </a:r>
            <a:r>
              <a:rPr lang="en-US" altLang="zh-CN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/ Gale</a:t>
            </a:r>
            <a:r>
              <a:rPr lang="zh-CN" altLang="en-US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數</a:t>
            </a:r>
            <a:r>
              <a:rPr lang="zh-TW" altLang="en-US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位</a:t>
            </a:r>
            <a:r>
              <a:rPr lang="zh-CN" altLang="en-US" sz="2667" dirty="0">
                <a:solidFill>
                  <a:srgbClr val="FF0000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學術實驗室</a:t>
            </a:r>
            <a:endParaRPr lang="en-GB" sz="2667" dirty="0">
              <a:solidFill>
                <a:srgbClr val="FF0000"/>
              </a:solidFill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71605E-6 L -0.00035 -0.186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830E-3EEE-4075-BF51-50CF47E80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Gale Digital Scholar Lab </a:t>
            </a:r>
            <a:r>
              <a:rPr lang="en-US" altLang="zh-CN" sz="4000" dirty="0"/>
              <a:t>/ Gale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學術實驗室</a:t>
            </a:r>
            <a:endParaRPr lang="en-GB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3E6D8-8B3B-4C64-9439-5BC0EF6C9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08" y="2295096"/>
            <a:ext cx="6715131" cy="3636651"/>
          </a:xfrm>
        </p:spPr>
        <p:txBody>
          <a:bodyPr>
            <a:noAutofit/>
          </a:bodyPr>
          <a:lstStyle/>
          <a:p>
            <a:pPr indent="-287993">
              <a:lnSpc>
                <a:spcPct val="120000"/>
              </a:lnSpc>
              <a:spcBef>
                <a:spcPts val="800"/>
              </a:spcBef>
            </a:pPr>
            <a:r>
              <a:rPr lang="en-GB" sz="1733" dirty="0"/>
              <a:t>Access to a broad range of texts from </a:t>
            </a:r>
            <a:r>
              <a:rPr lang="en-GB" sz="1733" dirty="0">
                <a:latin typeface="DIN-Bold" panose="02000803040000020004" pitchFamily="2" charset="0"/>
              </a:rPr>
              <a:t>Gale Primary Source</a:t>
            </a:r>
            <a:r>
              <a:rPr lang="en-GB" sz="1733" dirty="0"/>
              <a:t> collections </a:t>
            </a:r>
            <a:r>
              <a:rPr lang="zh-TW" altLang="en-US" sz="1467" dirty="0">
                <a:ea typeface="微軟正黑體" panose="020B0604030504040204" pitchFamily="34" charset="-120"/>
              </a:rPr>
              <a:t>取用</a:t>
            </a:r>
            <a:r>
              <a:rPr lang="zh-CN" altLang="en-US" sz="1467" dirty="0">
                <a:ea typeface="微軟正黑體" panose="020B0604030504040204" pitchFamily="34" charset="-120"/>
              </a:rPr>
              <a:t>來自</a:t>
            </a:r>
            <a:r>
              <a:rPr lang="en-US" altLang="zh-CN" sz="1467" b="1" dirty="0">
                <a:ea typeface="微軟正黑體" panose="020B0604030504040204" pitchFamily="34" charset="-120"/>
              </a:rPr>
              <a:t>Gale</a:t>
            </a:r>
            <a:r>
              <a:rPr lang="zh-CN" altLang="en-US" sz="1467" b="1" dirty="0">
                <a:ea typeface="微軟正黑體" panose="020B0604030504040204" pitchFamily="34" charset="-120"/>
              </a:rPr>
              <a:t>原始檔案庫</a:t>
            </a:r>
            <a:r>
              <a:rPr lang="zh-CN" altLang="en-US" sz="1467" dirty="0">
                <a:ea typeface="微軟正黑體" panose="020B0604030504040204" pitchFamily="34" charset="-120"/>
              </a:rPr>
              <a:t>的大量文本</a:t>
            </a:r>
            <a:endParaRPr lang="en-GB" sz="1467" dirty="0">
              <a:ea typeface="微軟正黑體" panose="020B0604030504040204" pitchFamily="34" charset="-120"/>
            </a:endParaRPr>
          </a:p>
          <a:p>
            <a:pPr indent="-287993">
              <a:lnSpc>
                <a:spcPct val="120000"/>
              </a:lnSpc>
              <a:spcBef>
                <a:spcPts val="800"/>
              </a:spcBef>
            </a:pPr>
            <a:r>
              <a:rPr lang="en-GB" sz="1733" dirty="0"/>
              <a:t>Access to powerful text mining tools </a:t>
            </a:r>
            <a:r>
              <a:rPr lang="zh-TW" altLang="en-US" sz="1467" dirty="0">
                <a:ea typeface="微軟正黑體" panose="020B0604030504040204" pitchFamily="34" charset="-120"/>
              </a:rPr>
              <a:t>取用</a:t>
            </a:r>
            <a:r>
              <a:rPr lang="zh-CN" altLang="en-US" sz="1467" dirty="0">
                <a:ea typeface="微軟正黑體" panose="020B0604030504040204" pitchFamily="34" charset="-120"/>
              </a:rPr>
              <a:t>強大的文本</a:t>
            </a:r>
            <a:r>
              <a:rPr lang="zh-TW" altLang="en-US" sz="1467" dirty="0">
                <a:ea typeface="微軟正黑體" panose="020B0604030504040204" pitchFamily="34" charset="-120"/>
              </a:rPr>
              <a:t>探勘</a:t>
            </a:r>
            <a:r>
              <a:rPr lang="zh-CN" altLang="en-US" sz="1467" dirty="0">
                <a:ea typeface="微軟正黑體" panose="020B0604030504040204" pitchFamily="34" charset="-120"/>
              </a:rPr>
              <a:t>工具</a:t>
            </a:r>
            <a:endParaRPr lang="en-GB" sz="1467" dirty="0">
              <a:ea typeface="微軟正黑體" panose="020B0604030504040204" pitchFamily="34" charset="-120"/>
            </a:endParaRPr>
          </a:p>
          <a:p>
            <a:pPr indent="-287993">
              <a:lnSpc>
                <a:spcPct val="120000"/>
              </a:lnSpc>
              <a:spcBef>
                <a:spcPts val="800"/>
              </a:spcBef>
            </a:pPr>
            <a:r>
              <a:rPr lang="en-GB" sz="1733" dirty="0"/>
              <a:t>Construct custom content sets across Gale’s collections </a:t>
            </a:r>
            <a:br>
              <a:rPr lang="en-GB" sz="1733" dirty="0"/>
            </a:br>
            <a:r>
              <a:rPr lang="zh-CN" altLang="en-US" sz="1467" dirty="0">
                <a:ea typeface="微軟正黑體" panose="020B0604030504040204" pitchFamily="34" charset="-120"/>
              </a:rPr>
              <a:t>在</a:t>
            </a:r>
            <a:r>
              <a:rPr lang="en-US" altLang="zh-CN" sz="1467" dirty="0">
                <a:ea typeface="微軟正黑體" panose="020B0604030504040204" pitchFamily="34" charset="-120"/>
              </a:rPr>
              <a:t>Gale</a:t>
            </a:r>
            <a:r>
              <a:rPr lang="zh-CN" altLang="en-US" sz="1467" dirty="0">
                <a:ea typeface="微軟正黑體" panose="020B0604030504040204" pitchFamily="34" charset="-120"/>
              </a:rPr>
              <a:t>檔案庫中建</a:t>
            </a:r>
            <a:r>
              <a:rPr lang="zh-TW" altLang="en-US" sz="1467" dirty="0">
                <a:ea typeface="微軟正黑體" panose="020B0604030504040204" pitchFamily="34" charset="-120"/>
              </a:rPr>
              <a:t>構</a:t>
            </a:r>
            <a:r>
              <a:rPr lang="zh-CN" altLang="en-US" sz="1467" dirty="0">
                <a:ea typeface="微軟正黑體" panose="020B0604030504040204" pitchFamily="34" charset="-120"/>
              </a:rPr>
              <a:t>客制化內容集</a:t>
            </a:r>
            <a:endParaRPr lang="en-GB" sz="1467" dirty="0">
              <a:ea typeface="微軟正黑體" panose="020B0604030504040204" pitchFamily="34" charset="-120"/>
            </a:endParaRPr>
          </a:p>
          <a:p>
            <a:pPr indent="-287993">
              <a:lnSpc>
                <a:spcPct val="120000"/>
              </a:lnSpc>
              <a:spcBef>
                <a:spcPts val="800"/>
              </a:spcBef>
            </a:pPr>
            <a:r>
              <a:rPr lang="en-GB" sz="1733" dirty="0"/>
              <a:t>Organise and manage research </a:t>
            </a:r>
            <a:r>
              <a:rPr lang="zh-CN" altLang="en-US" sz="14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組織和管理研究</a:t>
            </a:r>
            <a:r>
              <a:rPr lang="zh-TW" altLang="en-US" sz="14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專案計畫</a:t>
            </a:r>
            <a:endParaRPr lang="en-GB" sz="14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87993">
              <a:lnSpc>
                <a:spcPct val="120000"/>
              </a:lnSpc>
              <a:spcBef>
                <a:spcPts val="800"/>
              </a:spcBef>
            </a:pPr>
            <a:r>
              <a:rPr lang="en-GB" sz="1733" dirty="0"/>
              <a:t>Integrated help and instructional materials</a:t>
            </a:r>
            <a:r>
              <a:rPr lang="en-GB" sz="1467" dirty="0"/>
              <a:t> </a:t>
            </a:r>
            <a:r>
              <a:rPr lang="zh-CN" altLang="en-US" sz="14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整合説明和教學資料</a:t>
            </a:r>
            <a:endParaRPr lang="en-GB" sz="14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87993">
              <a:lnSpc>
                <a:spcPct val="120000"/>
              </a:lnSpc>
              <a:spcBef>
                <a:spcPts val="800"/>
              </a:spcBef>
            </a:pPr>
            <a:r>
              <a:rPr lang="en-GB" sz="1733" dirty="0"/>
              <a:t>Export content sets, statistical data, and visualisations in standard formats </a:t>
            </a:r>
            <a:r>
              <a:rPr lang="zh-CN" altLang="en-US" sz="14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以標準格式匯出內容集、統計資料和視覺化結果</a:t>
            </a:r>
            <a:endParaRPr lang="en-GB" sz="14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4D326-C661-43DB-B634-E85418D78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39" y="2269697"/>
            <a:ext cx="5036052" cy="26883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6538246-CF4D-400D-9F4C-212973793608}"/>
              </a:ext>
            </a:extLst>
          </p:cNvPr>
          <p:cNvSpPr txBox="1">
            <a:spLocks/>
          </p:cNvSpPr>
          <p:nvPr/>
        </p:nvSpPr>
        <p:spPr>
          <a:xfrm>
            <a:off x="486660" y="1290667"/>
            <a:ext cx="5332248" cy="887935"/>
          </a:xfrm>
          <a:prstGeom prst="rect">
            <a:avLst/>
          </a:prstGeom>
        </p:spPr>
        <p:txBody>
          <a:bodyPr/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DIN-Regular" panose="02000503040000020004" pitchFamily="2" charset="0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DIN-Regular" panose="02000503040000020004" pitchFamily="2" charset="0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-Regular" panose="02000503040000020004" pitchFamily="2" charset="0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DIN-Regular" panose="02000503040000020004" pitchFamily="2" charset="0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DIN-Regular" panose="02000503040000020004" pitchFamily="2" charset="0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C4C02"/>
                </a:solidFill>
              </a:rPr>
              <a:t>TDM Research Environment</a:t>
            </a:r>
            <a:br>
              <a:rPr lang="en-US" dirty="0">
                <a:solidFill>
                  <a:srgbClr val="FC4C02"/>
                </a:solidFill>
              </a:rPr>
            </a:br>
            <a:r>
              <a:rPr lang="zh-CN" altLang="en-US" sz="2400" dirty="0">
                <a:solidFill>
                  <a:srgbClr val="FC4C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文本和數位</a:t>
            </a:r>
            <a:r>
              <a:rPr lang="zh-TW" altLang="en-US" sz="2400" dirty="0">
                <a:solidFill>
                  <a:srgbClr val="FC4C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探勘</a:t>
            </a:r>
            <a:r>
              <a:rPr lang="zh-CN" altLang="en-US" sz="2400" dirty="0">
                <a:solidFill>
                  <a:srgbClr val="FC4C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研究環境</a:t>
            </a:r>
            <a:endParaRPr lang="en-US" sz="2400" dirty="0">
              <a:solidFill>
                <a:srgbClr val="FC4C0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31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6732C-C21C-49FB-BF99-F4E511461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Digital Scholar Lab solves the 3 Challenges</a:t>
            </a:r>
            <a:br>
              <a:rPr lang="en-GB" dirty="0"/>
            </a:br>
            <a:r>
              <a:rPr lang="en-US" altLang="zh-CN" sz="3600" dirty="0"/>
              <a:t>Gale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學術實驗室如何解決三大挑戰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6" descr="Image result for ncco gale">
            <a:extLst>
              <a:ext uri="{FF2B5EF4-FFF2-40B4-BE49-F238E27FC236}">
                <a16:creationId xmlns:a16="http://schemas.microsoft.com/office/drawing/2014/main" id="{823D371F-4B02-423A-9170-E3071CCB8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3381" y="1441610"/>
            <a:ext cx="2857500" cy="2400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eighteenth century collections online">
            <a:extLst>
              <a:ext uri="{FF2B5EF4-FFF2-40B4-BE49-F238E27FC236}">
                <a16:creationId xmlns:a16="http://schemas.microsoft.com/office/drawing/2014/main" id="{9863B2DD-6148-4B09-9203-DADAD572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09" y="1583616"/>
            <a:ext cx="1404171" cy="21162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imes digital archive">
            <a:extLst>
              <a:ext uri="{FF2B5EF4-FFF2-40B4-BE49-F238E27FC236}">
                <a16:creationId xmlns:a16="http://schemas.microsoft.com/office/drawing/2014/main" id="{204D4180-11B3-497A-A428-792FAE81B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099" y="3402789"/>
            <a:ext cx="4119563" cy="8206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the cloud">
            <a:extLst>
              <a:ext uri="{FF2B5EF4-FFF2-40B4-BE49-F238E27FC236}">
                <a16:creationId xmlns:a16="http://schemas.microsoft.com/office/drawing/2014/main" id="{6E751786-B010-4D1B-8E22-7A5F8AD5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115" y="1983343"/>
            <a:ext cx="2587331" cy="19404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Image result for simple digital tools digital scholarship">
            <a:extLst>
              <a:ext uri="{FF2B5EF4-FFF2-40B4-BE49-F238E27FC236}">
                <a16:creationId xmlns:a16="http://schemas.microsoft.com/office/drawing/2014/main" id="{3E43F014-3FE8-46CC-9840-FC5532C84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9364" y="1800622"/>
            <a:ext cx="3650541" cy="23059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197287-A884-493E-9CB5-C50D914113D4}"/>
              </a:ext>
            </a:extLst>
          </p:cNvPr>
          <p:cNvSpPr txBox="1"/>
          <p:nvPr/>
        </p:nvSpPr>
        <p:spPr>
          <a:xfrm>
            <a:off x="514603" y="4370639"/>
            <a:ext cx="4041059" cy="136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GB" sz="2933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Access to relevant data in an optimised format</a:t>
            </a:r>
          </a:p>
          <a:p>
            <a:pPr algn="ctr" defTabSz="914377">
              <a:defRPr/>
            </a:pPr>
            <a:r>
              <a:rPr lang="zh-CN" altLang="en-US" sz="2400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以優</a:t>
            </a:r>
            <a:r>
              <a:rPr lang="zh-TW" altLang="en-US" sz="2400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化</a:t>
            </a:r>
            <a:r>
              <a:rPr lang="zh-CN" altLang="en-US" sz="2400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的格式</a:t>
            </a:r>
            <a:r>
              <a:rPr lang="zh-TW" altLang="en-US" sz="2400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取用</a:t>
            </a:r>
            <a:r>
              <a:rPr lang="zh-CN" altLang="en-US" sz="2400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相關資料</a:t>
            </a:r>
            <a:endParaRPr lang="en-GB" sz="2400" dirty="0">
              <a:latin typeface="DIN-Regular" panose="0200050304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39B7C-081D-4C22-A3A4-04E4289779F7}"/>
              </a:ext>
            </a:extLst>
          </p:cNvPr>
          <p:cNvSpPr txBox="1"/>
          <p:nvPr/>
        </p:nvSpPr>
        <p:spPr>
          <a:xfrm>
            <a:off x="4917492" y="4370639"/>
            <a:ext cx="3093661" cy="136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GB" sz="2933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Somewhere to host that data</a:t>
            </a:r>
          </a:p>
          <a:p>
            <a:pPr algn="ctr" defTabSz="914377">
              <a:defRPr/>
            </a:pPr>
            <a:r>
              <a:rPr lang="zh-CN" altLang="en-US" sz="2400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儲存資料的地方</a:t>
            </a:r>
            <a:endParaRPr lang="en-GB" sz="2400" dirty="0">
              <a:latin typeface="DIN-Regular" panose="0200050304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2C00C-3385-45AB-9D83-1066B8E96D31}"/>
              </a:ext>
            </a:extLst>
          </p:cNvPr>
          <p:cNvSpPr/>
          <p:nvPr/>
        </p:nvSpPr>
        <p:spPr>
          <a:xfrm>
            <a:off x="8479370" y="4370639"/>
            <a:ext cx="3110531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GB" sz="2933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Easy-to-use tools</a:t>
            </a:r>
          </a:p>
          <a:p>
            <a:pPr algn="ctr" defTabSz="914377">
              <a:defRPr/>
            </a:pPr>
            <a:r>
              <a:rPr lang="zh-CN" altLang="en-US" sz="2400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易於使用的工具</a:t>
            </a:r>
            <a:endParaRPr lang="en-GB" sz="2400" dirty="0">
              <a:latin typeface="DIN-Regular" panose="0200050304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03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A92E4B-2FAC-40AC-828F-EA6E27CFA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10"/>
          <a:stretch/>
        </p:blipFill>
        <p:spPr>
          <a:xfrm>
            <a:off x="5416733" y="1410137"/>
            <a:ext cx="5414075" cy="42519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F405B4-65F4-4727-975B-BBAAE083D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502" y="1711226"/>
            <a:ext cx="6272537" cy="35269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26A63-CE68-447B-B149-848C876F8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259" y="1410138"/>
            <a:ext cx="5745020" cy="43502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DBF146-6AE0-42F8-9816-642C24BC0BCD}"/>
              </a:ext>
            </a:extLst>
          </p:cNvPr>
          <p:cNvSpPr txBox="1"/>
          <p:nvPr/>
        </p:nvSpPr>
        <p:spPr>
          <a:xfrm>
            <a:off x="450939" y="2893017"/>
            <a:ext cx="4168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Create Custom Content Sets…</a:t>
            </a:r>
          </a:p>
          <a:p>
            <a:r>
              <a:rPr lang="zh-CN" altLang="en-US" sz="3200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創建客制</a:t>
            </a:r>
            <a:r>
              <a:rPr lang="zh-TW" altLang="en-US" sz="3200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化</a:t>
            </a:r>
            <a:r>
              <a:rPr lang="zh-CN" altLang="en-US" sz="3200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內容集</a:t>
            </a:r>
            <a:r>
              <a:rPr lang="en-US" altLang="zh-CN" sz="3200" dirty="0"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……</a:t>
            </a:r>
            <a:endParaRPr lang="en-GB" sz="3200" dirty="0">
              <a:latin typeface="DIN-Regular" panose="0200050304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B1A7A2-CDD4-418A-B6AD-23237766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7" y="56572"/>
            <a:ext cx="11859493" cy="1143000"/>
          </a:xfrm>
        </p:spPr>
        <p:txBody>
          <a:bodyPr>
            <a:noAutofit/>
          </a:bodyPr>
          <a:lstStyle/>
          <a:p>
            <a:r>
              <a:rPr lang="en-GB" sz="3333" dirty="0"/>
              <a:t>Challenge #1: Access to </a:t>
            </a:r>
            <a:r>
              <a:rPr lang="en-GB" sz="3333" u="sng" dirty="0"/>
              <a:t>relevant</a:t>
            </a:r>
            <a:r>
              <a:rPr lang="en-GB" sz="3333" dirty="0"/>
              <a:t> data in an </a:t>
            </a:r>
            <a:r>
              <a:rPr lang="en-GB" sz="3333" dirty="0">
                <a:latin typeface="DIN-Bold" panose="02000803040000020004" pitchFamily="2" charset="0"/>
              </a:rPr>
              <a:t>optimised</a:t>
            </a:r>
            <a:r>
              <a:rPr lang="en-GB" sz="3333" b="1" dirty="0"/>
              <a:t> </a:t>
            </a:r>
            <a:r>
              <a:rPr lang="en-GB" sz="3333" dirty="0"/>
              <a:t>format</a:t>
            </a:r>
            <a:br>
              <a:rPr lang="en-GB" sz="3333" dirty="0"/>
            </a:br>
            <a:r>
              <a:rPr lang="zh-CN" altLang="en-US" sz="3200" dirty="0">
                <a:ea typeface="微軟正黑體" panose="020B0604030504040204" pitchFamily="34" charset="-120"/>
              </a:rPr>
              <a:t>挑戰</a:t>
            </a:r>
            <a:r>
              <a:rPr lang="en-US" altLang="zh-CN" sz="3200" dirty="0">
                <a:ea typeface="微軟正黑體" panose="020B0604030504040204" pitchFamily="34" charset="-120"/>
              </a:rPr>
              <a:t>#</a:t>
            </a:r>
            <a:r>
              <a:rPr lang="en-GB" altLang="zh-CN" sz="3200" dirty="0">
                <a:ea typeface="微軟正黑體" panose="020B0604030504040204" pitchFamily="34" charset="-120"/>
              </a:rPr>
              <a:t>1</a:t>
            </a:r>
            <a:r>
              <a:rPr lang="zh-CN" altLang="en-US" sz="3200" dirty="0">
                <a:ea typeface="微軟正黑體" panose="020B0604030504040204" pitchFamily="34" charset="-120"/>
              </a:rPr>
              <a:t>：以優化的格式</a:t>
            </a:r>
            <a:r>
              <a:rPr lang="zh-TW" altLang="en-US" sz="3200" dirty="0">
                <a:ea typeface="微軟正黑體" panose="020B0604030504040204" pitchFamily="34" charset="-120"/>
              </a:rPr>
              <a:t>取用</a:t>
            </a:r>
            <a:r>
              <a:rPr lang="zh-CN" altLang="en-US" sz="3200" dirty="0">
                <a:ea typeface="微軟正黑體" panose="020B0604030504040204" pitchFamily="34" charset="-120"/>
              </a:rPr>
              <a:t>相關資料</a:t>
            </a:r>
            <a:endParaRPr lang="en-GB" sz="3200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77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D422E8-1303-4458-843F-EE7F47E63FBF}"/>
              </a:ext>
            </a:extLst>
          </p:cNvPr>
          <p:cNvSpPr txBox="1"/>
          <p:nvPr/>
        </p:nvSpPr>
        <p:spPr>
          <a:xfrm>
            <a:off x="7626773" y="2399598"/>
            <a:ext cx="428947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…and build unique research projects</a:t>
            </a:r>
          </a:p>
          <a:p>
            <a:pPr algn="r"/>
            <a:r>
              <a:rPr lang="en-US" altLang="zh-CN" sz="3200" dirty="0"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3200" dirty="0"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建立獨一無二的</a:t>
            </a:r>
            <a:endParaRPr lang="en-US" altLang="zh-CN" sz="3200" dirty="0"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zh-CN" altLang="en-US" sz="3200" dirty="0"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研究專案</a:t>
            </a:r>
            <a:endParaRPr lang="en-GB" sz="3200" dirty="0"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394F8-78C0-4AFD-899A-8E41A6844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8" y="1569695"/>
            <a:ext cx="7173865" cy="40427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96EBEC1-1D64-413E-97C9-903D41AA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7" y="56572"/>
            <a:ext cx="11859493" cy="1143000"/>
          </a:xfrm>
        </p:spPr>
        <p:txBody>
          <a:bodyPr>
            <a:noAutofit/>
          </a:bodyPr>
          <a:lstStyle/>
          <a:p>
            <a:r>
              <a:rPr lang="en-GB" sz="3333" dirty="0"/>
              <a:t>Challenge #1: Access to </a:t>
            </a:r>
            <a:r>
              <a:rPr lang="en-GB" sz="3333" u="sng" dirty="0"/>
              <a:t>relevant</a:t>
            </a:r>
            <a:r>
              <a:rPr lang="en-GB" sz="3333" dirty="0"/>
              <a:t> data in an </a:t>
            </a:r>
            <a:r>
              <a:rPr lang="en-GB" sz="3333" dirty="0">
                <a:latin typeface="DIN-Bold" panose="02000803040000020004" pitchFamily="2" charset="0"/>
              </a:rPr>
              <a:t>optimised</a:t>
            </a:r>
            <a:r>
              <a:rPr lang="en-GB" sz="3333" b="1" dirty="0"/>
              <a:t> </a:t>
            </a:r>
            <a:r>
              <a:rPr lang="en-GB" sz="3333" dirty="0"/>
              <a:t>format</a:t>
            </a:r>
            <a:br>
              <a:rPr lang="en-GB" sz="3333" dirty="0"/>
            </a:br>
            <a:r>
              <a:rPr lang="zh-CN" altLang="en-US" sz="3200" dirty="0">
                <a:ea typeface="微軟正黑體" panose="020B0604030504040204" pitchFamily="34" charset="-120"/>
              </a:rPr>
              <a:t>挑戰</a:t>
            </a:r>
            <a:r>
              <a:rPr lang="en-US" altLang="zh-CN" sz="3200" dirty="0">
                <a:ea typeface="微軟正黑體" panose="020B0604030504040204" pitchFamily="34" charset="-120"/>
              </a:rPr>
              <a:t>#</a:t>
            </a:r>
            <a:r>
              <a:rPr lang="en-GB" altLang="zh-CN" sz="3200" dirty="0">
                <a:ea typeface="微軟正黑體" panose="020B0604030504040204" pitchFamily="34" charset="-120"/>
              </a:rPr>
              <a:t>1</a:t>
            </a:r>
            <a:r>
              <a:rPr lang="zh-CN" altLang="en-US" sz="3200" dirty="0">
                <a:ea typeface="微軟正黑體" panose="020B0604030504040204" pitchFamily="34" charset="-120"/>
              </a:rPr>
              <a:t>：以優化的格式</a:t>
            </a:r>
            <a:r>
              <a:rPr lang="zh-TW" altLang="en-US" sz="3200" dirty="0">
                <a:ea typeface="微軟正黑體" panose="020B0604030504040204" pitchFamily="34" charset="-120"/>
              </a:rPr>
              <a:t>取用</a:t>
            </a:r>
            <a:r>
              <a:rPr lang="zh-CN" altLang="en-US" sz="3200" dirty="0">
                <a:ea typeface="微軟正黑體" panose="020B0604030504040204" pitchFamily="34" charset="-120"/>
              </a:rPr>
              <a:t>相關資料</a:t>
            </a:r>
            <a:endParaRPr lang="en-GB" sz="3200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29181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4E801-659F-4D11-AD72-92613E52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56572"/>
            <a:ext cx="11249893" cy="1143000"/>
          </a:xfrm>
        </p:spPr>
        <p:txBody>
          <a:bodyPr>
            <a:noAutofit/>
          </a:bodyPr>
          <a:lstStyle/>
          <a:p>
            <a:r>
              <a:rPr lang="en-GB" altLang="zh-TW" sz="3600" dirty="0"/>
              <a:t>Gale Drives Research</a:t>
            </a:r>
            <a:r>
              <a:rPr lang="zh-TW" altLang="en-US" sz="3600" dirty="0"/>
              <a:t> 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驅動科學研究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3743F-3C79-434D-9E58-A9F192A79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023" y="1406608"/>
            <a:ext cx="11390565" cy="4290763"/>
          </a:xfrm>
        </p:spPr>
        <p:txBody>
          <a:bodyPr>
            <a:noAutofit/>
          </a:bodyPr>
          <a:lstStyle/>
          <a:p>
            <a:pPr indent="-287993">
              <a:lnSpc>
                <a:spcPct val="120000"/>
              </a:lnSpc>
              <a:spcBef>
                <a:spcPts val="1600"/>
              </a:spcBef>
            </a:pPr>
            <a:r>
              <a:rPr lang="en-US" altLang="zh-CN" sz="2933" dirty="0">
                <a:ea typeface="微軟正黑體" panose="020B0604030504040204" pitchFamily="34" charset="-120"/>
                <a:cs typeface="Arial" panose="020B0604020202020204" pitchFamily="34" charset="0"/>
              </a:rPr>
              <a:t>For more than 60 years, Gale has been a publisher, library advocate and technology partner to libraries worldwide</a:t>
            </a:r>
          </a:p>
          <a:p>
            <a:pPr marL="455989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2400" dirty="0">
                <a:ea typeface="Open Sans" panose="020B0606030504020204" pitchFamily="34" charset="0"/>
                <a:cs typeface="Open Sans" panose="020B0606030504020204" pitchFamily="34" charset="0"/>
              </a:rPr>
              <a:t>60</a:t>
            </a:r>
            <a:r>
              <a:rPr lang="zh-CN" altLang="en-US" sz="2400" dirty="0">
                <a:latin typeface="Open Sans" panose="020B0606030504020204" pitchFamily="34" charset="0"/>
                <a:ea typeface="微軟正黑體" panose="020B0604030504040204" pitchFamily="34" charset="-120"/>
                <a:cs typeface="Open Sans" panose="020B0606030504020204" pitchFamily="34" charset="0"/>
              </a:rPr>
              <a:t>多年來</a:t>
            </a:r>
            <a:r>
              <a:rPr lang="zh-CN" altLang="en-US" sz="2400" dirty="0">
                <a:ea typeface="微軟正黑體" panose="020B0604030504040204" pitchFamily="34" charset="-120"/>
                <a:cs typeface="Open Sans" panose="020B0606030504020204" pitchFamily="34" charset="0"/>
              </a:rPr>
              <a:t>，</a:t>
            </a:r>
            <a:r>
              <a:rPr lang="en-US" altLang="zh-CN" sz="2400" dirty="0">
                <a:ea typeface="Open Sans" panose="020B0606030504020204" pitchFamily="34" charset="0"/>
                <a:cs typeface="Open Sans" panose="020B0606030504020204" pitchFamily="34" charset="0"/>
              </a:rPr>
              <a:t>Gale</a:t>
            </a:r>
            <a:r>
              <a:rPr lang="zh-CN" altLang="en-US" sz="2400" dirty="0">
                <a:ea typeface="微軟正黑體" panose="020B0604030504040204" pitchFamily="34" charset="-120"/>
                <a:cs typeface="Open Sans" panose="020B0606030504020204" pitchFamily="34" charset="0"/>
              </a:rPr>
              <a:t>對於全球圖書館而言，都是出版商、圖書館宣導者和技術合作者</a:t>
            </a:r>
            <a:endParaRPr lang="en-GB" altLang="zh-TW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87993">
              <a:lnSpc>
                <a:spcPct val="120000"/>
              </a:lnSpc>
              <a:spcBef>
                <a:spcPts val="1600"/>
              </a:spcBef>
            </a:pPr>
            <a:r>
              <a:rPr lang="en-US" altLang="zh-CN" sz="2933" dirty="0">
                <a:ea typeface="微軟正黑體" panose="020B0604030504040204" pitchFamily="34" charset="-120"/>
                <a:cs typeface="Arial" panose="020B0604020202020204" pitchFamily="34" charset="0"/>
              </a:rPr>
              <a:t>Gale’s databases are installed in more than 80,000 institutions around the world</a:t>
            </a:r>
          </a:p>
          <a:p>
            <a:pPr marL="455989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2400" dirty="0">
                <a:ea typeface="Open Sans" panose="020B0606030504020204" pitchFamily="34" charset="0"/>
                <a:cs typeface="Open Sans" panose="020B0606030504020204" pitchFamily="34" charset="0"/>
              </a:rPr>
              <a:t>Gale</a:t>
            </a:r>
            <a:r>
              <a:rPr lang="zh-CN" altLang="en-US" sz="2400" dirty="0">
                <a:ea typeface="微軟正黑體" panose="020B0604030504040204" pitchFamily="34" charset="-120"/>
                <a:cs typeface="Open Sans" panose="020B0606030504020204" pitchFamily="34" charset="0"/>
              </a:rPr>
              <a:t>的資料庫已走進全球</a:t>
            </a:r>
            <a:r>
              <a:rPr lang="en-US" altLang="zh-CN" sz="2400" dirty="0">
                <a:ea typeface="Open Sans" panose="020B0606030504020204" pitchFamily="34" charset="0"/>
                <a:cs typeface="Open Sans" panose="020B0606030504020204" pitchFamily="34" charset="0"/>
              </a:rPr>
              <a:t>80,000</a:t>
            </a:r>
            <a:r>
              <a:rPr lang="zh-CN" altLang="en-US" sz="2400" dirty="0">
                <a:ea typeface="微軟正黑體" panose="020B0604030504040204" pitchFamily="34" charset="-120"/>
                <a:cs typeface="Open Sans" panose="020B0606030504020204" pitchFamily="34" charset="0"/>
              </a:rPr>
              <a:t>多家機構</a:t>
            </a:r>
            <a:endParaRPr lang="en-GB" altLang="zh-TW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3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89CB8D-4640-4618-BD1E-86A09742E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611" y="1432506"/>
            <a:ext cx="6858083" cy="43052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C8B006-599D-4C8A-B01D-F86825FF3C30}"/>
              </a:ext>
            </a:extLst>
          </p:cNvPr>
          <p:cNvSpPr/>
          <p:nvPr/>
        </p:nvSpPr>
        <p:spPr>
          <a:xfrm>
            <a:off x="945186" y="2262294"/>
            <a:ext cx="10430933" cy="19869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>
                <a:solidFill>
                  <a:srgbClr val="000000"/>
                </a:solidFill>
                <a:latin typeface="DIN-Bold" panose="020008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Clean, optimised OCR for over </a:t>
            </a:r>
            <a:r>
              <a:rPr lang="en-GB" sz="2800" dirty="0">
                <a:solidFill>
                  <a:srgbClr val="FC4C02"/>
                </a:solidFill>
                <a:latin typeface="DIN-Bold" panose="020008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166 million pages </a:t>
            </a:r>
            <a:r>
              <a:rPr lang="en-GB" sz="2800" dirty="0">
                <a:solidFill>
                  <a:srgbClr val="000000"/>
                </a:solidFill>
                <a:latin typeface="DIN-Bold" panose="020008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of primary documents is now hosted and accessible from the cloud within the Gale Digital Scholar Lab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133" b="1" dirty="0">
                <a:solidFill>
                  <a:srgbClr val="000000"/>
                </a:solidFill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1.66</a:t>
            </a:r>
            <a:r>
              <a:rPr lang="zh-CN" altLang="en-US" sz="2133" b="1" dirty="0">
                <a:solidFill>
                  <a:srgbClr val="000000"/>
                </a:solidFill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億多頁</a:t>
            </a:r>
            <a:r>
              <a:rPr lang="zh-CN" altLang="en-US" sz="2133" dirty="0">
                <a:solidFill>
                  <a:srgbClr val="000000"/>
                </a:solidFill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原始文獻的優化</a:t>
            </a:r>
            <a:r>
              <a:rPr lang="en-US" altLang="zh-CN" sz="2133" dirty="0">
                <a:solidFill>
                  <a:srgbClr val="000000"/>
                </a:solidFill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OCR</a:t>
            </a:r>
            <a:r>
              <a:rPr lang="zh-CN" altLang="en-US" sz="2133" dirty="0">
                <a:solidFill>
                  <a:srgbClr val="000000"/>
                </a:solidFill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資料現在實現了雲端儲存，</a:t>
            </a:r>
            <a:endParaRPr lang="en-US" altLang="zh-CN" sz="2133" dirty="0">
              <a:solidFill>
                <a:srgbClr val="000000"/>
              </a:solidFill>
              <a:latin typeface="DIN-Regular" panose="0200050304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33" dirty="0">
                <a:solidFill>
                  <a:srgbClr val="000000"/>
                </a:solidFill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可以在</a:t>
            </a:r>
            <a:r>
              <a:rPr lang="en-US" altLang="zh-CN" sz="2133" dirty="0">
                <a:solidFill>
                  <a:srgbClr val="000000"/>
                </a:solidFill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Gale</a:t>
            </a:r>
            <a:r>
              <a:rPr lang="zh-CN" altLang="en-US" sz="2133" dirty="0">
                <a:solidFill>
                  <a:srgbClr val="000000"/>
                </a:solidFill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數</a:t>
            </a:r>
            <a:r>
              <a:rPr lang="zh-TW" altLang="en-US" sz="2133" dirty="0">
                <a:solidFill>
                  <a:srgbClr val="000000"/>
                </a:solidFill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位</a:t>
            </a:r>
            <a:r>
              <a:rPr lang="zh-CN" altLang="en-US" sz="2133" dirty="0">
                <a:solidFill>
                  <a:srgbClr val="000000"/>
                </a:solidFill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學術實驗室中</a:t>
            </a:r>
            <a:r>
              <a:rPr lang="zh-TW" altLang="en-US" sz="2133" dirty="0">
                <a:solidFill>
                  <a:srgbClr val="000000"/>
                </a:solidFill>
                <a:latin typeface="DIN-Regular" panose="0200050304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取用</a:t>
            </a:r>
            <a:endParaRPr lang="en-GB" sz="2133" dirty="0">
              <a:solidFill>
                <a:srgbClr val="000000"/>
              </a:solidFill>
              <a:latin typeface="DIN-Regular" panose="0200050304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059909-30EE-447B-8A44-3A11DDBC7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5657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Challenge #2: Hosting all of that data</a:t>
            </a:r>
            <a:br>
              <a:rPr lang="en-GB" dirty="0"/>
            </a:br>
            <a:r>
              <a:rPr lang="zh-CN" altLang="en-US" sz="3600" dirty="0">
                <a:ea typeface="微軟正黑體" panose="020B0604030504040204" pitchFamily="34" charset="-120"/>
              </a:rPr>
              <a:t>挑戰</a:t>
            </a:r>
            <a:r>
              <a:rPr lang="en-US" altLang="zh-CN" sz="3600" dirty="0">
                <a:ea typeface="微軟正黑體" panose="020B0604030504040204" pitchFamily="34" charset="-120"/>
              </a:rPr>
              <a:t>#2</a:t>
            </a:r>
            <a:r>
              <a:rPr lang="zh-CN" altLang="en-US" sz="3600" dirty="0">
                <a:ea typeface="微軟正黑體" panose="020B0604030504040204" pitchFamily="34" charset="-120"/>
              </a:rPr>
              <a:t>：儲存所有這些資料</a:t>
            </a:r>
            <a:endParaRPr lang="en-GB" sz="3600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958E2B-8388-42AA-95CD-923E00DF6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56572"/>
            <a:ext cx="11497865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Challenge #3: Tools are difficult to use</a:t>
            </a:r>
            <a:br>
              <a:rPr lang="en-GB" dirty="0"/>
            </a:br>
            <a:r>
              <a:rPr lang="zh-CN" altLang="en-US" sz="3600" dirty="0">
                <a:ea typeface="微軟正黑體" panose="020B0604030504040204" pitchFamily="34" charset="-120"/>
              </a:rPr>
              <a:t>挑戰</a:t>
            </a:r>
            <a:r>
              <a:rPr lang="en-US" altLang="zh-CN" sz="3600" dirty="0">
                <a:ea typeface="微軟正黑體" panose="020B0604030504040204" pitchFamily="34" charset="-120"/>
              </a:rPr>
              <a:t>#3</a:t>
            </a:r>
            <a:r>
              <a:rPr lang="zh-CN" altLang="en-US" sz="3600" dirty="0">
                <a:ea typeface="微軟正黑體" panose="020B0604030504040204" pitchFamily="34" charset="-120"/>
              </a:rPr>
              <a:t>：工具難於使用</a:t>
            </a:r>
            <a:endParaRPr lang="en-GB" sz="3600" dirty="0"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3EE1A-94BC-4B1E-9B9B-175564397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1" y="1446508"/>
            <a:ext cx="4463512" cy="42873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DB0167-C5E7-457F-986A-2E253AFE2442}"/>
              </a:ext>
            </a:extLst>
          </p:cNvPr>
          <p:cNvSpPr txBox="1">
            <a:spLocks/>
          </p:cNvSpPr>
          <p:nvPr/>
        </p:nvSpPr>
        <p:spPr>
          <a:xfrm>
            <a:off x="4952187" y="1369513"/>
            <a:ext cx="7139604" cy="4414420"/>
          </a:xfrm>
          <a:prstGeom prst="rect">
            <a:avLst/>
          </a:prstGeom>
        </p:spPr>
        <p:txBody>
          <a:bodyPr>
            <a:no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buClr>
                <a:schemeClr val="accent4"/>
              </a:buClr>
            </a:pPr>
            <a:r>
              <a:rPr lang="en-GB" sz="2400" dirty="0">
                <a:latin typeface="DIN-Regular" panose="02000503040000020004" pitchFamily="2" charset="0"/>
              </a:rPr>
              <a:t>There will be a growing suite of analysis tools that users can run on customised content sets they have created. Each tool can be </a:t>
            </a:r>
            <a:r>
              <a:rPr lang="en-GB" sz="2400" dirty="0">
                <a:latin typeface="DIN-Bold" panose="02000803040000020004" pitchFamily="2" charset="0"/>
              </a:rPr>
              <a:t>customised by the user</a:t>
            </a:r>
            <a:r>
              <a:rPr lang="en-GB" sz="2400" dirty="0">
                <a:latin typeface="DIN-Regular" panose="02000503040000020004" pitchFamily="2" charset="0"/>
              </a:rPr>
              <a:t>. </a:t>
            </a:r>
            <a:br>
              <a:rPr lang="en-GB" sz="2400" dirty="0">
                <a:latin typeface="DIN-Regular" panose="02000503040000020004" pitchFamily="2" charset="0"/>
              </a:rPr>
            </a:b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分析工具將不斷增加，</a:t>
            </a:r>
            <a:r>
              <a:rPr lang="zh-TW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使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用</a:t>
            </a:r>
            <a:r>
              <a:rPr lang="zh-TW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者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可以對他們創建的客制化內容集展開分析。每種工具都可由</a:t>
            </a:r>
            <a:r>
              <a:rPr lang="zh-TW" altLang="en-US" sz="2133" b="1" dirty="0">
                <a:latin typeface="DIN-Regular" panose="02000503040000020004" pitchFamily="2" charset="0"/>
                <a:ea typeface="微軟正黑體" panose="020B0604030504040204" pitchFamily="34" charset="-120"/>
              </a:rPr>
              <a:t>使</a:t>
            </a:r>
            <a:r>
              <a:rPr lang="zh-CN" altLang="en-US" sz="2133" b="1" dirty="0">
                <a:latin typeface="DIN-Regular" panose="02000503040000020004" pitchFamily="2" charset="0"/>
                <a:ea typeface="微軟正黑體" panose="020B0604030504040204" pitchFamily="34" charset="-120"/>
              </a:rPr>
              <a:t>用</a:t>
            </a:r>
            <a:r>
              <a:rPr lang="zh-TW" altLang="en-US" sz="2133" b="1" dirty="0">
                <a:latin typeface="DIN-Regular" panose="02000503040000020004" pitchFamily="2" charset="0"/>
                <a:ea typeface="微軟正黑體" panose="020B0604030504040204" pitchFamily="34" charset="-120"/>
              </a:rPr>
              <a:t>者</a:t>
            </a:r>
            <a:r>
              <a:rPr lang="zh-CN" altLang="en-US" sz="2133" b="1" dirty="0">
                <a:latin typeface="DIN-Regular" panose="02000503040000020004" pitchFamily="2" charset="0"/>
                <a:ea typeface="微軟正黑體" panose="020B0604030504040204" pitchFamily="34" charset="-120"/>
              </a:rPr>
              <a:t>自行設置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。</a:t>
            </a:r>
            <a:endParaRPr lang="en-GB" sz="2133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  <a:p>
            <a:pPr>
              <a:spcBef>
                <a:spcPts val="2400"/>
              </a:spcBef>
              <a:buClr>
                <a:schemeClr val="accent4"/>
              </a:buClr>
            </a:pPr>
            <a:r>
              <a:rPr lang="en-GB" sz="2400" dirty="0">
                <a:latin typeface="DIN-Regular" panose="02000503040000020004" pitchFamily="2" charset="0"/>
              </a:rPr>
              <a:t>The development roadmap will see </a:t>
            </a:r>
            <a:r>
              <a:rPr lang="en-GB" sz="2400" dirty="0">
                <a:latin typeface="DIN-Bold" panose="02000803040000020004" pitchFamily="2" charset="0"/>
              </a:rPr>
              <a:t>more tools added </a:t>
            </a:r>
            <a:r>
              <a:rPr lang="en-GB" sz="2400" dirty="0">
                <a:latin typeface="DIN-Regular" panose="02000503040000020004" pitchFamily="2" charset="0"/>
              </a:rPr>
              <a:t>and users being able to </a:t>
            </a:r>
            <a:r>
              <a:rPr lang="en-GB" sz="2400" dirty="0">
                <a:latin typeface="DIN-Bold" panose="02000803040000020004" pitchFamily="2" charset="0"/>
              </a:rPr>
              <a:t>create and use their own tools </a:t>
            </a:r>
            <a:br>
              <a:rPr lang="en-GB" sz="2400" dirty="0">
                <a:latin typeface="DIN-Bold" panose="02000803040000020004" pitchFamily="2" charset="0"/>
              </a:rPr>
            </a:br>
            <a:r>
              <a:rPr lang="zh-TW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未來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開發</a:t>
            </a:r>
            <a:r>
              <a:rPr lang="zh-TW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的藍圖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將會加入</a:t>
            </a:r>
            <a:r>
              <a:rPr lang="zh-CN" altLang="en-US" sz="2133" b="1" dirty="0">
                <a:latin typeface="DIN-Regular" panose="02000503040000020004" pitchFamily="2" charset="0"/>
                <a:ea typeface="微軟正黑體" panose="020B0604030504040204" pitchFamily="34" charset="-120"/>
              </a:rPr>
              <a:t>更多工具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，</a:t>
            </a:r>
            <a:r>
              <a:rPr lang="zh-TW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使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用</a:t>
            </a:r>
            <a:r>
              <a:rPr lang="zh-TW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者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將能夠</a:t>
            </a:r>
            <a:r>
              <a:rPr lang="zh-CN" altLang="en-US" sz="2133" b="1" dirty="0">
                <a:latin typeface="DIN-Regular" panose="02000503040000020004" pitchFamily="2" charset="0"/>
                <a:ea typeface="微軟正黑體" panose="020B0604030504040204" pitchFamily="34" charset="-120"/>
              </a:rPr>
              <a:t>創建和使用他們自己的工具</a:t>
            </a:r>
            <a:endParaRPr lang="en-GB" sz="2133" b="1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79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FE7CB81-7D5D-4E19-BBB9-4F18B508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56572"/>
            <a:ext cx="11497865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Challenge #3: Tools are difficult to use</a:t>
            </a:r>
            <a:br>
              <a:rPr lang="en-GB" dirty="0"/>
            </a:br>
            <a:r>
              <a:rPr lang="zh-CN" altLang="en-US" sz="3600" dirty="0">
                <a:ea typeface="微軟正黑體" panose="020B0604030504040204" pitchFamily="34" charset="-120"/>
              </a:rPr>
              <a:t>挑戰</a:t>
            </a:r>
            <a:r>
              <a:rPr lang="en-US" altLang="zh-CN" sz="3600" dirty="0">
                <a:ea typeface="微軟正黑體" panose="020B0604030504040204" pitchFamily="34" charset="-120"/>
              </a:rPr>
              <a:t>#3</a:t>
            </a:r>
            <a:r>
              <a:rPr lang="zh-CN" altLang="en-US" sz="3600" dirty="0">
                <a:ea typeface="微軟正黑體" panose="020B0604030504040204" pitchFamily="34" charset="-120"/>
              </a:rPr>
              <a:t>：工具難於使用</a:t>
            </a:r>
            <a:endParaRPr lang="en-GB" sz="3600" dirty="0">
              <a:ea typeface="微軟正黑體" panose="020B0604030504040204" pitchFamily="34" charset="-12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D7F7DC-F005-486E-B2D0-160FBD70AB49}"/>
              </a:ext>
            </a:extLst>
          </p:cNvPr>
          <p:cNvSpPr txBox="1">
            <a:spLocks/>
          </p:cNvSpPr>
          <p:nvPr/>
        </p:nvSpPr>
        <p:spPr>
          <a:xfrm>
            <a:off x="171169" y="2566120"/>
            <a:ext cx="6163065" cy="4231793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600"/>
              </a:spcBef>
              <a:buClr>
                <a:schemeClr val="accent4"/>
              </a:buClr>
            </a:pPr>
            <a:r>
              <a:rPr lang="en-GB" sz="2400" dirty="0">
                <a:latin typeface="DIN-Regular" panose="02000503040000020004" pitchFamily="2" charset="0"/>
              </a:rPr>
              <a:t>Quick and easy customisation removes barriers to teaching and learning these tools</a:t>
            </a:r>
            <a:br>
              <a:rPr lang="en-GB" sz="2400" dirty="0">
                <a:latin typeface="DIN-Regular" panose="02000503040000020004" pitchFamily="2" charset="0"/>
              </a:rPr>
            </a:b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快速和簡</a:t>
            </a:r>
            <a:r>
              <a:rPr lang="zh-TW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易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的</a:t>
            </a:r>
            <a:r>
              <a:rPr lang="zh-TW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客制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化</a:t>
            </a:r>
            <a:r>
              <a:rPr lang="zh-TW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，清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除了在這些工具的教學過程中存在的障礙</a:t>
            </a:r>
            <a:endParaRPr lang="en-GB" sz="2133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ts val="800"/>
              </a:spcBef>
              <a:buClr>
                <a:schemeClr val="accent4"/>
              </a:buClr>
            </a:pPr>
            <a:r>
              <a:rPr lang="en-GB" sz="2400" dirty="0">
                <a:latin typeface="DIN-Bold" panose="02000803040000020004" pitchFamily="2" charset="0"/>
              </a:rPr>
              <a:t>Export data </a:t>
            </a:r>
            <a:r>
              <a:rPr lang="en-GB" sz="2400" dirty="0">
                <a:latin typeface="DIN-Regular" panose="02000503040000020004" pitchFamily="2" charset="0"/>
              </a:rPr>
              <a:t>to share or work on further outside of the Lab</a:t>
            </a:r>
            <a:br>
              <a:rPr lang="en-GB" sz="2400" dirty="0">
                <a:latin typeface="DIN-Regular" panose="02000503040000020004" pitchFamily="2" charset="0"/>
              </a:rPr>
            </a:br>
            <a:r>
              <a:rPr lang="zh-CN" altLang="en-US" sz="2133" b="1" dirty="0">
                <a:latin typeface="DIN-Regular" panose="02000503040000020004" pitchFamily="2" charset="0"/>
                <a:ea typeface="微軟正黑體" panose="020B0604030504040204" pitchFamily="34" charset="-120"/>
              </a:rPr>
              <a:t>匯出資料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，分享或在</a:t>
            </a:r>
            <a:r>
              <a:rPr lang="en-US" altLang="zh-CN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DSL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之外展開更多工作</a:t>
            </a:r>
            <a:endParaRPr lang="en-GB" sz="2133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  <p:pic>
        <p:nvPicPr>
          <p:cNvPr id="6" name="Picture 5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BEE1B6C6-F106-4236-9C53-7770E1BF2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44" r="22909" b="-264"/>
          <a:stretch/>
        </p:blipFill>
        <p:spPr>
          <a:xfrm>
            <a:off x="6540286" y="2716431"/>
            <a:ext cx="5186765" cy="29137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8DAD95-21D4-444D-9971-E5D77DA93843}"/>
              </a:ext>
            </a:extLst>
          </p:cNvPr>
          <p:cNvSpPr txBox="1">
            <a:spLocks/>
          </p:cNvSpPr>
          <p:nvPr/>
        </p:nvSpPr>
        <p:spPr>
          <a:xfrm>
            <a:off x="128870" y="1273481"/>
            <a:ext cx="11747964" cy="1326040"/>
          </a:xfrm>
          <a:prstGeom prst="rect">
            <a:avLst/>
          </a:prstGeom>
        </p:spPr>
        <p:txBody>
          <a:bodyPr>
            <a:no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600"/>
              </a:spcBef>
              <a:buClr>
                <a:schemeClr val="accent4"/>
              </a:buClr>
            </a:pPr>
            <a:r>
              <a:rPr lang="en-GB" sz="2400" dirty="0">
                <a:latin typeface="DIN-Regular" panose="02000503040000020004" pitchFamily="2" charset="0"/>
              </a:rPr>
              <a:t>Tools included in the Lab at launch include many that scholars are used to using, from well known open sources</a:t>
            </a:r>
            <a:br>
              <a:rPr lang="en-GB" sz="2400" dirty="0">
                <a:latin typeface="DIN-Regular" panose="02000503040000020004" pitchFamily="2" charset="0"/>
              </a:rPr>
            </a:b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發佈時</a:t>
            </a:r>
            <a:r>
              <a:rPr lang="en-US" altLang="zh-CN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DSL</a:t>
            </a:r>
            <a:r>
              <a:rPr lang="zh-CN" altLang="en-US" sz="2133" dirty="0">
                <a:latin typeface="DIN-Regular" panose="02000503040000020004" pitchFamily="2" charset="0"/>
                <a:ea typeface="微軟正黑體" panose="020B0604030504040204" pitchFamily="34" charset="-120"/>
              </a:rPr>
              <a:t>中的工具包括許多學者們正在使用的開源工具</a:t>
            </a:r>
            <a:endParaRPr lang="en-GB" sz="2133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186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5738" y="1144023"/>
            <a:ext cx="816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ea typeface="Open Sans" panose="020B0606030504020204" pitchFamily="34" charset="0"/>
                <a:cs typeface="Open Sans" panose="020B0606030504020204" pitchFamily="34" charset="0"/>
              </a:rPr>
              <a:t>Imagine the possibilities…</a:t>
            </a:r>
          </a:p>
          <a:p>
            <a:pPr algn="ctr"/>
            <a:r>
              <a:rPr lang="zh-CN" altLang="en-US" sz="3200" b="1" dirty="0">
                <a:ea typeface="Open Sans" panose="020B0606030504020204" pitchFamily="34" charset="0"/>
                <a:cs typeface="Open Sans" panose="020B0606030504020204" pitchFamily="34" charset="0"/>
              </a:rPr>
              <a:t>想像各種可能性</a:t>
            </a:r>
            <a:r>
              <a:rPr lang="en-GB" altLang="zh-CN" sz="3200" b="1" dirty="0"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en-GB" sz="32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1" y="6096001"/>
            <a:ext cx="1786283" cy="542591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FB24E-FF32-4489-B044-2B0354CCF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18098"/>
            <a:ext cx="1110178" cy="16432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B74B2-5550-43CD-9822-D3C552437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10" y="2657507"/>
            <a:ext cx="1184231" cy="16886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https://www.gale.com/binaries/content/gallery/gale-us-en/look-inside-images/primary-sources/china-from-empire-to-republic/gps_china_from_empire_look_inside_1.jpg">
            <a:extLst>
              <a:ext uri="{FF2B5EF4-FFF2-40B4-BE49-F238E27FC236}">
                <a16:creationId xmlns:a16="http://schemas.microsoft.com/office/drawing/2014/main" id="{0C1B5C11-BE6A-4A26-9C3F-7FD699D1A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780" y="4147646"/>
            <a:ext cx="1244953" cy="1811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Picture 2" descr="https://www.gale.com/binaries/content/gallery/gale-us-en/look-inside-images/primary-sources/china-from-empire-to-republic/china-3.jpg">
            <a:extLst>
              <a:ext uri="{FF2B5EF4-FFF2-40B4-BE49-F238E27FC236}">
                <a16:creationId xmlns:a16="http://schemas.microsoft.com/office/drawing/2014/main" id="{1B385385-0A2B-40EC-A6E3-54C50C5E3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64" y="3571609"/>
            <a:ext cx="1785630" cy="10664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1C8E0-63DA-429F-A685-9A04C6CEED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800" y="2872126"/>
            <a:ext cx="2642524" cy="19784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1696915-86B2-47F6-8841-3FE13BCB8DC7}"/>
              </a:ext>
            </a:extLst>
          </p:cNvPr>
          <p:cNvSpPr/>
          <p:nvPr/>
        </p:nvSpPr>
        <p:spPr>
          <a:xfrm>
            <a:off x="4488114" y="3571609"/>
            <a:ext cx="665191" cy="359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4F805F4-A2A0-49A5-8B28-080B7C867FFE}"/>
              </a:ext>
            </a:extLst>
          </p:cNvPr>
          <p:cNvSpPr/>
          <p:nvPr/>
        </p:nvSpPr>
        <p:spPr>
          <a:xfrm>
            <a:off x="8001000" y="3571610"/>
            <a:ext cx="735784" cy="390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56480-DC60-48A0-9740-A0950A6BAC75}"/>
              </a:ext>
            </a:extLst>
          </p:cNvPr>
          <p:cNvSpPr txBox="1"/>
          <p:nvPr/>
        </p:nvSpPr>
        <p:spPr>
          <a:xfrm>
            <a:off x="9029700" y="2820354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3030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5A3CC6-61A7-425B-A1A3-1FE77DD2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A7E1FE-8706-4109-82DC-16257B513A56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2071A-C5D7-40BD-AC4B-09B92917E4B8}"/>
              </a:ext>
            </a:extLst>
          </p:cNvPr>
          <p:cNvSpPr txBox="1"/>
          <p:nvPr/>
        </p:nvSpPr>
        <p:spPr>
          <a:xfrm>
            <a:off x="3352801" y="1880453"/>
            <a:ext cx="6028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There’s just one thing….</a:t>
            </a:r>
            <a:b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zh-CN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僅有一個問題</a:t>
            </a: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31815-2F07-47F7-84BD-EC744069EFC5}"/>
              </a:ext>
            </a:extLst>
          </p:cNvPr>
          <p:cNvSpPr txBox="1"/>
          <p:nvPr/>
        </p:nvSpPr>
        <p:spPr>
          <a:xfrm>
            <a:off x="1777023" y="3429000"/>
            <a:ext cx="889097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need to own the archives to mine the data and use the Digital Scholar Lab &amp; its tools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您需要擁有典藏資源才能進行資料</a:t>
            </a:r>
            <a:r>
              <a:rPr lang="zh-TW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探勘</a:t>
            </a:r>
            <a:r>
              <a:rPr lang="zh-CN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並使用數位學術實驗室及其工具</a:t>
            </a: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The Making of Modern Law: Treatis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067" y="2529237"/>
            <a:ext cx="1296000" cy="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U.S. Supreme Court Records and Briefs, 1832-1978 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067" y="3222560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Daily Mail Historical Archive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067" y="3915882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5" descr="IndependentDigitalArchive.gif ">
            <a:hlinkClick r:id="rId5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99" y="4618113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 descr="Liberty Magazine Historical Archive, 1924-1950.gif">
            <a:hlinkClick r:id="rId5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99" y="1818903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3" descr="Picture Post Historical Archive.gif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067" y="4618113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9" descr="The Times Digital Archive, 1785-2006.gif">
            <a:hlinkClick r:id="rId5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99" y="3911747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The Telegraph Historical Archive, 1855-2000 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27" y="2644274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PunchHistoricalArchive.gif 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067" y="5311434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71" y="5294709"/>
            <a:ext cx="1293937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Nineteenth Century Collections Online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47" y="2529239"/>
            <a:ext cx="1296000" cy="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Sabin Americana, 1500 – 1926.gif 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27" y="2529239"/>
            <a:ext cx="1296000" cy="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The Making of the Modern World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87" y="2529239"/>
            <a:ext cx="1296000" cy="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6" descr="The Making of Modern Law: Primary Sources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89" y="3222561"/>
            <a:ext cx="1296000" cy="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8" descr="The Making of Modern Law: Trials.g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29" y="3222561"/>
            <a:ext cx="1296000" cy="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0" descr="The Making of Modern Law: Foreign, Comparative and International Law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109" y="3222561"/>
            <a:ext cx="1296000" cy="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4" descr="The Making of Modern Law: Foreign Primary Sources.gif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49" y="3222561"/>
            <a:ext cx="1296000" cy="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2" descr="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88" y="2529239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3" descr="The Illustrated London News Historical Archive, 1842-2003.gif">
            <a:hlinkClick r:id="rId5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47" y="4618115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1" descr="The Listener Historical Archive, 1929-1991.gif">
            <a:hlinkClick r:id="rId5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27" y="4618115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7" descr="The Sunday Times Digital Archive.gif">
            <a:hlinkClick r:id="rId5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88" y="3932610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31" descr="Times Literary Supplement Historical Archive .gif">
            <a:hlinkClick r:id="rId5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87" y="4618115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3" descr="17th &amp; 18th Century Burney Collection Newspapers.gif">
            <a:hlinkClick r:id="rId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88" y="4607634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7" descr="19th Century U.S. Newspapers.gif">
            <a:hlinkClick r:id="rId5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87" y="5311438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39" descr="19th Century U.K. Periodicals Part 1.gif">
            <a:hlinkClick r:id="rId5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27" y="5311438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The Telegraph Historical Archive, 1855-2000 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27" y="3915884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" descr="British Newspapers 1600-1950.gif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47" y="5311438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9" descr="The Economist Historical Archive.gif">
            <a:hlinkClick r:id="rId5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87" y="3915884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 gdsc-web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06" y="3924793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Declassified Documents online.web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99" y="3220386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3" descr="Associated Press Collections.gif">
            <a:hlinkClick r:id="rId5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99" y="1106988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33">
            <a:hlinkClick r:id="rId5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2790" y="5294710"/>
            <a:ext cx="1295999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9">
            <a:hlinkClick r:id="rId5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708" y="2529237"/>
            <a:ext cx="1296000" cy="5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Content Placeholder 3"/>
          <p:cNvSpPr txBox="1">
            <a:spLocks/>
          </p:cNvSpPr>
          <p:nvPr/>
        </p:nvSpPr>
        <p:spPr>
          <a:xfrm>
            <a:off x="1981200" y="1177752"/>
            <a:ext cx="8229600" cy="149616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GB" dirty="0">
                <a:latin typeface="Calibri"/>
              </a:rPr>
              <a:t>Access more than </a:t>
            </a:r>
            <a:r>
              <a:rPr lang="en-GB" b="1" dirty="0">
                <a:latin typeface="Calibri"/>
              </a:rPr>
              <a:t>166 million pages </a:t>
            </a:r>
            <a:r>
              <a:rPr lang="en-GB" dirty="0">
                <a:latin typeface="Calibri"/>
              </a:rPr>
              <a:t>of primary source documents as a Gale Scholar institution.</a:t>
            </a:r>
          </a:p>
          <a:p>
            <a:pPr marL="0" indent="0">
              <a:buNone/>
              <a:defRPr/>
            </a:pPr>
            <a:r>
              <a:rPr lang="en-US" altLang="zh-CN" sz="2400" dirty="0">
                <a:latin typeface="Calibri"/>
              </a:rPr>
              <a:t>Gale Scholar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取用到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1.66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億頁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的原始文獻資料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BE0FE-F877-4077-A7D5-6346371D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" name="Picture 5" descr="National Geographic Virtual Library.gif">
            <a:extLst>
              <a:ext uri="{FF2B5EF4-FFF2-40B4-BE49-F238E27FC236}">
                <a16:creationId xmlns:a16="http://schemas.microsoft.com/office/drawing/2014/main" id="{F3FE9592-7CCF-4CA7-AB4B-258168EFF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962" y="5159787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Chatham House Online Archive.gif">
            <a:extLst>
              <a:ext uri="{FF2B5EF4-FFF2-40B4-BE49-F238E27FC236}">
                <a16:creationId xmlns:a16="http://schemas.microsoft.com/office/drawing/2014/main" id="{B9B12C87-06CA-4F51-8D5A-A54A28F26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962" y="3729430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State Papers Online.gif">
            <a:extLst>
              <a:ext uri="{FF2B5EF4-FFF2-40B4-BE49-F238E27FC236}">
                <a16:creationId xmlns:a16="http://schemas.microsoft.com/office/drawing/2014/main" id="{F9476225-CE1E-45CC-89FB-16DCF4830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962" y="3012241"/>
            <a:ext cx="1296000" cy="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1" descr="The Financial Times Historical Archive.gif">
            <a:hlinkClick r:id="rId5"/>
            <a:extLst>
              <a:ext uri="{FF2B5EF4-FFF2-40B4-BE49-F238E27FC236}">
                <a16:creationId xmlns:a16="http://schemas.microsoft.com/office/drawing/2014/main" id="{D49B54FB-19BB-42FC-B5BC-11D268C5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962" y="4444608"/>
            <a:ext cx="1296000" cy="5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45FDFC-487D-440E-8BEC-DBC589792F25}"/>
              </a:ext>
            </a:extLst>
          </p:cNvPr>
          <p:cNvSpPr txBox="1"/>
          <p:nvPr/>
        </p:nvSpPr>
        <p:spPr>
          <a:xfrm>
            <a:off x="10299308" y="2283901"/>
            <a:ext cx="149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 available for DSL</a:t>
            </a:r>
          </a:p>
        </p:txBody>
      </p:sp>
    </p:spTree>
    <p:extLst>
      <p:ext uri="{BB962C8B-B14F-4D97-AF65-F5344CB8AC3E}">
        <p14:creationId xmlns:p14="http://schemas.microsoft.com/office/powerpoint/2010/main" val="27967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CF2497-6E43-443A-893B-FB534415C36F}"/>
              </a:ext>
            </a:extLst>
          </p:cNvPr>
          <p:cNvSpPr/>
          <p:nvPr/>
        </p:nvSpPr>
        <p:spPr>
          <a:xfrm>
            <a:off x="3332480" y="5656162"/>
            <a:ext cx="4029165" cy="461665"/>
          </a:xfrm>
          <a:prstGeom prst="rect">
            <a:avLst/>
          </a:prstGeom>
          <a:solidFill>
            <a:srgbClr val="E05529"/>
          </a:solidFill>
        </p:spPr>
        <p:txBody>
          <a:bodyPr rtlCol="0" anchor="ctr">
            <a:spAutoFit/>
          </a:bodyPr>
          <a:lstStyle/>
          <a:p>
            <a:pPr algn="l"/>
            <a:endParaRPr lang="en-GB" sz="2400" dirty="0">
              <a:latin typeface="DIN-Regular" panose="0200050304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F80189-9592-4507-9905-7A2F8AB3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7" y="4655535"/>
            <a:ext cx="10675089" cy="123145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IN-Regular" panose="02000503040000020004" pitchFamily="2" charset="0"/>
              </a:rPr>
              <a:t>Demonstration of the Lab</a:t>
            </a:r>
            <a:br>
              <a:rPr lang="en-US" dirty="0">
                <a:latin typeface="DIN-Regular" panose="02000503040000020004" pitchFamily="2" charset="0"/>
              </a:rPr>
            </a:br>
            <a:r>
              <a:rPr lang="en-US" altLang="zh-CN" sz="3600" b="0" dirty="0">
                <a:latin typeface="DIN-Regular" panose="02000503040000020004" pitchFamily="2" charset="0"/>
              </a:rPr>
              <a:t>Gale</a:t>
            </a:r>
            <a:r>
              <a:rPr lang="zh-CN" altLang="en-US" sz="3600" b="0" dirty="0">
                <a:latin typeface="DIN-Regular" panose="02000503040000020004" pitchFamily="2" charset="0"/>
              </a:rPr>
              <a:t>數位學術實驗室演示</a:t>
            </a:r>
            <a:endParaRPr lang="en-GB" sz="3600" b="0" dirty="0">
              <a:latin typeface="DIN-Regula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36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9180-63DA-4C5F-B296-5ED450668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Home Page and Search</a:t>
            </a:r>
            <a:br>
              <a:rPr lang="en-GB" dirty="0"/>
            </a:br>
            <a:r>
              <a:rPr lang="zh-CN" altLang="en-US" sz="3600" dirty="0">
                <a:ea typeface="微軟正黑體" panose="020B0604030504040204" pitchFamily="34" charset="-120"/>
              </a:rPr>
              <a:t>主頁與檢索功能</a:t>
            </a:r>
            <a:endParaRPr lang="en-GB" sz="3600" dirty="0">
              <a:ea typeface="微軟正黑體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87256-2022-45E9-BB5E-8C7137A76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487" y="1372766"/>
            <a:ext cx="7928784" cy="52073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C12E16-D477-4380-AA7A-57D089948F3C}"/>
              </a:ext>
            </a:extLst>
          </p:cNvPr>
          <p:cNvSpPr/>
          <p:nvPr/>
        </p:nvSpPr>
        <p:spPr>
          <a:xfrm>
            <a:off x="9248078" y="2736001"/>
            <a:ext cx="2759996" cy="2869219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67" dirty="0">
                <a:latin typeface="DIN-Regular" panose="02000503040000020004" pitchFamily="2" charset="0"/>
              </a:rPr>
              <a:t>Goals of Lab are clearly spelled out:</a:t>
            </a:r>
          </a:p>
          <a:p>
            <a:r>
              <a:rPr lang="en-US" sz="1867" dirty="0">
                <a:latin typeface="DIN-Regular" panose="02000503040000020004" pitchFamily="2" charset="0"/>
              </a:rPr>
              <a:t>1. Content set building</a:t>
            </a:r>
          </a:p>
          <a:p>
            <a:r>
              <a:rPr lang="en-US" sz="1867" dirty="0">
                <a:latin typeface="DIN-Regular" panose="02000503040000020004" pitchFamily="2" charset="0"/>
              </a:rPr>
              <a:t>2. Text analysis</a:t>
            </a:r>
          </a:p>
          <a:p>
            <a:r>
              <a:rPr lang="en-US" sz="1867" dirty="0">
                <a:latin typeface="DIN-Regular" panose="02000503040000020004" pitchFamily="2" charset="0"/>
              </a:rPr>
              <a:t>3. Organization </a:t>
            </a:r>
          </a:p>
          <a:p>
            <a:pPr algn="ctr"/>
            <a:endParaRPr lang="en-US" sz="1867" dirty="0">
              <a:latin typeface="DIN-Regular" panose="02000503040000020004" pitchFamily="2" charset="0"/>
            </a:endParaRPr>
          </a:p>
          <a:p>
            <a:r>
              <a:rPr lang="zh-CN" altLang="en-US" sz="1467" dirty="0">
                <a:latin typeface="DIN-Regular" panose="02000503040000020004" pitchFamily="2" charset="0"/>
                <a:ea typeface="微軟正黑體" panose="020B0604030504040204" pitchFamily="34" charset="-120"/>
              </a:rPr>
              <a:t>實驗室的目標明確呈現：</a:t>
            </a:r>
            <a:endParaRPr lang="en-US" altLang="zh-CN" sz="1467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  <a:p>
            <a:pPr indent="-239994">
              <a:buAutoNum type="arabicPeriod"/>
            </a:pPr>
            <a:r>
              <a:rPr lang="zh-CN" altLang="en-US" sz="1467" dirty="0">
                <a:latin typeface="DIN-Regular" panose="02000503040000020004" pitchFamily="2" charset="0"/>
                <a:ea typeface="微軟正黑體" panose="020B0604030504040204" pitchFamily="34" charset="-120"/>
              </a:rPr>
              <a:t>創建內容集</a:t>
            </a:r>
            <a:endParaRPr lang="en-US" altLang="zh-CN" sz="1467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  <a:p>
            <a:pPr indent="-239994">
              <a:buAutoNum type="arabicPeriod"/>
            </a:pPr>
            <a:r>
              <a:rPr lang="zh-CN" altLang="en-US" sz="1467" dirty="0">
                <a:latin typeface="DIN-Regular" panose="02000503040000020004" pitchFamily="2" charset="0"/>
                <a:ea typeface="微軟正黑體" panose="020B0604030504040204" pitchFamily="34" charset="-120"/>
              </a:rPr>
              <a:t>文本分析</a:t>
            </a:r>
            <a:endParaRPr lang="en-US" altLang="zh-CN" sz="1467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  <a:p>
            <a:pPr indent="-239994">
              <a:buAutoNum type="arabicPeriod"/>
            </a:pPr>
            <a:r>
              <a:rPr lang="zh-CN" altLang="en-US" sz="1467" dirty="0">
                <a:latin typeface="DIN-Regular" panose="02000503040000020004" pitchFamily="2" charset="0"/>
                <a:ea typeface="微軟正黑體" panose="020B0604030504040204" pitchFamily="34" charset="-120"/>
              </a:rPr>
              <a:t>組織研究</a:t>
            </a:r>
            <a:endParaRPr lang="en-US" sz="1200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F26E0-534E-48D7-B615-2E9AEF71B550}"/>
              </a:ext>
            </a:extLst>
          </p:cNvPr>
          <p:cNvSpPr/>
          <p:nvPr/>
        </p:nvSpPr>
        <p:spPr>
          <a:xfrm>
            <a:off x="332509" y="3914988"/>
            <a:ext cx="2434108" cy="1363555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Search is simple, but a significant leap in corpus building!</a:t>
            </a:r>
          </a:p>
          <a:p>
            <a:pPr algn="ctr"/>
            <a:r>
              <a:rPr lang="zh-CN" altLang="en-US" sz="1467" dirty="0">
                <a:latin typeface="DIN-Regular" panose="02000503040000020004" pitchFamily="2" charset="0"/>
                <a:ea typeface="微軟正黑體" panose="020B0604030504040204" pitchFamily="34" charset="-120"/>
              </a:rPr>
              <a:t>檢索很簡單，但卻是建構語料庫的重要一步！</a:t>
            </a:r>
            <a:endParaRPr lang="en-US" sz="1467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B1CC5A-BBA2-44F8-A570-94774D439AAF}"/>
              </a:ext>
            </a:extLst>
          </p:cNvPr>
          <p:cNvSpPr/>
          <p:nvPr/>
        </p:nvSpPr>
        <p:spPr>
          <a:xfrm>
            <a:off x="284203" y="1669950"/>
            <a:ext cx="2608384" cy="1744892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Authenticate via Google or Microsoft…and save your content there.</a:t>
            </a:r>
          </a:p>
          <a:p>
            <a:pPr algn="ctr"/>
            <a:r>
              <a:rPr lang="zh-TW" altLang="en-US" sz="1467" dirty="0">
                <a:latin typeface="DIN-Regular" panose="02000503040000020004" pitchFamily="2" charset="0"/>
                <a:ea typeface="微軟正黑體" panose="020B0604030504040204" pitchFamily="34" charset="-120"/>
              </a:rPr>
              <a:t>谷</a:t>
            </a:r>
            <a:r>
              <a:rPr lang="zh-CN" altLang="en-US" sz="1467" dirty="0">
                <a:latin typeface="DIN-Regular" panose="02000503040000020004" pitchFamily="2" charset="0"/>
                <a:ea typeface="微軟正黑體" panose="020B0604030504040204" pitchFamily="34" charset="-120"/>
              </a:rPr>
              <a:t>歌或微軟帳號授權登</a:t>
            </a:r>
            <a:r>
              <a:rPr lang="zh-TW" altLang="en-US" sz="1467" dirty="0">
                <a:latin typeface="DIN-Regular" panose="02000503040000020004" pitchFamily="2" charset="0"/>
                <a:ea typeface="微軟正黑體" panose="020B0604030504040204" pitchFamily="34" charset="-120"/>
              </a:rPr>
              <a:t>入</a:t>
            </a:r>
            <a:r>
              <a:rPr lang="en-US" altLang="zh-CN" sz="1467" dirty="0">
                <a:latin typeface="DIN-Regular" panose="02000503040000020004" pitchFamily="2" charset="0"/>
                <a:ea typeface="微軟正黑體" panose="020B0604030504040204" pitchFamily="34" charset="-120"/>
              </a:rPr>
              <a:t>……</a:t>
            </a:r>
            <a:r>
              <a:rPr lang="zh-CN" altLang="en-US" sz="1467" dirty="0">
                <a:latin typeface="DIN-Regular" panose="02000503040000020004" pitchFamily="2" charset="0"/>
                <a:ea typeface="微軟正黑體" panose="020B0604030504040204" pitchFamily="34" charset="-120"/>
              </a:rPr>
              <a:t>在此保存你所有的內容</a:t>
            </a:r>
            <a:endParaRPr lang="en-US" sz="1467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4DFB81-5719-40F2-8AAA-E97F1767B288}"/>
              </a:ext>
            </a:extLst>
          </p:cNvPr>
          <p:cNvCxnSpPr>
            <a:cxnSpLocks/>
          </p:cNvCxnSpPr>
          <p:nvPr/>
        </p:nvCxnSpPr>
        <p:spPr>
          <a:xfrm>
            <a:off x="3341766" y="5211125"/>
            <a:ext cx="4420" cy="287129"/>
          </a:xfrm>
          <a:prstGeom prst="line">
            <a:avLst/>
          </a:prstGeom>
          <a:noFill/>
          <a:ln w="19050" cap="flat" cmpd="sng" algn="ctr">
            <a:solidFill>
              <a:srgbClr val="FC4C02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D420C5-853E-459E-8CCF-A21F249BB3C6}"/>
              </a:ext>
            </a:extLst>
          </p:cNvPr>
          <p:cNvCxnSpPr>
            <a:cxnSpLocks/>
          </p:cNvCxnSpPr>
          <p:nvPr/>
        </p:nvCxnSpPr>
        <p:spPr>
          <a:xfrm>
            <a:off x="6202404" y="5216641"/>
            <a:ext cx="0" cy="287129"/>
          </a:xfrm>
          <a:prstGeom prst="line">
            <a:avLst/>
          </a:prstGeom>
          <a:noFill/>
          <a:ln w="19050" cap="flat" cmpd="sng" algn="ctr">
            <a:solidFill>
              <a:srgbClr val="FC4C02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FC5419-93C9-4D5F-9952-A54947EBAE9A}"/>
              </a:ext>
            </a:extLst>
          </p:cNvPr>
          <p:cNvCxnSpPr>
            <a:cxnSpLocks/>
          </p:cNvCxnSpPr>
          <p:nvPr/>
        </p:nvCxnSpPr>
        <p:spPr>
          <a:xfrm>
            <a:off x="8598616" y="5204493"/>
            <a:ext cx="0" cy="287129"/>
          </a:xfrm>
          <a:prstGeom prst="line">
            <a:avLst/>
          </a:prstGeom>
          <a:noFill/>
          <a:ln w="19050" cap="flat" cmpd="sng" algn="ctr">
            <a:solidFill>
              <a:srgbClr val="FC4C02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B1C7EE-2A9F-4027-9818-A3502F275A8B}"/>
              </a:ext>
            </a:extLst>
          </p:cNvPr>
          <p:cNvCxnSpPr>
            <a:cxnSpLocks/>
          </p:cNvCxnSpPr>
          <p:nvPr/>
        </p:nvCxnSpPr>
        <p:spPr>
          <a:xfrm>
            <a:off x="3341765" y="5491621"/>
            <a:ext cx="5906312" cy="6632"/>
          </a:xfrm>
          <a:prstGeom prst="line">
            <a:avLst/>
          </a:prstGeom>
          <a:noFill/>
          <a:ln w="19050" cap="flat" cmpd="sng" algn="ctr">
            <a:solidFill>
              <a:srgbClr val="FC4C02"/>
            </a:solidFill>
            <a:prstDash val="solid"/>
            <a:miter lim="800000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AA1B9B6-A908-454B-AFBF-D592CF3581D2}"/>
              </a:ext>
            </a:extLst>
          </p:cNvPr>
          <p:cNvSpPr/>
          <p:nvPr/>
        </p:nvSpPr>
        <p:spPr>
          <a:xfrm>
            <a:off x="4805710" y="1260345"/>
            <a:ext cx="98460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l"/>
            <a:endParaRPr lang="en-GB" sz="2400" dirty="0">
              <a:latin typeface="DIN-Regular" panose="02000503040000020004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C8E4A8-1D2C-4906-84F9-597BD8037E8B}"/>
              </a:ext>
            </a:extLst>
          </p:cNvPr>
          <p:cNvSpPr/>
          <p:nvPr/>
        </p:nvSpPr>
        <p:spPr>
          <a:xfrm>
            <a:off x="4119469" y="2715292"/>
            <a:ext cx="430098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l"/>
            <a:endParaRPr lang="en-GB" sz="2400" dirty="0">
              <a:latin typeface="DIN-Regula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3" grpId="0" animBg="1"/>
      <p:bldP spid="28" grpId="0" animBg="1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36F9D-18ED-40F3-937D-6FC560E93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943" y="1457299"/>
            <a:ext cx="8790317" cy="49834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093FE1-222C-4EAE-B973-39EC2C1F4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Results Page</a:t>
            </a:r>
            <a:br>
              <a:rPr lang="en-GB" dirty="0"/>
            </a:b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檢索結果頁面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69A98E-6092-471D-821D-C3866F30FEFF}"/>
              </a:ext>
            </a:extLst>
          </p:cNvPr>
          <p:cNvCxnSpPr>
            <a:cxnSpLocks/>
          </p:cNvCxnSpPr>
          <p:nvPr/>
        </p:nvCxnSpPr>
        <p:spPr>
          <a:xfrm>
            <a:off x="9024359" y="3234817"/>
            <a:ext cx="566848" cy="0"/>
          </a:xfrm>
          <a:prstGeom prst="line">
            <a:avLst/>
          </a:prstGeom>
          <a:ln w="25400">
            <a:solidFill>
              <a:srgbClr val="FC4C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17209E-76C2-42A6-983A-7517DBE694F2}"/>
              </a:ext>
            </a:extLst>
          </p:cNvPr>
          <p:cNvCxnSpPr>
            <a:cxnSpLocks/>
          </p:cNvCxnSpPr>
          <p:nvPr/>
        </p:nvCxnSpPr>
        <p:spPr>
          <a:xfrm>
            <a:off x="9024359" y="4874515"/>
            <a:ext cx="566848" cy="0"/>
          </a:xfrm>
          <a:prstGeom prst="line">
            <a:avLst/>
          </a:prstGeom>
          <a:ln w="25400">
            <a:solidFill>
              <a:srgbClr val="FC4C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0A1B40-10F6-4AEF-A564-BF20508C10CF}"/>
              </a:ext>
            </a:extLst>
          </p:cNvPr>
          <p:cNvCxnSpPr>
            <a:cxnSpLocks/>
          </p:cNvCxnSpPr>
          <p:nvPr/>
        </p:nvCxnSpPr>
        <p:spPr>
          <a:xfrm>
            <a:off x="2323702" y="4000096"/>
            <a:ext cx="813199" cy="0"/>
          </a:xfrm>
          <a:prstGeom prst="line">
            <a:avLst/>
          </a:prstGeom>
          <a:ln w="25400">
            <a:solidFill>
              <a:srgbClr val="FC4C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CF661-E783-48A4-930B-E361E65AB132}"/>
              </a:ext>
            </a:extLst>
          </p:cNvPr>
          <p:cNvSpPr/>
          <p:nvPr/>
        </p:nvSpPr>
        <p:spPr>
          <a:xfrm>
            <a:off x="139701" y="3175308"/>
            <a:ext cx="2184001" cy="1657952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OCR confidence level provides an </a:t>
            </a:r>
            <a:r>
              <a:rPr lang="en-US" sz="1867" i="1" dirty="0">
                <a:latin typeface="DIN-Regular" panose="02000503040000020004" pitchFamily="2" charset="0"/>
              </a:rPr>
              <a:t>indication</a:t>
            </a:r>
            <a:r>
              <a:rPr lang="en-US" sz="1867" dirty="0">
                <a:latin typeface="DIN-Regular" panose="02000503040000020004" pitchFamily="2" charset="0"/>
              </a:rPr>
              <a:t> of OCR quality</a:t>
            </a:r>
          </a:p>
          <a:p>
            <a:pPr algn="ctr"/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OCR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信賴區間顯示</a:t>
            </a:r>
            <a:endParaRPr lang="en-US" altLang="zh-CN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OCR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的品質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02E0A5E-1A0F-48C4-B116-14B4303A33F9}"/>
              </a:ext>
            </a:extLst>
          </p:cNvPr>
          <p:cNvCxnSpPr>
            <a:cxnSpLocks/>
          </p:cNvCxnSpPr>
          <p:nvPr/>
        </p:nvCxnSpPr>
        <p:spPr>
          <a:xfrm flipV="1">
            <a:off x="1445428" y="2917582"/>
            <a:ext cx="1551195" cy="1503625"/>
          </a:xfrm>
          <a:prstGeom prst="bentConnector3">
            <a:avLst>
              <a:gd name="adj1" fmla="val -761"/>
            </a:avLst>
          </a:prstGeom>
          <a:ln>
            <a:solidFill>
              <a:srgbClr val="FC4C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D9707D1-C429-4100-9608-F2CC5D22E8C5}"/>
              </a:ext>
            </a:extLst>
          </p:cNvPr>
          <p:cNvSpPr/>
          <p:nvPr/>
        </p:nvSpPr>
        <p:spPr>
          <a:xfrm>
            <a:off x="390721" y="4438939"/>
            <a:ext cx="2436329" cy="1537911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Select single documents or all 50 on a single page.</a:t>
            </a:r>
          </a:p>
          <a:p>
            <a:pPr algn="ctr"/>
            <a:r>
              <a:rPr lang="zh-CN" altLang="en-US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選擇單個文檔或一個頁面上的所有</a:t>
            </a:r>
            <a:r>
              <a:rPr lang="en-US" altLang="zh-CN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50</a:t>
            </a:r>
            <a:r>
              <a:rPr lang="zh-CN" altLang="en-US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篇文檔</a:t>
            </a:r>
            <a:endParaRPr lang="en-US" sz="1400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AD01CA67-5348-4FBF-B299-51813BA54FBC}"/>
              </a:ext>
            </a:extLst>
          </p:cNvPr>
          <p:cNvCxnSpPr>
            <a:cxnSpLocks/>
          </p:cNvCxnSpPr>
          <p:nvPr/>
        </p:nvCxnSpPr>
        <p:spPr>
          <a:xfrm>
            <a:off x="973156" y="2402129"/>
            <a:ext cx="944544" cy="257727"/>
          </a:xfrm>
          <a:prstGeom prst="bentConnector3">
            <a:avLst>
              <a:gd name="adj1" fmla="val -3783"/>
            </a:avLst>
          </a:prstGeom>
          <a:ln>
            <a:solidFill>
              <a:srgbClr val="FC4C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BA45603-0B49-4498-9A87-F9B52D3B49A6}"/>
              </a:ext>
            </a:extLst>
          </p:cNvPr>
          <p:cNvSpPr/>
          <p:nvPr/>
        </p:nvSpPr>
        <p:spPr>
          <a:xfrm>
            <a:off x="332508" y="1457299"/>
            <a:ext cx="2804392" cy="944829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Toggle between content sets with a click. </a:t>
            </a:r>
          </a:p>
          <a:p>
            <a:pPr algn="ctr"/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點擊即可在不同內容集間切換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413547-0457-4D10-85C3-1E1E0580A7E0}"/>
              </a:ext>
            </a:extLst>
          </p:cNvPr>
          <p:cNvSpPr/>
          <p:nvPr/>
        </p:nvSpPr>
        <p:spPr>
          <a:xfrm>
            <a:off x="9591207" y="2219775"/>
            <a:ext cx="2434108" cy="3696000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Extended metadata elements give users high-level details about individual documents that could impact whether or not it is chosen for a content set and/or analysis</a:t>
            </a:r>
          </a:p>
          <a:p>
            <a:pPr algn="ctr"/>
            <a:r>
              <a:rPr lang="zh-CN" altLang="en-US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擴展的中繼資料條目為</a:t>
            </a:r>
            <a:r>
              <a:rPr lang="zh-TW" altLang="en-US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使</a:t>
            </a:r>
            <a:r>
              <a:rPr lang="zh-CN" altLang="en-US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用</a:t>
            </a:r>
            <a:r>
              <a:rPr lang="zh-TW" altLang="en-US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者</a:t>
            </a:r>
            <a:r>
              <a:rPr lang="zh-CN" altLang="en-US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提供每篇文檔的更多細節，可能會影響它是否被選擇加入到內容集和</a:t>
            </a:r>
            <a:r>
              <a:rPr lang="en-US" altLang="zh-CN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/</a:t>
            </a:r>
            <a:r>
              <a:rPr lang="zh-CN" altLang="en-US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或分析當中</a:t>
            </a:r>
            <a:endParaRPr lang="en-US" sz="1400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242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0" grpId="0" animBg="1"/>
      <p:bldP spid="11" grpId="0" animBg="1"/>
      <p:bldP spid="11" grpId="1" animBg="1"/>
      <p:bldP spid="5" grpId="0" animBg="1"/>
      <p:bldP spid="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6EE33-5F5F-422E-ABE1-47983FD39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Document View</a:t>
            </a:r>
            <a:br>
              <a:rPr lang="en-GB" dirty="0"/>
            </a:b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文檔視圖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5AB9-9F3E-4D51-8121-88E72912C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999"/>
          <a:stretch/>
        </p:blipFill>
        <p:spPr>
          <a:xfrm>
            <a:off x="2125510" y="1387187"/>
            <a:ext cx="7940983" cy="52050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7970181-D303-4B6D-82BF-0E44E46E9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609" y="3555409"/>
            <a:ext cx="1905448" cy="2109017"/>
          </a:xfrm>
          <a:prstGeom prst="rect">
            <a:avLst/>
          </a:prstGeom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D992AE5E-3648-4ADA-B209-C2D8C1F906DE}"/>
              </a:ext>
            </a:extLst>
          </p:cNvPr>
          <p:cNvCxnSpPr>
            <a:cxnSpLocks/>
          </p:cNvCxnSpPr>
          <p:nvPr/>
        </p:nvCxnSpPr>
        <p:spPr>
          <a:xfrm flipV="1">
            <a:off x="1297050" y="3297180"/>
            <a:ext cx="918869" cy="266696"/>
          </a:xfrm>
          <a:prstGeom prst="bentConnector3">
            <a:avLst>
              <a:gd name="adj1" fmla="val -846"/>
            </a:avLst>
          </a:prstGeom>
          <a:ln>
            <a:solidFill>
              <a:srgbClr val="FC4C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C2D67C7-71D9-40FB-905C-AF2A6201D77C}"/>
              </a:ext>
            </a:extLst>
          </p:cNvPr>
          <p:cNvSpPr/>
          <p:nvPr/>
        </p:nvSpPr>
        <p:spPr>
          <a:xfrm>
            <a:off x="590438" y="3555408"/>
            <a:ext cx="2434108" cy="2527045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The Doc Explorer: Options for viewing content, finding keywords in context, and searching within documents.</a:t>
            </a:r>
          </a:p>
          <a:p>
            <a:pPr algn="ctr"/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文檔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瀏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覽器：可選擇查看內容、發現上下文中的關鍵字，以及在文檔內檢索</a:t>
            </a:r>
            <a:endParaRPr lang="en-US" sz="13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AF6B3A-879E-455C-8FCE-E7B209A80A10}"/>
              </a:ext>
            </a:extLst>
          </p:cNvPr>
          <p:cNvSpPr/>
          <p:nvPr/>
        </p:nvSpPr>
        <p:spPr>
          <a:xfrm>
            <a:off x="8931124" y="1888141"/>
            <a:ext cx="2955637" cy="910184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Context-centered guidance and explanation</a:t>
            </a:r>
          </a:p>
          <a:p>
            <a:pPr algn="ctr"/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背景資訊指南與解釋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0504C28F-758C-486E-8C4D-BD9486B90F70}"/>
              </a:ext>
            </a:extLst>
          </p:cNvPr>
          <p:cNvCxnSpPr>
            <a:cxnSpLocks/>
          </p:cNvCxnSpPr>
          <p:nvPr/>
        </p:nvCxnSpPr>
        <p:spPr>
          <a:xfrm rot="5400000">
            <a:off x="8982161" y="3004844"/>
            <a:ext cx="1920511" cy="1542881"/>
          </a:xfrm>
          <a:prstGeom prst="bentConnector3">
            <a:avLst>
              <a:gd name="adj1" fmla="val 99438"/>
            </a:avLst>
          </a:prstGeom>
          <a:ln>
            <a:solidFill>
              <a:srgbClr val="FC4C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075E751-F7EE-4F42-A97F-84B1404376FD}"/>
              </a:ext>
            </a:extLst>
          </p:cNvPr>
          <p:cNvSpPr/>
          <p:nvPr/>
        </p:nvSpPr>
        <p:spPr>
          <a:xfrm>
            <a:off x="7449610" y="3297180"/>
            <a:ext cx="1074001" cy="2582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8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4E801-659F-4D11-AD72-92613E52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56572"/>
            <a:ext cx="11249893" cy="1143000"/>
          </a:xfrm>
        </p:spPr>
        <p:txBody>
          <a:bodyPr>
            <a:noAutofit/>
          </a:bodyPr>
          <a:lstStyle/>
          <a:p>
            <a:r>
              <a:rPr lang="en-GB" altLang="zh-TW" sz="3200" dirty="0"/>
              <a:t>Of the Top 100 Global Universities, 98% Use Gale Resources*</a:t>
            </a:r>
            <a:b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全球排名前</a:t>
            </a:r>
            <a:r>
              <a:rPr lang="en-US" altLang="zh-CN" sz="3200" dirty="0"/>
              <a:t>100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的大學中，</a:t>
            </a:r>
            <a:r>
              <a:rPr lang="en-US" altLang="zh-CN" sz="3200" dirty="0"/>
              <a:t>98%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正在使用</a:t>
            </a:r>
            <a:r>
              <a:rPr lang="en-US" altLang="zh-CN" sz="3200" dirty="0"/>
              <a:t>Gale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的資源</a:t>
            </a:r>
            <a:endParaRPr lang="en-GB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3743F-3C79-434D-9E58-A9F192A79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50" y="1376504"/>
            <a:ext cx="11521868" cy="42980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altLang="zh-TW" sz="2667" dirty="0">
                <a:ea typeface="微軟正黑體" panose="020B0604030504040204" pitchFamily="34" charset="-120"/>
                <a:cs typeface="Arial" panose="020B0604020202020204" pitchFamily="34" charset="0"/>
              </a:rPr>
              <a:t>91% of the top 100 global universities have Gale Primary Sources collections to fuel their research and teaching</a:t>
            </a:r>
            <a:endParaRPr lang="en-GB" altLang="zh-TW" sz="2667" dirty="0"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5989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altLang="zh-TW" sz="2400" dirty="0">
                <a:ea typeface="微軟正黑體" panose="020B0604030504040204" pitchFamily="34" charset="-120"/>
                <a:cs typeface="Arial" panose="020B0604020202020204" pitchFamily="34" charset="0"/>
              </a:rPr>
              <a:t>91</a:t>
            </a:r>
            <a:r>
              <a:rPr lang="en-US" altLang="zh-CN" sz="2400" dirty="0">
                <a:ea typeface="微軟正黑體" panose="020B0604030504040204" pitchFamily="34" charset="-120"/>
                <a:cs typeface="Arial" panose="020B0604020202020204" pitchFamily="34" charset="0"/>
              </a:rPr>
              <a:t>%</a:t>
            </a:r>
            <a:r>
              <a:rPr lang="zh-CN" altLang="en-US" sz="2400" dirty="0">
                <a:ea typeface="微軟正黑體" panose="020B0604030504040204" pitchFamily="34" charset="-120"/>
                <a:cs typeface="Arial" panose="020B0604020202020204" pitchFamily="34" charset="0"/>
              </a:rPr>
              <a:t>全球排名前</a:t>
            </a:r>
            <a:r>
              <a:rPr lang="en-US" altLang="zh-CN" sz="2400" dirty="0">
                <a:ea typeface="微軟正黑體" panose="020B0604030504040204" pitchFamily="34" charset="-120"/>
                <a:cs typeface="Arial" panose="020B0604020202020204" pitchFamily="34" charset="0"/>
              </a:rPr>
              <a:t>100</a:t>
            </a:r>
            <a:r>
              <a:rPr lang="zh-CN" altLang="en-US" sz="2400" dirty="0">
                <a:ea typeface="微軟正黑體" panose="020B0604030504040204" pitchFamily="34" charset="-120"/>
                <a:cs typeface="Arial" panose="020B0604020202020204" pitchFamily="34" charset="0"/>
              </a:rPr>
              <a:t>的大學利用</a:t>
            </a:r>
            <a:r>
              <a:rPr lang="en-US" altLang="zh-CN" sz="2400" dirty="0">
                <a:ea typeface="微軟正黑體" panose="020B0604030504040204" pitchFamily="34" charset="-120"/>
                <a:cs typeface="Arial" panose="020B0604020202020204" pitchFamily="34" charset="0"/>
              </a:rPr>
              <a:t>Gale</a:t>
            </a:r>
            <a:r>
              <a:rPr lang="zh-CN" altLang="en-US" sz="2400" dirty="0">
                <a:ea typeface="微軟正黑體" panose="020B0604030504040204" pitchFamily="34" charset="-120"/>
                <a:cs typeface="Arial" panose="020B0604020202020204" pitchFamily="34" charset="0"/>
              </a:rPr>
              <a:t>原始檔案</a:t>
            </a:r>
            <a:r>
              <a:rPr lang="zh-TW" altLang="en-US" sz="2400" dirty="0">
                <a:ea typeface="微軟正黑體" panose="020B0604030504040204" pitchFamily="34" charset="-120"/>
                <a:cs typeface="Arial" panose="020B0604020202020204" pitchFamily="34" charset="0"/>
              </a:rPr>
              <a:t>支援</a:t>
            </a:r>
            <a:r>
              <a:rPr lang="zh-CN" altLang="en-US" sz="2400" dirty="0">
                <a:ea typeface="微軟正黑體" panose="020B0604030504040204" pitchFamily="34" charset="-120"/>
                <a:cs typeface="Arial" panose="020B0604020202020204" pitchFamily="34" charset="0"/>
              </a:rPr>
              <a:t>他們的研究與教學</a:t>
            </a:r>
            <a:endParaRPr lang="en-GB" altLang="zh-TW" sz="2400" dirty="0"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en-US" altLang="zh-TW" sz="2667" dirty="0">
                <a:ea typeface="微軟正黑體" panose="020B0604030504040204" pitchFamily="34" charset="-120"/>
                <a:cs typeface="Arial" panose="020B0604020202020204" pitchFamily="34" charset="0"/>
              </a:rPr>
              <a:t>85% of the top 100 global universities have eBooks on GVRL</a:t>
            </a:r>
            <a:endParaRPr lang="en-GB" altLang="zh-TW" sz="2667" dirty="0"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5989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altLang="zh-TW" sz="2400" dirty="0">
                <a:ea typeface="微軟正黑體" panose="020B0604030504040204" pitchFamily="34" charset="-120"/>
                <a:cs typeface="Arial" panose="020B0604020202020204" pitchFamily="34" charset="0"/>
              </a:rPr>
              <a:t>85</a:t>
            </a:r>
            <a:r>
              <a:rPr lang="en-US" altLang="zh-CN" sz="2400" dirty="0">
                <a:ea typeface="微軟正黑體" panose="020B0604030504040204" pitchFamily="34" charset="-120"/>
                <a:cs typeface="Arial" panose="020B0604020202020204" pitchFamily="34" charset="0"/>
              </a:rPr>
              <a:t>%</a:t>
            </a:r>
            <a:r>
              <a:rPr lang="zh-CN" altLang="en-US" sz="2400" dirty="0">
                <a:ea typeface="微軟正黑體" panose="020B0604030504040204" pitchFamily="34" charset="-120"/>
                <a:cs typeface="Arial" panose="020B0604020202020204" pitchFamily="34" charset="0"/>
              </a:rPr>
              <a:t>全球排名前</a:t>
            </a:r>
            <a:r>
              <a:rPr lang="en-US" altLang="zh-CN" sz="2400" dirty="0">
                <a:ea typeface="微軟正黑體" panose="020B0604030504040204" pitchFamily="34" charset="-120"/>
                <a:cs typeface="Arial" panose="020B0604020202020204" pitchFamily="34" charset="0"/>
              </a:rPr>
              <a:t>100</a:t>
            </a:r>
            <a:r>
              <a:rPr lang="zh-CN" altLang="en-US" sz="2400" dirty="0">
                <a:ea typeface="微軟正黑體" panose="020B0604030504040204" pitchFamily="34" charset="-120"/>
                <a:cs typeface="Arial" panose="020B0604020202020204" pitchFamily="34" charset="0"/>
              </a:rPr>
              <a:t>的大學擁有</a:t>
            </a:r>
            <a:r>
              <a:rPr lang="en-US" altLang="zh-CN" sz="2400" dirty="0">
                <a:ea typeface="微軟正黑體" panose="020B0604030504040204" pitchFamily="34" charset="-120"/>
                <a:cs typeface="Arial" panose="020B0604020202020204" pitchFamily="34" charset="0"/>
              </a:rPr>
              <a:t>GVRL</a:t>
            </a:r>
            <a:r>
              <a:rPr lang="zh-CN" altLang="en-US" sz="2400" dirty="0">
                <a:ea typeface="微軟正黑體" panose="020B0604030504040204" pitchFamily="34" charset="-120"/>
                <a:cs typeface="Arial" panose="020B0604020202020204" pitchFamily="34" charset="0"/>
              </a:rPr>
              <a:t>中的電子書</a:t>
            </a:r>
            <a:r>
              <a:rPr lang="en-GB" sz="2400" dirty="0"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en-US" altLang="zh-TW" sz="2667" dirty="0">
                <a:ea typeface="微軟正黑體" panose="020B0604030504040204" pitchFamily="34" charset="-120"/>
                <a:cs typeface="Arial" panose="020B0604020202020204" pitchFamily="34" charset="0"/>
              </a:rPr>
              <a:t>93% of the top 100 global universities have Gale databases</a:t>
            </a:r>
          </a:p>
          <a:p>
            <a:pPr marL="455989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altLang="zh-TW" sz="2400" dirty="0">
                <a:ea typeface="微軟正黑體" panose="020B0604030504040204" pitchFamily="34" charset="-120"/>
                <a:cs typeface="Arial" panose="020B0604020202020204" pitchFamily="34" charset="0"/>
              </a:rPr>
              <a:t>93</a:t>
            </a:r>
            <a:r>
              <a:rPr lang="en-US" altLang="zh-CN" sz="2400" dirty="0">
                <a:ea typeface="微軟正黑體" panose="020B0604030504040204" pitchFamily="34" charset="-120"/>
                <a:cs typeface="Arial" panose="020B0604020202020204" pitchFamily="34" charset="0"/>
              </a:rPr>
              <a:t>%</a:t>
            </a:r>
            <a:r>
              <a:rPr lang="zh-CN" altLang="en-US" sz="2400" dirty="0">
                <a:ea typeface="微軟正黑體" panose="020B0604030504040204" pitchFamily="34" charset="-120"/>
                <a:cs typeface="Arial" panose="020B0604020202020204" pitchFamily="34" charset="0"/>
              </a:rPr>
              <a:t>全球排名前</a:t>
            </a:r>
            <a:r>
              <a:rPr lang="en-US" altLang="zh-CN" sz="2400" dirty="0">
                <a:ea typeface="微軟正黑體" panose="020B0604030504040204" pitchFamily="34" charset="-120"/>
                <a:cs typeface="Arial" panose="020B0604020202020204" pitchFamily="34" charset="0"/>
              </a:rPr>
              <a:t>100</a:t>
            </a:r>
            <a:r>
              <a:rPr lang="zh-CN" altLang="en-US" sz="2400" dirty="0">
                <a:ea typeface="微軟正黑體" panose="020B0604030504040204" pitchFamily="34" charset="-120"/>
                <a:cs typeface="Arial" panose="020B0604020202020204" pitchFamily="34" charset="0"/>
              </a:rPr>
              <a:t>的大學擁有</a:t>
            </a:r>
            <a:r>
              <a:rPr lang="en-US" altLang="zh-CN" sz="2400" dirty="0">
                <a:ea typeface="微軟正黑體" panose="020B0604030504040204" pitchFamily="34" charset="-120"/>
                <a:cs typeface="Arial" panose="020B0604020202020204" pitchFamily="34" charset="0"/>
              </a:rPr>
              <a:t>Gale</a:t>
            </a:r>
            <a:r>
              <a:rPr lang="zh-CN" altLang="en-US" sz="2400" dirty="0">
                <a:ea typeface="微軟正黑體" panose="020B0604030504040204" pitchFamily="34" charset="-120"/>
                <a:cs typeface="Arial" panose="020B0604020202020204" pitchFamily="34" charset="0"/>
              </a:rPr>
              <a:t>數據庫</a:t>
            </a:r>
            <a:endParaRPr lang="en-GB" altLang="zh-TW" sz="2667" dirty="0"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10609F-94D7-4B34-8191-096EB4A1DCA7}"/>
              </a:ext>
            </a:extLst>
          </p:cNvPr>
          <p:cNvSpPr/>
          <p:nvPr/>
        </p:nvSpPr>
        <p:spPr>
          <a:xfrm>
            <a:off x="4724402" y="5459854"/>
            <a:ext cx="746759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67" dirty="0"/>
              <a:t>*Based on Times Higher Ed Supplement World University Rankings 2016</a:t>
            </a:r>
          </a:p>
        </p:txBody>
      </p:sp>
    </p:spTree>
    <p:extLst>
      <p:ext uri="{BB962C8B-B14F-4D97-AF65-F5344CB8AC3E}">
        <p14:creationId xmlns:p14="http://schemas.microsoft.com/office/powerpoint/2010/main" val="375113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CB8A3-6204-4238-BF9B-3F4D31B24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5" y="1763513"/>
            <a:ext cx="10232128" cy="37454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D83D24-85D5-4388-AF13-B5EE25A3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Managing Content Sets</a:t>
            </a:r>
            <a:br>
              <a:rPr lang="en-GB" dirty="0"/>
            </a:b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管理內容集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99C75DD7-072C-47A7-A1AD-687E2CF6724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8571" y="2991780"/>
            <a:ext cx="1273187" cy="541565"/>
          </a:xfrm>
          <a:prstGeom prst="bentConnector3">
            <a:avLst>
              <a:gd name="adj1" fmla="val 99458"/>
            </a:avLst>
          </a:prstGeom>
          <a:ln>
            <a:solidFill>
              <a:srgbClr val="FC4C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2C90AAD-5070-4D98-A025-8BDEFE9FCEFD}"/>
              </a:ext>
            </a:extLst>
          </p:cNvPr>
          <p:cNvSpPr/>
          <p:nvPr/>
        </p:nvSpPr>
        <p:spPr>
          <a:xfrm>
            <a:off x="332510" y="3902269"/>
            <a:ext cx="1933479" cy="1919439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Name and annotate content sets for organizational detail</a:t>
            </a:r>
          </a:p>
          <a:p>
            <a:pPr algn="ctr"/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內容集名稱和注釋，便於組織管理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440098-61AB-43DB-B798-943E1FD6BE31}"/>
              </a:ext>
            </a:extLst>
          </p:cNvPr>
          <p:cNvCxnSpPr>
            <a:cxnSpLocks/>
          </p:cNvCxnSpPr>
          <p:nvPr/>
        </p:nvCxnSpPr>
        <p:spPr>
          <a:xfrm flipH="1">
            <a:off x="3173896" y="2654300"/>
            <a:ext cx="1003691" cy="0"/>
          </a:xfrm>
          <a:prstGeom prst="line">
            <a:avLst/>
          </a:prstGeom>
          <a:ln>
            <a:solidFill>
              <a:srgbClr val="FC4C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4CFBB9-804F-435F-8C0D-7826B27F8062}"/>
              </a:ext>
            </a:extLst>
          </p:cNvPr>
          <p:cNvCxnSpPr>
            <a:cxnSpLocks/>
          </p:cNvCxnSpPr>
          <p:nvPr/>
        </p:nvCxnSpPr>
        <p:spPr>
          <a:xfrm>
            <a:off x="2943311" y="3321600"/>
            <a:ext cx="0" cy="384000"/>
          </a:xfrm>
          <a:prstGeom prst="line">
            <a:avLst/>
          </a:prstGeom>
          <a:noFill/>
          <a:ln w="25400" cap="flat" cmpd="sng" algn="ctr">
            <a:solidFill>
              <a:srgbClr val="FC4C02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FFFF66-3714-453A-A7A4-2F1C66160316}"/>
              </a:ext>
            </a:extLst>
          </p:cNvPr>
          <p:cNvCxnSpPr>
            <a:cxnSpLocks/>
          </p:cNvCxnSpPr>
          <p:nvPr/>
        </p:nvCxnSpPr>
        <p:spPr>
          <a:xfrm>
            <a:off x="2943311" y="3339387"/>
            <a:ext cx="7324355" cy="0"/>
          </a:xfrm>
          <a:prstGeom prst="line">
            <a:avLst/>
          </a:prstGeom>
          <a:noFill/>
          <a:ln w="25400" cap="flat" cmpd="sng" algn="ctr">
            <a:solidFill>
              <a:srgbClr val="FC4C02"/>
            </a:solidFill>
            <a:prstDash val="solid"/>
            <a:miter lim="800000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BD6938-63E6-46E4-B0E9-3236D0380CCA}"/>
              </a:ext>
            </a:extLst>
          </p:cNvPr>
          <p:cNvCxnSpPr>
            <a:cxnSpLocks/>
          </p:cNvCxnSpPr>
          <p:nvPr/>
        </p:nvCxnSpPr>
        <p:spPr>
          <a:xfrm>
            <a:off x="8932904" y="2888485"/>
            <a:ext cx="0" cy="450903"/>
          </a:xfrm>
          <a:prstGeom prst="line">
            <a:avLst/>
          </a:prstGeom>
          <a:noFill/>
          <a:ln w="25400" cap="flat" cmpd="sng" algn="ctr">
            <a:solidFill>
              <a:srgbClr val="FC4C02"/>
            </a:solidFill>
            <a:prstDash val="solid"/>
            <a:miter lim="800000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C0E41E6-38AD-40EF-B3E4-053641DEE0A8}"/>
              </a:ext>
            </a:extLst>
          </p:cNvPr>
          <p:cNvSpPr/>
          <p:nvPr/>
        </p:nvSpPr>
        <p:spPr>
          <a:xfrm>
            <a:off x="7112001" y="201971"/>
            <a:ext cx="5029204" cy="2681419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At-a-glance overview provides students and researchers valuable details into the construction of a content set, including:</a:t>
            </a:r>
          </a:p>
          <a:p>
            <a:pPr algn="ctr"/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瀏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覽視圖為學生和研究者提供內容集架構的細節，包括：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sz="1867" dirty="0">
              <a:latin typeface="DIN-Regular" panose="02000503040000020004" pitchFamily="2" charset="0"/>
            </a:endParaRPr>
          </a:p>
          <a:p>
            <a:pPr marL="615935" indent="-380990">
              <a:buFont typeface="Wingdings" panose="05000000000000000000" pitchFamily="2" charset="2"/>
              <a:buChar char="§"/>
            </a:pPr>
            <a:r>
              <a:rPr lang="en-US" sz="1867" dirty="0">
                <a:latin typeface="DIN-Regular" panose="02000503040000020004" pitchFamily="2" charset="0"/>
              </a:rPr>
              <a:t>Source archives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來源檔案庫</a:t>
            </a:r>
            <a:endParaRPr lang="en-US" sz="13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15935" indent="-380990">
              <a:buFont typeface="Wingdings" panose="05000000000000000000" pitchFamily="2" charset="2"/>
              <a:buChar char="§"/>
            </a:pPr>
            <a:r>
              <a:rPr lang="en-US" sz="1867" dirty="0">
                <a:latin typeface="DIN-Regular" panose="02000503040000020004" pitchFamily="2" charset="0"/>
              </a:rPr>
              <a:t>Document type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文檔類型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15935" indent="-380990">
              <a:buFont typeface="Wingdings" panose="05000000000000000000" pitchFamily="2" charset="2"/>
              <a:buChar char="§"/>
            </a:pPr>
            <a:r>
              <a:rPr lang="en-US" sz="1867" dirty="0">
                <a:latin typeface="DIN-Regular" panose="02000503040000020004" pitchFamily="2" charset="0"/>
              </a:rPr>
              <a:t>Document authors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文檔作者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15935" indent="-380990">
              <a:buFont typeface="Wingdings" panose="05000000000000000000" pitchFamily="2" charset="2"/>
              <a:buChar char="§"/>
            </a:pPr>
            <a:r>
              <a:rPr lang="en-US" sz="1867" dirty="0">
                <a:latin typeface="DIN-Regular" panose="02000503040000020004" pitchFamily="2" charset="0"/>
              </a:rPr>
              <a:t>Source Libraries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來源圖書館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749121-CD1A-474C-AF80-B99157B0341B}"/>
              </a:ext>
            </a:extLst>
          </p:cNvPr>
          <p:cNvCxnSpPr>
            <a:cxnSpLocks/>
          </p:cNvCxnSpPr>
          <p:nvPr/>
        </p:nvCxnSpPr>
        <p:spPr>
          <a:xfrm>
            <a:off x="4927089" y="3339387"/>
            <a:ext cx="0" cy="398224"/>
          </a:xfrm>
          <a:prstGeom prst="line">
            <a:avLst/>
          </a:prstGeom>
          <a:noFill/>
          <a:ln w="25400" cap="flat" cmpd="sng" algn="ctr">
            <a:solidFill>
              <a:srgbClr val="FC4C02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70234E4-EC03-463A-B861-F7278D87ECB0}"/>
              </a:ext>
            </a:extLst>
          </p:cNvPr>
          <p:cNvCxnSpPr>
            <a:cxnSpLocks/>
          </p:cNvCxnSpPr>
          <p:nvPr/>
        </p:nvCxnSpPr>
        <p:spPr>
          <a:xfrm>
            <a:off x="7421263" y="3339387"/>
            <a:ext cx="0" cy="398224"/>
          </a:xfrm>
          <a:prstGeom prst="line">
            <a:avLst/>
          </a:prstGeom>
          <a:noFill/>
          <a:ln w="25400" cap="flat" cmpd="sng" algn="ctr">
            <a:solidFill>
              <a:srgbClr val="FC4C02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55A4FD-9600-4E9E-8F2F-63BD4FE1636D}"/>
              </a:ext>
            </a:extLst>
          </p:cNvPr>
          <p:cNvCxnSpPr>
            <a:cxnSpLocks/>
          </p:cNvCxnSpPr>
          <p:nvPr/>
        </p:nvCxnSpPr>
        <p:spPr>
          <a:xfrm flipH="1">
            <a:off x="10253250" y="3321600"/>
            <a:ext cx="2029" cy="398224"/>
          </a:xfrm>
          <a:prstGeom prst="line">
            <a:avLst/>
          </a:prstGeom>
          <a:noFill/>
          <a:ln w="25400" cap="flat" cmpd="sng" algn="ctr">
            <a:solidFill>
              <a:srgbClr val="FC4C02"/>
            </a:solidFill>
            <a:prstDash val="solid"/>
            <a:miter lim="800000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470DDD9-396D-45D2-AB93-DB88E61798C5}"/>
              </a:ext>
            </a:extLst>
          </p:cNvPr>
          <p:cNvSpPr/>
          <p:nvPr/>
        </p:nvSpPr>
        <p:spPr>
          <a:xfrm>
            <a:off x="4177587" y="2132987"/>
            <a:ext cx="3023967" cy="1604623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Users can download a saved content set for use outside of the Digital Scholar Lab.</a:t>
            </a:r>
          </a:p>
          <a:p>
            <a:pPr algn="ctr"/>
            <a:r>
              <a:rPr lang="zh-CN" altLang="en-US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使用者可以下載保存的內容集，在</a:t>
            </a:r>
            <a:r>
              <a:rPr lang="en-US" altLang="zh-CN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Gale</a:t>
            </a:r>
            <a:r>
              <a:rPr lang="zh-CN" altLang="en-US" sz="1400" dirty="0">
                <a:latin typeface="DIN-Regular" panose="02000503040000020004" pitchFamily="2" charset="0"/>
                <a:ea typeface="微軟正黑體" panose="020B0604030504040204" pitchFamily="34" charset="-120"/>
              </a:rPr>
              <a:t>數位學術實驗室以外使用。</a:t>
            </a:r>
            <a:endParaRPr lang="en-US" sz="1400" dirty="0">
              <a:latin typeface="DIN-Regular" panose="02000503040000020004" pitchFamily="2" charset="0"/>
              <a:ea typeface="微軟正黑體" panose="020B0604030504040204" pitchFamily="34" charset="-12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CFA3F5A-3A21-4CB7-9F2A-859190FE5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929" y="1531056"/>
            <a:ext cx="7413020" cy="41681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45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  <p:bldP spid="6" grpId="1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E0E81-3DA2-42EC-8207-D63398B7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14" y="1485313"/>
            <a:ext cx="8525375" cy="41954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2556E2-2202-4E7A-BAC2-B360AA2C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Refining Your Content Set</a:t>
            </a:r>
            <a:br>
              <a:rPr lang="en-GB" dirty="0"/>
            </a:b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完善你的內容集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C4D888-40BE-4740-9E8D-3DBAA7501184}"/>
              </a:ext>
            </a:extLst>
          </p:cNvPr>
          <p:cNvSpPr/>
          <p:nvPr/>
        </p:nvSpPr>
        <p:spPr>
          <a:xfrm>
            <a:off x="9307713" y="2600960"/>
            <a:ext cx="2434108" cy="3210560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Users can also duplicate and/or version their content sets to analyse with similar or new tool configurations to create an array of outputs.</a:t>
            </a:r>
          </a:p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者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也可以複製和</a:t>
            </a:r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或添加內容集的不同版本，利用類似或新的工具設置進行分析，形成一組結果。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24708E-9116-4002-A02E-626C86EA32CE}"/>
              </a:ext>
            </a:extLst>
          </p:cNvPr>
          <p:cNvSpPr/>
          <p:nvPr/>
        </p:nvSpPr>
        <p:spPr>
          <a:xfrm>
            <a:off x="332508" y="3061548"/>
            <a:ext cx="2601192" cy="2619217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Users can further refine their content set by using limiters and selecting articles/documents to be deleted.</a:t>
            </a:r>
          </a:p>
          <a:p>
            <a:pPr algn="ctr"/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使用者可以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過使用限定選項或選擇要刪除的文章或文檔，進一步完善他們的內容集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593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8EB90-62C3-43AB-A169-38E1B82E1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291" y="1551719"/>
            <a:ext cx="7995419" cy="49549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B7BA0-8C0B-4793-ADF4-CC0F9C6ED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Viewing Existing Outputs</a:t>
            </a:r>
            <a:br>
              <a:rPr lang="en-GB" dirty="0"/>
            </a:b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查看現有結果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38F4DE-ECD9-4D30-8092-93ADA8717213}"/>
              </a:ext>
            </a:extLst>
          </p:cNvPr>
          <p:cNvCxnSpPr>
            <a:cxnSpLocks/>
          </p:cNvCxnSpPr>
          <p:nvPr/>
        </p:nvCxnSpPr>
        <p:spPr>
          <a:xfrm flipH="1">
            <a:off x="7592291" y="3099881"/>
            <a:ext cx="1833095" cy="0"/>
          </a:xfrm>
          <a:prstGeom prst="line">
            <a:avLst/>
          </a:prstGeom>
          <a:ln>
            <a:solidFill>
              <a:srgbClr val="FC4C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48E8E70-136A-4E81-B814-5E0C8F79C80C}"/>
              </a:ext>
            </a:extLst>
          </p:cNvPr>
          <p:cNvSpPr/>
          <p:nvPr/>
        </p:nvSpPr>
        <p:spPr>
          <a:xfrm>
            <a:off x="9425385" y="1855894"/>
            <a:ext cx="2434108" cy="3901439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Clicking any Output option takes users to the visualization page, including configuration and visualization options as well as options to for image download and tabular data download</a:t>
            </a:r>
          </a:p>
          <a:p>
            <a:pPr algn="ctr"/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點擊任意結果選項，使用者將進入視覺化頁面，包括設置和視覺化選項，以及圖片下載和表格資料下載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23FB3B-D5A0-42AE-B9A1-2D832F1681B6}"/>
              </a:ext>
            </a:extLst>
          </p:cNvPr>
          <p:cNvCxnSpPr>
            <a:cxnSpLocks/>
          </p:cNvCxnSpPr>
          <p:nvPr/>
        </p:nvCxnSpPr>
        <p:spPr>
          <a:xfrm>
            <a:off x="1573375" y="3278400"/>
            <a:ext cx="0" cy="2342496"/>
          </a:xfrm>
          <a:prstGeom prst="line">
            <a:avLst/>
          </a:prstGeom>
          <a:ln>
            <a:solidFill>
              <a:srgbClr val="FC4C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4DFFD6-C013-409E-9660-45DD1E4BF6F5}"/>
              </a:ext>
            </a:extLst>
          </p:cNvPr>
          <p:cNvCxnSpPr>
            <a:cxnSpLocks/>
          </p:cNvCxnSpPr>
          <p:nvPr/>
        </p:nvCxnSpPr>
        <p:spPr>
          <a:xfrm>
            <a:off x="1584919" y="5602567"/>
            <a:ext cx="727488" cy="0"/>
          </a:xfrm>
          <a:prstGeom prst="line">
            <a:avLst/>
          </a:prstGeom>
          <a:ln>
            <a:solidFill>
              <a:srgbClr val="FC4C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BAA4C0-66CF-4F9A-ACDE-4549BFA1C1B0}"/>
              </a:ext>
            </a:extLst>
          </p:cNvPr>
          <p:cNvCxnSpPr>
            <a:cxnSpLocks/>
          </p:cNvCxnSpPr>
          <p:nvPr/>
        </p:nvCxnSpPr>
        <p:spPr>
          <a:xfrm>
            <a:off x="1584919" y="4531067"/>
            <a:ext cx="727488" cy="0"/>
          </a:xfrm>
          <a:prstGeom prst="line">
            <a:avLst/>
          </a:prstGeom>
          <a:ln>
            <a:solidFill>
              <a:srgbClr val="FC4C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963A37E-FDD5-41C1-83CF-16375C04266A}"/>
              </a:ext>
            </a:extLst>
          </p:cNvPr>
          <p:cNvSpPr/>
          <p:nvPr/>
        </p:nvSpPr>
        <p:spPr>
          <a:xfrm>
            <a:off x="332509" y="1706880"/>
            <a:ext cx="2434108" cy="1920048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Output dashboard includes task name as well as visualization and output options</a:t>
            </a:r>
          </a:p>
          <a:p>
            <a:pPr algn="ctr"/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結果面板包括任務名稱以及視覺化和結果選項。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79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F6E46-CC00-436A-9DF1-18D78C50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Tools</a:t>
            </a:r>
            <a:r>
              <a:rPr lang="zh-TW" altLang="en-US" dirty="0"/>
              <a:t> 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5B3F6-1BA8-4FFB-A830-A53CC6D40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233"/>
          <a:stretch/>
        </p:blipFill>
        <p:spPr>
          <a:xfrm>
            <a:off x="2130583" y="1418432"/>
            <a:ext cx="7930835" cy="51987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264312-EE1D-409B-832B-D6A08758DC96}"/>
              </a:ext>
            </a:extLst>
          </p:cNvPr>
          <p:cNvSpPr/>
          <p:nvPr/>
        </p:nvSpPr>
        <p:spPr>
          <a:xfrm>
            <a:off x="261143" y="2455122"/>
            <a:ext cx="3410004" cy="2654300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QUANTITATIVE </a:t>
            </a:r>
          </a:p>
          <a:p>
            <a:pPr algn="ctr"/>
            <a:r>
              <a:rPr lang="en-US" sz="1867" dirty="0">
                <a:latin typeface="DIN-Regular" panose="02000503040000020004" pitchFamily="2" charset="0"/>
              </a:rPr>
              <a:t>Analysis methods </a:t>
            </a:r>
          </a:p>
          <a:p>
            <a:pPr algn="ctr"/>
            <a:r>
              <a:rPr lang="en-US" sz="1867" dirty="0">
                <a:latin typeface="DIN-Regular" panose="02000503040000020004" pitchFamily="2" charset="0"/>
              </a:rPr>
              <a:t>at release:</a:t>
            </a:r>
            <a:br>
              <a:rPr lang="en-US" sz="1867" dirty="0">
                <a:latin typeface="DIN-Regular" panose="02000503040000020004" pitchFamily="2" charset="0"/>
              </a:rPr>
            </a:b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發佈時的</a:t>
            </a:r>
            <a:r>
              <a:rPr lang="zh-CN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定量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分析方法：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sz="1867" dirty="0">
              <a:latin typeface="DIN-Regular" panose="02000503040000020004" pitchFamily="2" charset="0"/>
            </a:endParaRPr>
          </a:p>
          <a:p>
            <a:pPr marL="761981" indent="-380990">
              <a:buFont typeface="Wingdings" panose="05000000000000000000" pitchFamily="2" charset="2"/>
              <a:buChar char="§"/>
            </a:pPr>
            <a:r>
              <a:rPr lang="en-US" sz="1867" dirty="0">
                <a:latin typeface="DIN-Regular" panose="02000503040000020004" pitchFamily="2" charset="0"/>
              </a:rPr>
              <a:t>Frequency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頻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率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1981" indent="-380990">
              <a:buFont typeface="Wingdings" panose="05000000000000000000" pitchFamily="2" charset="2"/>
              <a:buChar char="§"/>
            </a:pPr>
            <a:r>
              <a:rPr lang="en-US" sz="1867" dirty="0">
                <a:latin typeface="DIN-Regular" panose="02000503040000020004" pitchFamily="2" charset="0"/>
              </a:rPr>
              <a:t>Ngrams</a:t>
            </a:r>
          </a:p>
          <a:p>
            <a:pPr marL="761981" indent="-380990">
              <a:buFont typeface="Wingdings" panose="05000000000000000000" pitchFamily="2" charset="2"/>
              <a:buChar char="§"/>
            </a:pPr>
            <a:r>
              <a:rPr lang="en-US" sz="1867" dirty="0">
                <a:latin typeface="DIN-Regular" panose="02000503040000020004" pitchFamily="2" charset="0"/>
              </a:rPr>
              <a:t>Named Entity Recognition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命名實體識別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59C8AB-C87D-46B8-9D6F-61F95E965161}"/>
              </a:ext>
            </a:extLst>
          </p:cNvPr>
          <p:cNvSpPr/>
          <p:nvPr/>
        </p:nvSpPr>
        <p:spPr>
          <a:xfrm>
            <a:off x="8128001" y="2328121"/>
            <a:ext cx="3802857" cy="2908300"/>
          </a:xfrm>
          <a:prstGeom prst="rect">
            <a:avLst/>
          </a:prstGeom>
          <a:solidFill>
            <a:srgbClr val="18324D">
              <a:alpha val="8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latin typeface="DIN-Regular" panose="02000503040000020004" pitchFamily="2" charset="0"/>
              </a:rPr>
              <a:t>QUALITATIVE</a:t>
            </a:r>
          </a:p>
          <a:p>
            <a:pPr algn="ctr"/>
            <a:r>
              <a:rPr lang="en-US" sz="1867" dirty="0">
                <a:latin typeface="DIN-Regular" panose="02000503040000020004" pitchFamily="2" charset="0"/>
              </a:rPr>
              <a:t> Analysis methods </a:t>
            </a:r>
          </a:p>
          <a:p>
            <a:pPr algn="ctr"/>
            <a:r>
              <a:rPr lang="en-US" sz="1867" dirty="0">
                <a:latin typeface="DIN-Regular" panose="02000503040000020004" pitchFamily="2" charset="0"/>
              </a:rPr>
              <a:t>at release:</a:t>
            </a:r>
          </a:p>
          <a:p>
            <a:pPr algn="ctr"/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發佈時的定性分析工具：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sz="1867" dirty="0">
              <a:latin typeface="DIN-Regular" panose="02000503040000020004" pitchFamily="2" charset="0"/>
            </a:endParaRPr>
          </a:p>
          <a:p>
            <a:pPr marL="761981" indent="-380990">
              <a:buFont typeface="Wingdings" panose="05000000000000000000" pitchFamily="2" charset="2"/>
              <a:buChar char="§"/>
            </a:pPr>
            <a:r>
              <a:rPr lang="en-US" sz="1867" dirty="0">
                <a:latin typeface="DIN-Regular" panose="02000503040000020004" pitchFamily="2" charset="0"/>
              </a:rPr>
              <a:t>Topic Modelling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主題建模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1981" indent="-380990">
              <a:buFont typeface="Wingdings" panose="05000000000000000000" pitchFamily="2" charset="2"/>
              <a:buChar char="§"/>
            </a:pPr>
            <a:r>
              <a:rPr lang="en-US" sz="1867" dirty="0">
                <a:latin typeface="DIN-Regular" panose="02000503040000020004" pitchFamily="2" charset="0"/>
              </a:rPr>
              <a:t>Parts-of-Speech</a:t>
            </a:r>
            <a:r>
              <a:rPr lang="zh-TW" altLang="en-US" sz="1867" dirty="0">
                <a:latin typeface="DIN-Regular" panose="02000503040000020004" pitchFamily="2" charset="0"/>
              </a:rPr>
              <a:t>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詞性標注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1981" indent="-380990">
              <a:buFont typeface="Wingdings" panose="05000000000000000000" pitchFamily="2" charset="2"/>
              <a:buChar char="§"/>
            </a:pPr>
            <a:r>
              <a:rPr lang="en-US" sz="1867" dirty="0">
                <a:latin typeface="DIN-Regular" panose="02000503040000020004" pitchFamily="2" charset="0"/>
              </a:rPr>
              <a:t>Sentiment Analysis</a:t>
            </a:r>
            <a:r>
              <a:rPr lang="zh-TW" altLang="en-US" sz="1867" dirty="0">
                <a:latin typeface="DIN-Regular" panose="02000503040000020004" pitchFamily="2" charset="0"/>
              </a:rPr>
              <a:t>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情感分析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1981" indent="-380990">
              <a:buFont typeface="Wingdings" panose="05000000000000000000" pitchFamily="2" charset="2"/>
              <a:buChar char="§"/>
            </a:pPr>
            <a:r>
              <a:rPr lang="en-US" sz="1867" dirty="0">
                <a:latin typeface="DIN-Regular" panose="02000503040000020004" pitchFamily="2" charset="0"/>
              </a:rPr>
              <a:t>Clustering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聚類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9160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F08C6-567E-479A-B04F-61837EFE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56572"/>
            <a:ext cx="11593925" cy="1143000"/>
          </a:xfrm>
        </p:spPr>
        <p:txBody>
          <a:bodyPr>
            <a:noAutofit/>
          </a:bodyPr>
          <a:lstStyle/>
          <a:p>
            <a:r>
              <a:rPr lang="en-GB" sz="4000" dirty="0"/>
              <a:t>Analysis Method: Named Entity Recognition (NER)</a:t>
            </a:r>
            <a:br>
              <a:rPr lang="en-GB" sz="4000" dirty="0"/>
            </a:br>
            <a:r>
              <a:rPr lang="zh-CN" altLang="en-US" sz="3200" dirty="0">
                <a:ea typeface="微軟正黑體" panose="020B0604030504040204" pitchFamily="34" charset="-120"/>
              </a:rPr>
              <a:t>分析方法：命名實體識別（</a:t>
            </a:r>
            <a:r>
              <a:rPr lang="en-US" altLang="zh-CN" sz="3200" dirty="0">
                <a:ea typeface="微軟正黑體" panose="020B0604030504040204" pitchFamily="34" charset="-120"/>
              </a:rPr>
              <a:t>NER</a:t>
            </a:r>
            <a:r>
              <a:rPr lang="zh-CN" altLang="en-US" sz="3200" dirty="0">
                <a:ea typeface="微軟正黑體" panose="020B0604030504040204" pitchFamily="34" charset="-120"/>
              </a:rPr>
              <a:t>）</a:t>
            </a:r>
            <a:endParaRPr lang="en-GB" sz="3200" dirty="0"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B2DA3-BF52-4752-A811-2CD19D2D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5991"/>
            <a:ext cx="7193280" cy="4695708"/>
          </a:xfrm>
        </p:spPr>
        <p:txBody>
          <a:bodyPr>
            <a:noAutofit/>
          </a:bodyPr>
          <a:lstStyle/>
          <a:p>
            <a:pPr indent="-239994">
              <a:lnSpc>
                <a:spcPct val="120000"/>
              </a:lnSpc>
              <a:spcBef>
                <a:spcPts val="2400"/>
              </a:spcBef>
            </a:pPr>
            <a:r>
              <a:rPr lang="en-GB" sz="1600" dirty="0"/>
              <a:t>NER recognises and extracts Named Entities from documents within a content set, and output lists of entities.</a:t>
            </a:r>
            <a:br>
              <a:rPr lang="en-GB" sz="1467" dirty="0"/>
            </a:br>
            <a:r>
              <a:rPr lang="en-US" altLang="zh-CN" sz="1400" dirty="0">
                <a:ea typeface="微軟正黑體" panose="020B0604030504040204" pitchFamily="34" charset="-120"/>
              </a:rPr>
              <a:t>NER</a:t>
            </a:r>
            <a:r>
              <a:rPr lang="zh-CN" altLang="en-US" sz="1400" dirty="0">
                <a:ea typeface="微軟正黑體" panose="020B0604030504040204" pitchFamily="34" charset="-120"/>
              </a:rPr>
              <a:t>從內容集的文檔中識別並提取命名實體，然後輸出實體清單。</a:t>
            </a:r>
            <a:endParaRPr lang="en-GB" sz="1333" dirty="0">
              <a:ea typeface="微軟正黑體" panose="020B0604030504040204" pitchFamily="34" charset="-120"/>
            </a:endParaRPr>
          </a:p>
          <a:p>
            <a:pPr indent="-239994">
              <a:lnSpc>
                <a:spcPct val="120000"/>
              </a:lnSpc>
              <a:spcBef>
                <a:spcPts val="1600"/>
              </a:spcBef>
            </a:pPr>
            <a:r>
              <a:rPr lang="en-GB" sz="1600" dirty="0"/>
              <a:t>Not designed to analyse textual features, but to extract them, and create new datasets which can then be used to contextualize content sets. </a:t>
            </a:r>
            <a:br>
              <a:rPr lang="en-GB" sz="1467" dirty="0"/>
            </a:br>
            <a:r>
              <a:rPr lang="zh-CN" altLang="en-US" sz="1400" dirty="0">
                <a:ea typeface="微軟正黑體" panose="020B0604030504040204" pitchFamily="34" charset="-120"/>
              </a:rPr>
              <a:t>並非設計為分析文本特徵，而是提取它們，並創建新的資料集，隨後用於分析內容集的背景</a:t>
            </a:r>
            <a:endParaRPr lang="en-GB" sz="1400" dirty="0">
              <a:ea typeface="微軟正黑體" panose="020B0604030504040204" pitchFamily="34" charset="-120"/>
            </a:endParaRPr>
          </a:p>
          <a:p>
            <a:pPr indent="-239994">
              <a:lnSpc>
                <a:spcPct val="120000"/>
              </a:lnSpc>
              <a:spcBef>
                <a:spcPts val="1600"/>
              </a:spcBef>
            </a:pPr>
            <a:r>
              <a:rPr lang="en-GB" sz="1600" dirty="0"/>
              <a:t>Example “entity types”:  </a:t>
            </a:r>
            <a:r>
              <a:rPr lang="zh-CN" altLang="en-US" sz="1400" dirty="0">
                <a:ea typeface="微軟正黑體" panose="020B0604030504040204" pitchFamily="34" charset="-120"/>
              </a:rPr>
              <a:t>“實體類型”舉例：</a:t>
            </a:r>
            <a:endParaRPr lang="en-GB" sz="1400" dirty="0">
              <a:ea typeface="微軟正黑體" panose="020B0604030504040204" pitchFamily="34" charset="-120"/>
            </a:endParaRPr>
          </a:p>
          <a:p>
            <a:pPr marL="719982" lvl="1" indent="-239994">
              <a:lnSpc>
                <a:spcPct val="120000"/>
              </a:lnSpc>
              <a:spcBef>
                <a:spcPts val="0"/>
              </a:spcBef>
            </a:pPr>
            <a:r>
              <a:rPr lang="en-GB" sz="1400" dirty="0"/>
              <a:t>people (including fictional)</a:t>
            </a:r>
            <a:r>
              <a:rPr lang="en-GB" sz="1333" dirty="0"/>
              <a:t>, </a:t>
            </a:r>
            <a:r>
              <a:rPr lang="zh-CN" altLang="en-US" sz="1400" dirty="0">
                <a:ea typeface="微軟正黑體" panose="020B0604030504040204" pitchFamily="34" charset="-120"/>
              </a:rPr>
              <a:t>人物（包括虛構人物）</a:t>
            </a:r>
            <a:endParaRPr lang="en-GB" sz="1400" dirty="0">
              <a:ea typeface="微軟正黑體" panose="020B0604030504040204" pitchFamily="34" charset="-120"/>
            </a:endParaRPr>
          </a:p>
          <a:p>
            <a:pPr marL="719982" lvl="1" indent="-239994">
              <a:lnSpc>
                <a:spcPct val="120000"/>
              </a:lnSpc>
              <a:spcBef>
                <a:spcPts val="0"/>
              </a:spcBef>
            </a:pPr>
            <a:r>
              <a:rPr lang="en-GB" sz="1400" dirty="0"/>
              <a:t>groups (nationalities, religious, or political)</a:t>
            </a:r>
            <a:r>
              <a:rPr lang="en-GB" sz="1333" dirty="0"/>
              <a:t>, </a:t>
            </a:r>
            <a:r>
              <a:rPr lang="zh-CN" altLang="en-US" sz="1400" dirty="0">
                <a:ea typeface="微軟正黑體" panose="020B0604030504040204" pitchFamily="34" charset="-120"/>
              </a:rPr>
              <a:t>團體（國籍、宗教或政治）</a:t>
            </a:r>
            <a:endParaRPr lang="en-GB" sz="1400" dirty="0">
              <a:ea typeface="微軟正黑體" panose="020B0604030504040204" pitchFamily="34" charset="-120"/>
            </a:endParaRPr>
          </a:p>
          <a:p>
            <a:pPr marL="719982" lvl="1" indent="-239994">
              <a:lnSpc>
                <a:spcPct val="120000"/>
              </a:lnSpc>
              <a:spcBef>
                <a:spcPts val="0"/>
              </a:spcBef>
            </a:pPr>
            <a:r>
              <a:rPr lang="en-GB" sz="1400" dirty="0"/>
              <a:t>organisations (companies, agencies, institutions),</a:t>
            </a:r>
            <a:r>
              <a:rPr lang="en-GB" sz="1333" dirty="0"/>
              <a:t> </a:t>
            </a:r>
            <a:r>
              <a:rPr lang="zh-CN" altLang="en-US" sz="1400" dirty="0">
                <a:ea typeface="微軟正黑體" panose="020B0604030504040204" pitchFamily="34" charset="-120"/>
              </a:rPr>
              <a:t>組織（公司、機構、協會）</a:t>
            </a:r>
            <a:endParaRPr lang="en-GB" sz="1400" dirty="0">
              <a:ea typeface="微軟正黑體" panose="020B0604030504040204" pitchFamily="34" charset="-120"/>
            </a:endParaRPr>
          </a:p>
          <a:p>
            <a:pPr marL="719982" lvl="1" indent="-239994">
              <a:lnSpc>
                <a:spcPct val="120000"/>
              </a:lnSpc>
              <a:spcBef>
                <a:spcPts val="0"/>
              </a:spcBef>
            </a:pPr>
            <a:r>
              <a:rPr lang="en-GB" sz="1400" dirty="0"/>
              <a:t>locations (countries, states, cities), </a:t>
            </a:r>
            <a:r>
              <a:rPr lang="zh-CN" altLang="en-US" sz="1400" dirty="0">
                <a:ea typeface="微軟正黑體" panose="020B0604030504040204" pitchFamily="34" charset="-120"/>
              </a:rPr>
              <a:t>地點（國家、州、城市）</a:t>
            </a:r>
            <a:endParaRPr lang="en-GB" sz="1400" dirty="0">
              <a:ea typeface="微軟正黑體" panose="020B0604030504040204" pitchFamily="34" charset="-120"/>
            </a:endParaRPr>
          </a:p>
          <a:p>
            <a:pPr marL="719982" lvl="1" indent="-239994">
              <a:lnSpc>
                <a:spcPct val="120000"/>
              </a:lnSpc>
              <a:spcBef>
                <a:spcPts val="0"/>
              </a:spcBef>
            </a:pPr>
            <a:r>
              <a:rPr lang="en-GB" sz="1400" dirty="0"/>
              <a:t>products (objects, vehicles, foods, etc.), works of art (titles of books, songs, etc.), </a:t>
            </a:r>
            <a:r>
              <a:rPr lang="zh-CN" altLang="en-US" sz="1400" dirty="0">
                <a:ea typeface="微軟正黑體" panose="020B0604030504040204" pitchFamily="34" charset="-120"/>
              </a:rPr>
              <a:t>產品（物品、車輛、食物等）、藝術作品（書名、歌曲名等）</a:t>
            </a:r>
            <a:endParaRPr lang="en-GB" sz="1400" dirty="0">
              <a:ea typeface="微軟正黑體" panose="020B0604030504040204" pitchFamily="34" charset="-120"/>
            </a:endParaRPr>
          </a:p>
          <a:p>
            <a:pPr marL="719982" lvl="1" indent="-239994">
              <a:lnSpc>
                <a:spcPct val="120000"/>
              </a:lnSpc>
              <a:spcBef>
                <a:spcPts val="0"/>
              </a:spcBef>
            </a:pPr>
            <a:r>
              <a:rPr lang="en-GB" sz="1400" dirty="0"/>
              <a:t>dates (absolute or relative dates or periods) </a:t>
            </a:r>
            <a:r>
              <a:rPr lang="zh-CN" altLang="en-US" sz="1400" dirty="0">
                <a:ea typeface="微軟正黑體" panose="020B0604030504040204" pitchFamily="34" charset="-120"/>
              </a:rPr>
              <a:t>日期（絕對或相對日期或時代）</a:t>
            </a:r>
            <a:endParaRPr lang="en-GB" sz="1400" dirty="0"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FB2A0-BC84-4503-B629-68A424DC4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174" y="1548047"/>
            <a:ext cx="3365813" cy="41597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4D3896-ADDC-4BDB-A4A5-A7B922225999}"/>
              </a:ext>
            </a:extLst>
          </p:cNvPr>
          <p:cNvSpPr/>
          <p:nvPr/>
        </p:nvSpPr>
        <p:spPr>
          <a:xfrm>
            <a:off x="9403531" y="2426015"/>
            <a:ext cx="1182988" cy="2933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77065C-F1A7-4876-861A-EB50D63D6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370" y="316239"/>
            <a:ext cx="3886957" cy="60898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7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D07B5-AC63-4242-A10A-812865F6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Method: Topic Modelling</a:t>
            </a:r>
            <a:br>
              <a:rPr lang="en-GB" dirty="0"/>
            </a:b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分析方法：主題建模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A952F-1F31-4802-8E29-CF10DE4D2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8" y="1428927"/>
            <a:ext cx="6190867" cy="2467732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/>
              <a:t>Mallet provides a list of possible ‘topics’, and a ranked listing of words for each topic, which documents they appear in and their importance within a text as well as the overall corpus, and the matching statistical measures.</a:t>
            </a:r>
            <a:br>
              <a:rPr lang="en-GB" dirty="0"/>
            </a:br>
            <a:r>
              <a:rPr lang="en-US" altLang="zh-CN" sz="3333" dirty="0">
                <a:ea typeface="微軟正黑體" panose="020B0604030504040204" pitchFamily="34" charset="-120"/>
              </a:rPr>
              <a:t>Mallet</a:t>
            </a:r>
            <a:r>
              <a:rPr lang="zh-CN" altLang="en-US" sz="3333" dirty="0">
                <a:ea typeface="微軟正黑體" panose="020B0604030504040204" pitchFamily="34" charset="-120"/>
              </a:rPr>
              <a:t>提供一系列可能的“主題”，以及每一主題下詞語的排名，記錄了它們在一個文本或整個語料庫中出現的次數及重要性，以及相匹配的統計學方法。</a:t>
            </a:r>
            <a:endParaRPr lang="en-GB" sz="3333" dirty="0">
              <a:ea typeface="微軟正黑體" panose="020B0604030504040204" pitchFamily="34" charset="-120"/>
            </a:endParaRPr>
          </a:p>
          <a:p>
            <a:endParaRPr lang="en-GB" dirty="0"/>
          </a:p>
        </p:txBody>
      </p:sp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FE96CD3-0A8E-46C0-A906-F92F8A44C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696"/>
          <a:stretch/>
        </p:blipFill>
        <p:spPr>
          <a:xfrm>
            <a:off x="6666173" y="1463993"/>
            <a:ext cx="4724883" cy="517156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D509400-5896-462A-9107-355D71165BFD}"/>
              </a:ext>
            </a:extLst>
          </p:cNvPr>
          <p:cNvSpPr/>
          <p:nvPr/>
        </p:nvSpPr>
        <p:spPr>
          <a:xfrm>
            <a:off x="9880397" y="3413760"/>
            <a:ext cx="331623" cy="1092403"/>
          </a:xfrm>
          <a:custGeom>
            <a:avLst/>
            <a:gdLst>
              <a:gd name="connsiteX0" fmla="*/ 0 w 29634"/>
              <a:gd name="connsiteY0" fmla="*/ 0 h 731520"/>
              <a:gd name="connsiteX1" fmla="*/ 14630 w 29634"/>
              <a:gd name="connsiteY1" fmla="*/ 168250 h 731520"/>
              <a:gd name="connsiteX2" fmla="*/ 29260 w 29634"/>
              <a:gd name="connsiteY2" fmla="*/ 190195 h 731520"/>
              <a:gd name="connsiteX3" fmla="*/ 21945 w 29634"/>
              <a:gd name="connsiteY3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34" h="731520">
                <a:moveTo>
                  <a:pt x="0" y="0"/>
                </a:moveTo>
                <a:cubicBezTo>
                  <a:pt x="4877" y="56083"/>
                  <a:pt x="6070" y="112610"/>
                  <a:pt x="14630" y="168250"/>
                </a:cubicBezTo>
                <a:cubicBezTo>
                  <a:pt x="15967" y="176939"/>
                  <a:pt x="29144" y="181404"/>
                  <a:pt x="29260" y="190195"/>
                </a:cubicBezTo>
                <a:cubicBezTo>
                  <a:pt x="31634" y="370638"/>
                  <a:pt x="21945" y="551062"/>
                  <a:pt x="21945" y="731520"/>
                </a:cubicBezTo>
              </a:path>
            </a:pathLst>
          </a:custGeom>
          <a:noFill/>
        </p:spPr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0" name="Picture 9" descr="Topic 1&#10;Artists">
            <a:extLst>
              <a:ext uri="{FF2B5EF4-FFF2-40B4-BE49-F238E27FC236}">
                <a16:creationId xmlns:a16="http://schemas.microsoft.com/office/drawing/2014/main" id="{CAB80694-E5FB-4628-9EB8-B2652F35C8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98" r="-262" b="-205"/>
          <a:stretch/>
        </p:blipFill>
        <p:spPr>
          <a:xfrm>
            <a:off x="180553" y="3697460"/>
            <a:ext cx="2949953" cy="2903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Topic 2&#10;Politics">
            <a:extLst>
              <a:ext uri="{FF2B5EF4-FFF2-40B4-BE49-F238E27FC236}">
                <a16:creationId xmlns:a16="http://schemas.microsoft.com/office/drawing/2014/main" id="{F3CB6586-8497-4654-A7FD-54B8893B13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50" r="-262" b="-107"/>
          <a:stretch/>
        </p:blipFill>
        <p:spPr>
          <a:xfrm>
            <a:off x="3163123" y="3697460"/>
            <a:ext cx="2974477" cy="2938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id="{F665724D-DF6F-4082-9165-9096A9C1D0AD}"/>
              </a:ext>
            </a:extLst>
          </p:cNvPr>
          <p:cNvSpPr/>
          <p:nvPr/>
        </p:nvSpPr>
        <p:spPr>
          <a:xfrm>
            <a:off x="9622118" y="3136487"/>
            <a:ext cx="424089" cy="550962"/>
          </a:xfrm>
          <a:prstGeom prst="trapezoid">
            <a:avLst/>
          </a:prstGeom>
        </p:spPr>
        <p:txBody>
          <a:bodyPr rtlCol="0" anchor="ctr">
            <a:spAutoFit/>
          </a:bodyPr>
          <a:lstStyle/>
          <a:p>
            <a:pPr algn="l"/>
            <a:endParaRPr lang="en-GB" sz="2400" dirty="0">
              <a:latin typeface="DIN-Regular" panose="02000503040000020004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2EC7932-C7F3-460B-BD90-61A7C41E5AB2}"/>
              </a:ext>
            </a:extLst>
          </p:cNvPr>
          <p:cNvSpPr/>
          <p:nvPr/>
        </p:nvSpPr>
        <p:spPr>
          <a:xfrm>
            <a:off x="9619081" y="3709400"/>
            <a:ext cx="432248" cy="461665"/>
          </a:xfrm>
          <a:custGeom>
            <a:avLst/>
            <a:gdLst>
              <a:gd name="connsiteX0" fmla="*/ 320524 w 324186"/>
              <a:gd name="connsiteY0" fmla="*/ 49993 h 794064"/>
              <a:gd name="connsiteX1" fmla="*/ 320524 w 324186"/>
              <a:gd name="connsiteY1" fmla="*/ 49993 h 794064"/>
              <a:gd name="connsiteX2" fmla="*/ 282424 w 324186"/>
              <a:gd name="connsiteY2" fmla="*/ 45511 h 794064"/>
              <a:gd name="connsiteX3" fmla="*/ 275701 w 324186"/>
              <a:gd name="connsiteY3" fmla="*/ 41029 h 794064"/>
              <a:gd name="connsiteX4" fmla="*/ 266736 w 324186"/>
              <a:gd name="connsiteY4" fmla="*/ 38787 h 794064"/>
              <a:gd name="connsiteX5" fmla="*/ 253289 w 324186"/>
              <a:gd name="connsiteY5" fmla="*/ 34305 h 794064"/>
              <a:gd name="connsiteX6" fmla="*/ 246565 w 324186"/>
              <a:gd name="connsiteY6" fmla="*/ 27582 h 794064"/>
              <a:gd name="connsiteX7" fmla="*/ 228636 w 324186"/>
              <a:gd name="connsiteY7" fmla="*/ 23099 h 794064"/>
              <a:gd name="connsiteX8" fmla="*/ 221913 w 324186"/>
              <a:gd name="connsiteY8" fmla="*/ 20858 h 794064"/>
              <a:gd name="connsiteX9" fmla="*/ 212948 w 324186"/>
              <a:gd name="connsiteY9" fmla="*/ 18617 h 794064"/>
              <a:gd name="connsiteX10" fmla="*/ 206224 w 324186"/>
              <a:gd name="connsiteY10" fmla="*/ 16376 h 794064"/>
              <a:gd name="connsiteX11" fmla="*/ 161401 w 324186"/>
              <a:gd name="connsiteY11" fmla="*/ 14134 h 794064"/>
              <a:gd name="connsiteX12" fmla="*/ 141230 w 324186"/>
              <a:gd name="connsiteY12" fmla="*/ 9652 h 794064"/>
              <a:gd name="connsiteX13" fmla="*/ 134507 w 324186"/>
              <a:gd name="connsiteY13" fmla="*/ 7411 h 794064"/>
              <a:gd name="connsiteX14" fmla="*/ 107613 w 324186"/>
              <a:gd name="connsiteY14" fmla="*/ 5170 h 794064"/>
              <a:gd name="connsiteX15" fmla="*/ 94165 w 324186"/>
              <a:gd name="connsiteY15" fmla="*/ 2929 h 794064"/>
              <a:gd name="connsiteX16" fmla="*/ 76236 w 324186"/>
              <a:gd name="connsiteY16" fmla="*/ 687 h 794064"/>
              <a:gd name="connsiteX17" fmla="*/ 4518 w 324186"/>
              <a:gd name="connsiteY17" fmla="*/ 2929 h 794064"/>
              <a:gd name="connsiteX18" fmla="*/ 9001 w 324186"/>
              <a:gd name="connsiteY18" fmla="*/ 16376 h 794064"/>
              <a:gd name="connsiteX19" fmla="*/ 11242 w 324186"/>
              <a:gd name="connsiteY19" fmla="*/ 70164 h 794064"/>
              <a:gd name="connsiteX20" fmla="*/ 13483 w 324186"/>
              <a:gd name="connsiteY20" fmla="*/ 81370 h 794064"/>
              <a:gd name="connsiteX21" fmla="*/ 9001 w 324186"/>
              <a:gd name="connsiteY21" fmla="*/ 141882 h 794064"/>
              <a:gd name="connsiteX22" fmla="*/ 6760 w 324186"/>
              <a:gd name="connsiteY22" fmla="*/ 171017 h 794064"/>
              <a:gd name="connsiteX23" fmla="*/ 2277 w 324186"/>
              <a:gd name="connsiteY23" fmla="*/ 240493 h 794064"/>
              <a:gd name="connsiteX24" fmla="*/ 4518 w 324186"/>
              <a:gd name="connsiteY24" fmla="*/ 271870 h 794064"/>
              <a:gd name="connsiteX25" fmla="*/ 6760 w 324186"/>
              <a:gd name="connsiteY25" fmla="*/ 278593 h 794064"/>
              <a:gd name="connsiteX26" fmla="*/ 9001 w 324186"/>
              <a:gd name="connsiteY26" fmla="*/ 294282 h 794064"/>
              <a:gd name="connsiteX27" fmla="*/ 11242 w 324186"/>
              <a:gd name="connsiteY27" fmla="*/ 388411 h 794064"/>
              <a:gd name="connsiteX28" fmla="*/ 13483 w 324186"/>
              <a:gd name="connsiteY28" fmla="*/ 415305 h 794064"/>
              <a:gd name="connsiteX29" fmla="*/ 9001 w 324186"/>
              <a:gd name="connsiteY29" fmla="*/ 552017 h 794064"/>
              <a:gd name="connsiteX30" fmla="*/ 4518 w 324186"/>
              <a:gd name="connsiteY30" fmla="*/ 614770 h 794064"/>
              <a:gd name="connsiteX31" fmla="*/ 2277 w 324186"/>
              <a:gd name="connsiteY31" fmla="*/ 625976 h 794064"/>
              <a:gd name="connsiteX32" fmla="*/ 36 w 324186"/>
              <a:gd name="connsiteY32" fmla="*/ 740276 h 794064"/>
              <a:gd name="connsiteX33" fmla="*/ 2277 w 324186"/>
              <a:gd name="connsiteY33" fmla="*/ 776134 h 794064"/>
              <a:gd name="connsiteX34" fmla="*/ 9001 w 324186"/>
              <a:gd name="connsiteY34" fmla="*/ 778376 h 794064"/>
              <a:gd name="connsiteX35" fmla="*/ 62789 w 324186"/>
              <a:gd name="connsiteY35" fmla="*/ 780617 h 794064"/>
              <a:gd name="connsiteX36" fmla="*/ 76236 w 324186"/>
              <a:gd name="connsiteY36" fmla="*/ 782858 h 794064"/>
              <a:gd name="connsiteX37" fmla="*/ 94165 w 324186"/>
              <a:gd name="connsiteY37" fmla="*/ 794064 h 794064"/>
              <a:gd name="connsiteX38" fmla="*/ 100889 w 324186"/>
              <a:gd name="connsiteY38" fmla="*/ 789582 h 794064"/>
              <a:gd name="connsiteX39" fmla="*/ 105371 w 324186"/>
              <a:gd name="connsiteY39" fmla="*/ 776134 h 794064"/>
              <a:gd name="connsiteX40" fmla="*/ 112095 w 324186"/>
              <a:gd name="connsiteY40" fmla="*/ 749240 h 794064"/>
              <a:gd name="connsiteX41" fmla="*/ 118818 w 324186"/>
              <a:gd name="connsiteY41" fmla="*/ 744758 h 794064"/>
              <a:gd name="connsiteX42" fmla="*/ 121060 w 324186"/>
              <a:gd name="connsiteY42" fmla="*/ 738034 h 794064"/>
              <a:gd name="connsiteX43" fmla="*/ 125542 w 324186"/>
              <a:gd name="connsiteY43" fmla="*/ 722346 h 794064"/>
              <a:gd name="connsiteX44" fmla="*/ 134507 w 324186"/>
              <a:gd name="connsiteY44" fmla="*/ 711140 h 794064"/>
              <a:gd name="connsiteX45" fmla="*/ 141230 w 324186"/>
              <a:gd name="connsiteY45" fmla="*/ 688729 h 794064"/>
              <a:gd name="connsiteX46" fmla="*/ 143471 w 324186"/>
              <a:gd name="connsiteY46" fmla="*/ 682005 h 794064"/>
              <a:gd name="connsiteX47" fmla="*/ 147954 w 324186"/>
              <a:gd name="connsiteY47" fmla="*/ 675282 h 794064"/>
              <a:gd name="connsiteX48" fmla="*/ 150195 w 324186"/>
              <a:gd name="connsiteY48" fmla="*/ 668558 h 794064"/>
              <a:gd name="connsiteX49" fmla="*/ 154677 w 324186"/>
              <a:gd name="connsiteY49" fmla="*/ 650629 h 794064"/>
              <a:gd name="connsiteX50" fmla="*/ 159160 w 324186"/>
              <a:gd name="connsiteY50" fmla="*/ 646146 h 794064"/>
              <a:gd name="connsiteX51" fmla="*/ 163642 w 324186"/>
              <a:gd name="connsiteY51" fmla="*/ 619252 h 794064"/>
              <a:gd name="connsiteX52" fmla="*/ 165883 w 324186"/>
              <a:gd name="connsiteY52" fmla="*/ 612529 h 794064"/>
              <a:gd name="connsiteX53" fmla="*/ 170365 w 324186"/>
              <a:gd name="connsiteY53" fmla="*/ 583393 h 794064"/>
              <a:gd name="connsiteX54" fmla="*/ 172607 w 324186"/>
              <a:gd name="connsiteY54" fmla="*/ 576670 h 794064"/>
              <a:gd name="connsiteX55" fmla="*/ 177089 w 324186"/>
              <a:gd name="connsiteY55" fmla="*/ 569946 h 794064"/>
              <a:gd name="connsiteX56" fmla="*/ 179330 w 324186"/>
              <a:gd name="connsiteY56" fmla="*/ 558740 h 794064"/>
              <a:gd name="connsiteX57" fmla="*/ 186054 w 324186"/>
              <a:gd name="connsiteY57" fmla="*/ 538570 h 794064"/>
              <a:gd name="connsiteX58" fmla="*/ 188295 w 324186"/>
              <a:gd name="connsiteY58" fmla="*/ 531846 h 794064"/>
              <a:gd name="connsiteX59" fmla="*/ 190536 w 324186"/>
              <a:gd name="connsiteY59" fmla="*/ 525123 h 794064"/>
              <a:gd name="connsiteX60" fmla="*/ 195018 w 324186"/>
              <a:gd name="connsiteY60" fmla="*/ 504952 h 794064"/>
              <a:gd name="connsiteX61" fmla="*/ 197260 w 324186"/>
              <a:gd name="connsiteY61" fmla="*/ 498229 h 794064"/>
              <a:gd name="connsiteX62" fmla="*/ 199501 w 324186"/>
              <a:gd name="connsiteY62" fmla="*/ 489264 h 794064"/>
              <a:gd name="connsiteX63" fmla="*/ 203983 w 324186"/>
              <a:gd name="connsiteY63" fmla="*/ 482540 h 794064"/>
              <a:gd name="connsiteX64" fmla="*/ 208465 w 324186"/>
              <a:gd name="connsiteY64" fmla="*/ 457887 h 794064"/>
              <a:gd name="connsiteX65" fmla="*/ 212948 w 324186"/>
              <a:gd name="connsiteY65" fmla="*/ 451164 h 794064"/>
              <a:gd name="connsiteX66" fmla="*/ 215189 w 324186"/>
              <a:gd name="connsiteY66" fmla="*/ 444440 h 794064"/>
              <a:gd name="connsiteX67" fmla="*/ 217430 w 324186"/>
              <a:gd name="connsiteY67" fmla="*/ 435476 h 794064"/>
              <a:gd name="connsiteX68" fmla="*/ 221913 w 324186"/>
              <a:gd name="connsiteY68" fmla="*/ 422029 h 794064"/>
              <a:gd name="connsiteX69" fmla="*/ 226395 w 324186"/>
              <a:gd name="connsiteY69" fmla="*/ 417546 h 794064"/>
              <a:gd name="connsiteX70" fmla="*/ 233118 w 324186"/>
              <a:gd name="connsiteY70" fmla="*/ 390652 h 794064"/>
              <a:gd name="connsiteX71" fmla="*/ 235360 w 324186"/>
              <a:gd name="connsiteY71" fmla="*/ 374964 h 794064"/>
              <a:gd name="connsiteX72" fmla="*/ 244324 w 324186"/>
              <a:gd name="connsiteY72" fmla="*/ 361517 h 794064"/>
              <a:gd name="connsiteX73" fmla="*/ 246565 w 324186"/>
              <a:gd name="connsiteY73" fmla="*/ 354793 h 794064"/>
              <a:gd name="connsiteX74" fmla="*/ 251048 w 324186"/>
              <a:gd name="connsiteY74" fmla="*/ 339105 h 794064"/>
              <a:gd name="connsiteX75" fmla="*/ 255530 w 324186"/>
              <a:gd name="connsiteY75" fmla="*/ 332382 h 794064"/>
              <a:gd name="connsiteX76" fmla="*/ 260013 w 324186"/>
              <a:gd name="connsiteY76" fmla="*/ 296523 h 794064"/>
              <a:gd name="connsiteX77" fmla="*/ 266736 w 324186"/>
              <a:gd name="connsiteY77" fmla="*/ 271870 h 794064"/>
              <a:gd name="connsiteX78" fmla="*/ 271218 w 324186"/>
              <a:gd name="connsiteY78" fmla="*/ 253940 h 794064"/>
              <a:gd name="connsiteX79" fmla="*/ 273460 w 324186"/>
              <a:gd name="connsiteY79" fmla="*/ 244976 h 794064"/>
              <a:gd name="connsiteX80" fmla="*/ 275701 w 324186"/>
              <a:gd name="connsiteY80" fmla="*/ 238252 h 794064"/>
              <a:gd name="connsiteX81" fmla="*/ 277942 w 324186"/>
              <a:gd name="connsiteY81" fmla="*/ 229287 h 794064"/>
              <a:gd name="connsiteX82" fmla="*/ 282424 w 324186"/>
              <a:gd name="connsiteY82" fmla="*/ 215840 h 794064"/>
              <a:gd name="connsiteX83" fmla="*/ 284665 w 324186"/>
              <a:gd name="connsiteY83" fmla="*/ 209117 h 794064"/>
              <a:gd name="connsiteX84" fmla="*/ 286907 w 324186"/>
              <a:gd name="connsiteY84" fmla="*/ 200152 h 794064"/>
              <a:gd name="connsiteX85" fmla="*/ 291389 w 324186"/>
              <a:gd name="connsiteY85" fmla="*/ 186705 h 794064"/>
              <a:gd name="connsiteX86" fmla="*/ 295871 w 324186"/>
              <a:gd name="connsiteY86" fmla="*/ 162052 h 794064"/>
              <a:gd name="connsiteX87" fmla="*/ 300354 w 324186"/>
              <a:gd name="connsiteY87" fmla="*/ 148605 h 794064"/>
              <a:gd name="connsiteX88" fmla="*/ 302595 w 324186"/>
              <a:gd name="connsiteY88" fmla="*/ 135158 h 794064"/>
              <a:gd name="connsiteX89" fmla="*/ 307077 w 324186"/>
              <a:gd name="connsiteY89" fmla="*/ 121711 h 794064"/>
              <a:gd name="connsiteX90" fmla="*/ 311560 w 324186"/>
              <a:gd name="connsiteY90" fmla="*/ 101540 h 794064"/>
              <a:gd name="connsiteX91" fmla="*/ 316042 w 324186"/>
              <a:gd name="connsiteY91" fmla="*/ 70164 h 794064"/>
              <a:gd name="connsiteX92" fmla="*/ 320524 w 324186"/>
              <a:gd name="connsiteY92" fmla="*/ 63440 h 794064"/>
              <a:gd name="connsiteX93" fmla="*/ 320524 w 324186"/>
              <a:gd name="connsiteY93" fmla="*/ 49993 h 7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24186" h="794064">
                <a:moveTo>
                  <a:pt x="320524" y="49993"/>
                </a:moveTo>
                <a:lnTo>
                  <a:pt x="320524" y="49993"/>
                </a:lnTo>
                <a:cubicBezTo>
                  <a:pt x="317890" y="49790"/>
                  <a:pt x="291487" y="49395"/>
                  <a:pt x="282424" y="45511"/>
                </a:cubicBezTo>
                <a:cubicBezTo>
                  <a:pt x="279948" y="44450"/>
                  <a:pt x="278177" y="42090"/>
                  <a:pt x="275701" y="41029"/>
                </a:cubicBezTo>
                <a:cubicBezTo>
                  <a:pt x="272870" y="39815"/>
                  <a:pt x="269686" y="39672"/>
                  <a:pt x="266736" y="38787"/>
                </a:cubicBezTo>
                <a:cubicBezTo>
                  <a:pt x="262211" y="37429"/>
                  <a:pt x="253289" y="34305"/>
                  <a:pt x="253289" y="34305"/>
                </a:cubicBezTo>
                <a:cubicBezTo>
                  <a:pt x="251048" y="32064"/>
                  <a:pt x="249202" y="29340"/>
                  <a:pt x="246565" y="27582"/>
                </a:cubicBezTo>
                <a:cubicBezTo>
                  <a:pt x="243488" y="25530"/>
                  <a:pt x="230453" y="23553"/>
                  <a:pt x="228636" y="23099"/>
                </a:cubicBezTo>
                <a:cubicBezTo>
                  <a:pt x="226344" y="22526"/>
                  <a:pt x="224184" y="21507"/>
                  <a:pt x="221913" y="20858"/>
                </a:cubicBezTo>
                <a:cubicBezTo>
                  <a:pt x="218951" y="20012"/>
                  <a:pt x="215910" y="19463"/>
                  <a:pt x="212948" y="18617"/>
                </a:cubicBezTo>
                <a:cubicBezTo>
                  <a:pt x="210676" y="17968"/>
                  <a:pt x="208578" y="16581"/>
                  <a:pt x="206224" y="16376"/>
                </a:cubicBezTo>
                <a:cubicBezTo>
                  <a:pt x="191321" y="15080"/>
                  <a:pt x="176342" y="14881"/>
                  <a:pt x="161401" y="14134"/>
                </a:cubicBezTo>
                <a:cubicBezTo>
                  <a:pt x="153700" y="12594"/>
                  <a:pt x="148614" y="11762"/>
                  <a:pt x="141230" y="9652"/>
                </a:cubicBezTo>
                <a:cubicBezTo>
                  <a:pt x="138959" y="9003"/>
                  <a:pt x="136849" y="7723"/>
                  <a:pt x="134507" y="7411"/>
                </a:cubicBezTo>
                <a:cubicBezTo>
                  <a:pt x="125590" y="6222"/>
                  <a:pt x="116554" y="6163"/>
                  <a:pt x="107613" y="5170"/>
                </a:cubicBezTo>
                <a:cubicBezTo>
                  <a:pt x="103096" y="4668"/>
                  <a:pt x="98664" y="3572"/>
                  <a:pt x="94165" y="2929"/>
                </a:cubicBezTo>
                <a:cubicBezTo>
                  <a:pt x="88203" y="2077"/>
                  <a:pt x="82212" y="1434"/>
                  <a:pt x="76236" y="687"/>
                </a:cubicBezTo>
                <a:cubicBezTo>
                  <a:pt x="52330" y="1434"/>
                  <a:pt x="27810" y="-2506"/>
                  <a:pt x="4518" y="2929"/>
                </a:cubicBezTo>
                <a:cubicBezTo>
                  <a:pt x="-83" y="4003"/>
                  <a:pt x="9001" y="16376"/>
                  <a:pt x="9001" y="16376"/>
                </a:cubicBezTo>
                <a:cubicBezTo>
                  <a:pt x="9748" y="34305"/>
                  <a:pt x="10007" y="52262"/>
                  <a:pt x="11242" y="70164"/>
                </a:cubicBezTo>
                <a:cubicBezTo>
                  <a:pt x="11504" y="73964"/>
                  <a:pt x="13483" y="77561"/>
                  <a:pt x="13483" y="81370"/>
                </a:cubicBezTo>
                <a:cubicBezTo>
                  <a:pt x="13483" y="126494"/>
                  <a:pt x="14987" y="117933"/>
                  <a:pt x="9001" y="141882"/>
                </a:cubicBezTo>
                <a:cubicBezTo>
                  <a:pt x="8254" y="151594"/>
                  <a:pt x="7235" y="161288"/>
                  <a:pt x="6760" y="171017"/>
                </a:cubicBezTo>
                <a:cubicBezTo>
                  <a:pt x="3437" y="239119"/>
                  <a:pt x="11249" y="213576"/>
                  <a:pt x="2277" y="240493"/>
                </a:cubicBezTo>
                <a:cubicBezTo>
                  <a:pt x="3024" y="250952"/>
                  <a:pt x="3293" y="261456"/>
                  <a:pt x="4518" y="271870"/>
                </a:cubicBezTo>
                <a:cubicBezTo>
                  <a:pt x="4794" y="274216"/>
                  <a:pt x="6297" y="276277"/>
                  <a:pt x="6760" y="278593"/>
                </a:cubicBezTo>
                <a:cubicBezTo>
                  <a:pt x="7796" y="283773"/>
                  <a:pt x="8254" y="289052"/>
                  <a:pt x="9001" y="294282"/>
                </a:cubicBezTo>
                <a:cubicBezTo>
                  <a:pt x="9748" y="325658"/>
                  <a:pt x="10080" y="357047"/>
                  <a:pt x="11242" y="388411"/>
                </a:cubicBezTo>
                <a:cubicBezTo>
                  <a:pt x="11575" y="397401"/>
                  <a:pt x="13483" y="406309"/>
                  <a:pt x="13483" y="415305"/>
                </a:cubicBezTo>
                <a:cubicBezTo>
                  <a:pt x="13483" y="626156"/>
                  <a:pt x="14563" y="474143"/>
                  <a:pt x="9001" y="552017"/>
                </a:cubicBezTo>
                <a:cubicBezTo>
                  <a:pt x="7177" y="577555"/>
                  <a:pt x="7636" y="591389"/>
                  <a:pt x="4518" y="614770"/>
                </a:cubicBezTo>
                <a:cubicBezTo>
                  <a:pt x="4014" y="618546"/>
                  <a:pt x="3024" y="622241"/>
                  <a:pt x="2277" y="625976"/>
                </a:cubicBezTo>
                <a:cubicBezTo>
                  <a:pt x="1530" y="664076"/>
                  <a:pt x="36" y="702169"/>
                  <a:pt x="36" y="740276"/>
                </a:cubicBezTo>
                <a:cubicBezTo>
                  <a:pt x="36" y="752252"/>
                  <a:pt x="-466" y="764476"/>
                  <a:pt x="2277" y="776134"/>
                </a:cubicBezTo>
                <a:cubicBezTo>
                  <a:pt x="2818" y="778434"/>
                  <a:pt x="6645" y="778201"/>
                  <a:pt x="9001" y="778376"/>
                </a:cubicBezTo>
                <a:cubicBezTo>
                  <a:pt x="26897" y="779702"/>
                  <a:pt x="44860" y="779870"/>
                  <a:pt x="62789" y="780617"/>
                </a:cubicBezTo>
                <a:cubicBezTo>
                  <a:pt x="67271" y="781364"/>
                  <a:pt x="71965" y="781305"/>
                  <a:pt x="76236" y="782858"/>
                </a:cubicBezTo>
                <a:cubicBezTo>
                  <a:pt x="79208" y="783939"/>
                  <a:pt x="90336" y="791512"/>
                  <a:pt x="94165" y="794064"/>
                </a:cubicBezTo>
                <a:cubicBezTo>
                  <a:pt x="96406" y="792570"/>
                  <a:pt x="99461" y="791866"/>
                  <a:pt x="100889" y="789582"/>
                </a:cubicBezTo>
                <a:cubicBezTo>
                  <a:pt x="103393" y="785575"/>
                  <a:pt x="105371" y="776134"/>
                  <a:pt x="105371" y="776134"/>
                </a:cubicBezTo>
                <a:cubicBezTo>
                  <a:pt x="106617" y="764923"/>
                  <a:pt x="104376" y="756960"/>
                  <a:pt x="112095" y="749240"/>
                </a:cubicBezTo>
                <a:cubicBezTo>
                  <a:pt x="113999" y="747335"/>
                  <a:pt x="116577" y="746252"/>
                  <a:pt x="118818" y="744758"/>
                </a:cubicBezTo>
                <a:cubicBezTo>
                  <a:pt x="119565" y="742517"/>
                  <a:pt x="120411" y="740306"/>
                  <a:pt x="121060" y="738034"/>
                </a:cubicBezTo>
                <a:cubicBezTo>
                  <a:pt x="122017" y="734684"/>
                  <a:pt x="123751" y="725927"/>
                  <a:pt x="125542" y="722346"/>
                </a:cubicBezTo>
                <a:cubicBezTo>
                  <a:pt x="128369" y="716692"/>
                  <a:pt x="130338" y="715309"/>
                  <a:pt x="134507" y="711140"/>
                </a:cubicBezTo>
                <a:cubicBezTo>
                  <a:pt x="137894" y="697591"/>
                  <a:pt x="135774" y="705100"/>
                  <a:pt x="141230" y="688729"/>
                </a:cubicBezTo>
                <a:cubicBezTo>
                  <a:pt x="141977" y="686488"/>
                  <a:pt x="142160" y="683971"/>
                  <a:pt x="143471" y="682005"/>
                </a:cubicBezTo>
                <a:lnTo>
                  <a:pt x="147954" y="675282"/>
                </a:lnTo>
                <a:cubicBezTo>
                  <a:pt x="148701" y="673041"/>
                  <a:pt x="149573" y="670837"/>
                  <a:pt x="150195" y="668558"/>
                </a:cubicBezTo>
                <a:cubicBezTo>
                  <a:pt x="151816" y="662615"/>
                  <a:pt x="150321" y="654985"/>
                  <a:pt x="154677" y="650629"/>
                </a:cubicBezTo>
                <a:lnTo>
                  <a:pt x="159160" y="646146"/>
                </a:lnTo>
                <a:cubicBezTo>
                  <a:pt x="160425" y="637292"/>
                  <a:pt x="161458" y="627990"/>
                  <a:pt x="163642" y="619252"/>
                </a:cubicBezTo>
                <a:cubicBezTo>
                  <a:pt x="164215" y="616960"/>
                  <a:pt x="165136" y="614770"/>
                  <a:pt x="165883" y="612529"/>
                </a:cubicBezTo>
                <a:cubicBezTo>
                  <a:pt x="167688" y="596284"/>
                  <a:pt x="166837" y="595739"/>
                  <a:pt x="170365" y="583393"/>
                </a:cubicBezTo>
                <a:cubicBezTo>
                  <a:pt x="171014" y="581122"/>
                  <a:pt x="171550" y="578783"/>
                  <a:pt x="172607" y="576670"/>
                </a:cubicBezTo>
                <a:cubicBezTo>
                  <a:pt x="173812" y="574261"/>
                  <a:pt x="175595" y="572187"/>
                  <a:pt x="177089" y="569946"/>
                </a:cubicBezTo>
                <a:cubicBezTo>
                  <a:pt x="177836" y="566211"/>
                  <a:pt x="178328" y="562415"/>
                  <a:pt x="179330" y="558740"/>
                </a:cubicBezTo>
                <a:cubicBezTo>
                  <a:pt x="181195" y="551903"/>
                  <a:pt x="183813" y="545293"/>
                  <a:pt x="186054" y="538570"/>
                </a:cubicBezTo>
                <a:lnTo>
                  <a:pt x="188295" y="531846"/>
                </a:lnTo>
                <a:cubicBezTo>
                  <a:pt x="189042" y="529605"/>
                  <a:pt x="190073" y="527439"/>
                  <a:pt x="190536" y="525123"/>
                </a:cubicBezTo>
                <a:cubicBezTo>
                  <a:pt x="192075" y="517429"/>
                  <a:pt x="192910" y="512330"/>
                  <a:pt x="195018" y="504952"/>
                </a:cubicBezTo>
                <a:cubicBezTo>
                  <a:pt x="195667" y="502681"/>
                  <a:pt x="196611" y="500500"/>
                  <a:pt x="197260" y="498229"/>
                </a:cubicBezTo>
                <a:cubicBezTo>
                  <a:pt x="198106" y="495267"/>
                  <a:pt x="198288" y="492095"/>
                  <a:pt x="199501" y="489264"/>
                </a:cubicBezTo>
                <a:cubicBezTo>
                  <a:pt x="200562" y="486788"/>
                  <a:pt x="202489" y="484781"/>
                  <a:pt x="203983" y="482540"/>
                </a:cubicBezTo>
                <a:cubicBezTo>
                  <a:pt x="204755" y="476365"/>
                  <a:pt x="205011" y="464795"/>
                  <a:pt x="208465" y="457887"/>
                </a:cubicBezTo>
                <a:cubicBezTo>
                  <a:pt x="209670" y="455478"/>
                  <a:pt x="211454" y="453405"/>
                  <a:pt x="212948" y="451164"/>
                </a:cubicBezTo>
                <a:cubicBezTo>
                  <a:pt x="213695" y="448923"/>
                  <a:pt x="214540" y="446712"/>
                  <a:pt x="215189" y="444440"/>
                </a:cubicBezTo>
                <a:cubicBezTo>
                  <a:pt x="216035" y="441479"/>
                  <a:pt x="216545" y="438426"/>
                  <a:pt x="217430" y="435476"/>
                </a:cubicBezTo>
                <a:cubicBezTo>
                  <a:pt x="218788" y="430950"/>
                  <a:pt x="218572" y="425370"/>
                  <a:pt x="221913" y="422029"/>
                </a:cubicBezTo>
                <a:lnTo>
                  <a:pt x="226395" y="417546"/>
                </a:lnTo>
                <a:cubicBezTo>
                  <a:pt x="231867" y="401129"/>
                  <a:pt x="230530" y="407469"/>
                  <a:pt x="233118" y="390652"/>
                </a:cubicBezTo>
                <a:cubicBezTo>
                  <a:pt x="233921" y="385431"/>
                  <a:pt x="233464" y="379894"/>
                  <a:pt x="235360" y="374964"/>
                </a:cubicBezTo>
                <a:cubicBezTo>
                  <a:pt x="237294" y="369936"/>
                  <a:pt x="244324" y="361517"/>
                  <a:pt x="244324" y="361517"/>
                </a:cubicBezTo>
                <a:cubicBezTo>
                  <a:pt x="245071" y="359276"/>
                  <a:pt x="245916" y="357065"/>
                  <a:pt x="246565" y="354793"/>
                </a:cubicBezTo>
                <a:cubicBezTo>
                  <a:pt x="247520" y="351449"/>
                  <a:pt x="249260" y="342682"/>
                  <a:pt x="251048" y="339105"/>
                </a:cubicBezTo>
                <a:cubicBezTo>
                  <a:pt x="252252" y="336696"/>
                  <a:pt x="254036" y="334623"/>
                  <a:pt x="255530" y="332382"/>
                </a:cubicBezTo>
                <a:cubicBezTo>
                  <a:pt x="261662" y="307850"/>
                  <a:pt x="252522" y="346463"/>
                  <a:pt x="260013" y="296523"/>
                </a:cubicBezTo>
                <a:cubicBezTo>
                  <a:pt x="263004" y="276581"/>
                  <a:pt x="263338" y="284330"/>
                  <a:pt x="266736" y="271870"/>
                </a:cubicBezTo>
                <a:cubicBezTo>
                  <a:pt x="268357" y="265926"/>
                  <a:pt x="269724" y="259917"/>
                  <a:pt x="271218" y="253940"/>
                </a:cubicBezTo>
                <a:cubicBezTo>
                  <a:pt x="271965" y="250952"/>
                  <a:pt x="272486" y="247898"/>
                  <a:pt x="273460" y="244976"/>
                </a:cubicBezTo>
                <a:cubicBezTo>
                  <a:pt x="274207" y="242735"/>
                  <a:pt x="275052" y="240524"/>
                  <a:pt x="275701" y="238252"/>
                </a:cubicBezTo>
                <a:cubicBezTo>
                  <a:pt x="276547" y="235290"/>
                  <a:pt x="277057" y="232237"/>
                  <a:pt x="277942" y="229287"/>
                </a:cubicBezTo>
                <a:cubicBezTo>
                  <a:pt x="279300" y="224761"/>
                  <a:pt x="280930" y="220322"/>
                  <a:pt x="282424" y="215840"/>
                </a:cubicBezTo>
                <a:cubicBezTo>
                  <a:pt x="283171" y="213599"/>
                  <a:pt x="284092" y="211409"/>
                  <a:pt x="284665" y="209117"/>
                </a:cubicBezTo>
                <a:cubicBezTo>
                  <a:pt x="285412" y="206129"/>
                  <a:pt x="286022" y="203102"/>
                  <a:pt x="286907" y="200152"/>
                </a:cubicBezTo>
                <a:cubicBezTo>
                  <a:pt x="288265" y="195627"/>
                  <a:pt x="290612" y="191365"/>
                  <a:pt x="291389" y="186705"/>
                </a:cubicBezTo>
                <a:cubicBezTo>
                  <a:pt x="292121" y="182315"/>
                  <a:pt x="294529" y="166972"/>
                  <a:pt x="295871" y="162052"/>
                </a:cubicBezTo>
                <a:cubicBezTo>
                  <a:pt x="297114" y="157494"/>
                  <a:pt x="299577" y="153266"/>
                  <a:pt x="300354" y="148605"/>
                </a:cubicBezTo>
                <a:cubicBezTo>
                  <a:pt x="301101" y="144123"/>
                  <a:pt x="301493" y="139566"/>
                  <a:pt x="302595" y="135158"/>
                </a:cubicBezTo>
                <a:cubicBezTo>
                  <a:pt x="303741" y="130574"/>
                  <a:pt x="306150" y="126344"/>
                  <a:pt x="307077" y="121711"/>
                </a:cubicBezTo>
                <a:cubicBezTo>
                  <a:pt x="309922" y="107484"/>
                  <a:pt x="308394" y="114200"/>
                  <a:pt x="311560" y="101540"/>
                </a:cubicBezTo>
                <a:cubicBezTo>
                  <a:pt x="311795" y="99659"/>
                  <a:pt x="314750" y="74042"/>
                  <a:pt x="316042" y="70164"/>
                </a:cubicBezTo>
                <a:cubicBezTo>
                  <a:pt x="316894" y="67609"/>
                  <a:pt x="319430" y="65901"/>
                  <a:pt x="320524" y="63440"/>
                </a:cubicBezTo>
                <a:cubicBezTo>
                  <a:pt x="328764" y="44900"/>
                  <a:pt x="320524" y="52234"/>
                  <a:pt x="320524" y="49993"/>
                </a:cubicBez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l"/>
            <a:endParaRPr lang="en-GB" sz="2400" dirty="0">
              <a:latin typeface="DIN-Regular" panose="02000503040000020004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BCCA7E6-A8A1-4B88-B71E-60CF03C7CB6A}"/>
              </a:ext>
            </a:extLst>
          </p:cNvPr>
          <p:cNvSpPr/>
          <p:nvPr/>
        </p:nvSpPr>
        <p:spPr>
          <a:xfrm>
            <a:off x="9774518" y="3919034"/>
            <a:ext cx="1323788" cy="461665"/>
          </a:xfrm>
          <a:custGeom>
            <a:avLst/>
            <a:gdLst>
              <a:gd name="connsiteX0" fmla="*/ 208430 w 992841"/>
              <a:gd name="connsiteY0" fmla="*/ 0 h 999564"/>
              <a:gd name="connsiteX1" fmla="*/ 208430 w 992841"/>
              <a:gd name="connsiteY1" fmla="*/ 0 h 999564"/>
              <a:gd name="connsiteX2" fmla="*/ 206188 w 992841"/>
              <a:gd name="connsiteY2" fmla="*/ 20170 h 999564"/>
              <a:gd name="connsiteX3" fmla="*/ 203947 w 992841"/>
              <a:gd name="connsiteY3" fmla="*/ 49306 h 999564"/>
              <a:gd name="connsiteX4" fmla="*/ 197224 w 992841"/>
              <a:gd name="connsiteY4" fmla="*/ 64994 h 999564"/>
              <a:gd name="connsiteX5" fmla="*/ 190500 w 992841"/>
              <a:gd name="connsiteY5" fmla="*/ 85164 h 999564"/>
              <a:gd name="connsiteX6" fmla="*/ 188259 w 992841"/>
              <a:gd name="connsiteY6" fmla="*/ 91888 h 999564"/>
              <a:gd name="connsiteX7" fmla="*/ 183777 w 992841"/>
              <a:gd name="connsiteY7" fmla="*/ 98611 h 999564"/>
              <a:gd name="connsiteX8" fmla="*/ 179294 w 992841"/>
              <a:gd name="connsiteY8" fmla="*/ 121023 h 999564"/>
              <a:gd name="connsiteX9" fmla="*/ 177053 w 992841"/>
              <a:gd name="connsiteY9" fmla="*/ 127747 h 999564"/>
              <a:gd name="connsiteX10" fmla="*/ 174812 w 992841"/>
              <a:gd name="connsiteY10" fmla="*/ 136711 h 999564"/>
              <a:gd name="connsiteX11" fmla="*/ 170330 w 992841"/>
              <a:gd name="connsiteY11" fmla="*/ 179294 h 999564"/>
              <a:gd name="connsiteX12" fmla="*/ 165847 w 992841"/>
              <a:gd name="connsiteY12" fmla="*/ 194982 h 999564"/>
              <a:gd name="connsiteX13" fmla="*/ 163606 w 992841"/>
              <a:gd name="connsiteY13" fmla="*/ 206188 h 999564"/>
              <a:gd name="connsiteX14" fmla="*/ 156883 w 992841"/>
              <a:gd name="connsiteY14" fmla="*/ 226358 h 999564"/>
              <a:gd name="connsiteX15" fmla="*/ 152400 w 992841"/>
              <a:gd name="connsiteY15" fmla="*/ 239806 h 999564"/>
              <a:gd name="connsiteX16" fmla="*/ 150159 w 992841"/>
              <a:gd name="connsiteY16" fmla="*/ 246529 h 999564"/>
              <a:gd name="connsiteX17" fmla="*/ 147918 w 992841"/>
              <a:gd name="connsiteY17" fmla="*/ 259976 h 999564"/>
              <a:gd name="connsiteX18" fmla="*/ 141194 w 992841"/>
              <a:gd name="connsiteY18" fmla="*/ 282388 h 999564"/>
              <a:gd name="connsiteX19" fmla="*/ 138953 w 992841"/>
              <a:gd name="connsiteY19" fmla="*/ 289111 h 999564"/>
              <a:gd name="connsiteX20" fmla="*/ 134471 w 992841"/>
              <a:gd name="connsiteY20" fmla="*/ 295835 h 999564"/>
              <a:gd name="connsiteX21" fmla="*/ 129988 w 992841"/>
              <a:gd name="connsiteY21" fmla="*/ 311523 h 999564"/>
              <a:gd name="connsiteX22" fmla="*/ 125506 w 992841"/>
              <a:gd name="connsiteY22" fmla="*/ 318247 h 999564"/>
              <a:gd name="connsiteX23" fmla="*/ 121024 w 992841"/>
              <a:gd name="connsiteY23" fmla="*/ 331694 h 999564"/>
              <a:gd name="connsiteX24" fmla="*/ 116541 w 992841"/>
              <a:gd name="connsiteY24" fmla="*/ 347382 h 999564"/>
              <a:gd name="connsiteX25" fmla="*/ 112059 w 992841"/>
              <a:gd name="connsiteY25" fmla="*/ 360829 h 999564"/>
              <a:gd name="connsiteX26" fmla="*/ 109818 w 992841"/>
              <a:gd name="connsiteY26" fmla="*/ 367553 h 999564"/>
              <a:gd name="connsiteX27" fmla="*/ 107577 w 992841"/>
              <a:gd name="connsiteY27" fmla="*/ 385482 h 999564"/>
              <a:gd name="connsiteX28" fmla="*/ 105336 w 992841"/>
              <a:gd name="connsiteY28" fmla="*/ 394447 h 999564"/>
              <a:gd name="connsiteX29" fmla="*/ 103094 w 992841"/>
              <a:gd name="connsiteY29" fmla="*/ 410135 h 999564"/>
              <a:gd name="connsiteX30" fmla="*/ 98612 w 992841"/>
              <a:gd name="connsiteY30" fmla="*/ 423582 h 999564"/>
              <a:gd name="connsiteX31" fmla="*/ 94130 w 992841"/>
              <a:gd name="connsiteY31" fmla="*/ 439270 h 999564"/>
              <a:gd name="connsiteX32" fmla="*/ 91888 w 992841"/>
              <a:gd name="connsiteY32" fmla="*/ 454958 h 999564"/>
              <a:gd name="connsiteX33" fmla="*/ 89647 w 992841"/>
              <a:gd name="connsiteY33" fmla="*/ 461682 h 999564"/>
              <a:gd name="connsiteX34" fmla="*/ 87406 w 992841"/>
              <a:gd name="connsiteY34" fmla="*/ 470647 h 999564"/>
              <a:gd name="connsiteX35" fmla="*/ 82924 w 992841"/>
              <a:gd name="connsiteY35" fmla="*/ 484094 h 999564"/>
              <a:gd name="connsiteX36" fmla="*/ 80683 w 992841"/>
              <a:gd name="connsiteY36" fmla="*/ 493058 h 999564"/>
              <a:gd name="connsiteX37" fmla="*/ 76200 w 992841"/>
              <a:gd name="connsiteY37" fmla="*/ 502023 h 999564"/>
              <a:gd name="connsiteX38" fmla="*/ 67236 w 992841"/>
              <a:gd name="connsiteY38" fmla="*/ 522194 h 999564"/>
              <a:gd name="connsiteX39" fmla="*/ 64994 w 992841"/>
              <a:gd name="connsiteY39" fmla="*/ 535641 h 999564"/>
              <a:gd name="connsiteX40" fmla="*/ 60512 w 992841"/>
              <a:gd name="connsiteY40" fmla="*/ 544606 h 999564"/>
              <a:gd name="connsiteX41" fmla="*/ 53788 w 992841"/>
              <a:gd name="connsiteY41" fmla="*/ 571500 h 999564"/>
              <a:gd name="connsiteX42" fmla="*/ 49306 w 992841"/>
              <a:gd name="connsiteY42" fmla="*/ 580464 h 999564"/>
              <a:gd name="connsiteX43" fmla="*/ 44824 w 992841"/>
              <a:gd name="connsiteY43" fmla="*/ 593911 h 999564"/>
              <a:gd name="connsiteX44" fmla="*/ 40341 w 992841"/>
              <a:gd name="connsiteY44" fmla="*/ 623047 h 999564"/>
              <a:gd name="connsiteX45" fmla="*/ 31377 w 992841"/>
              <a:gd name="connsiteY45" fmla="*/ 636494 h 999564"/>
              <a:gd name="connsiteX46" fmla="*/ 26894 w 992841"/>
              <a:gd name="connsiteY46" fmla="*/ 652182 h 999564"/>
              <a:gd name="connsiteX47" fmla="*/ 24653 w 992841"/>
              <a:gd name="connsiteY47" fmla="*/ 661147 h 999564"/>
              <a:gd name="connsiteX48" fmla="*/ 22412 w 992841"/>
              <a:gd name="connsiteY48" fmla="*/ 667870 h 999564"/>
              <a:gd name="connsiteX49" fmla="*/ 17930 w 992841"/>
              <a:gd name="connsiteY49" fmla="*/ 683558 h 999564"/>
              <a:gd name="connsiteX50" fmla="*/ 13447 w 992841"/>
              <a:gd name="connsiteY50" fmla="*/ 708211 h 999564"/>
              <a:gd name="connsiteX51" fmla="*/ 8965 w 992841"/>
              <a:gd name="connsiteY51" fmla="*/ 712694 h 999564"/>
              <a:gd name="connsiteX52" fmla="*/ 2241 w 992841"/>
              <a:gd name="connsiteY52" fmla="*/ 726141 h 999564"/>
              <a:gd name="connsiteX53" fmla="*/ 0 w 992841"/>
              <a:gd name="connsiteY53" fmla="*/ 732864 h 999564"/>
              <a:gd name="connsiteX54" fmla="*/ 17930 w 992841"/>
              <a:gd name="connsiteY54" fmla="*/ 741829 h 999564"/>
              <a:gd name="connsiteX55" fmla="*/ 22412 w 992841"/>
              <a:gd name="connsiteY55" fmla="*/ 748553 h 999564"/>
              <a:gd name="connsiteX56" fmla="*/ 33618 w 992841"/>
              <a:gd name="connsiteY56" fmla="*/ 750794 h 999564"/>
              <a:gd name="connsiteX57" fmla="*/ 40341 w 992841"/>
              <a:gd name="connsiteY57" fmla="*/ 753035 h 999564"/>
              <a:gd name="connsiteX58" fmla="*/ 51547 w 992841"/>
              <a:gd name="connsiteY58" fmla="*/ 755276 h 999564"/>
              <a:gd name="connsiteX59" fmla="*/ 58271 w 992841"/>
              <a:gd name="connsiteY59" fmla="*/ 757517 h 999564"/>
              <a:gd name="connsiteX60" fmla="*/ 67236 w 992841"/>
              <a:gd name="connsiteY60" fmla="*/ 762000 h 999564"/>
              <a:gd name="connsiteX61" fmla="*/ 85165 w 992841"/>
              <a:gd name="connsiteY61" fmla="*/ 764241 h 999564"/>
              <a:gd name="connsiteX62" fmla="*/ 94130 w 992841"/>
              <a:gd name="connsiteY62" fmla="*/ 784411 h 999564"/>
              <a:gd name="connsiteX63" fmla="*/ 98612 w 992841"/>
              <a:gd name="connsiteY63" fmla="*/ 788894 h 999564"/>
              <a:gd name="connsiteX64" fmla="*/ 105336 w 992841"/>
              <a:gd name="connsiteY64" fmla="*/ 793376 h 999564"/>
              <a:gd name="connsiteX65" fmla="*/ 116541 w 992841"/>
              <a:gd name="connsiteY65" fmla="*/ 804582 h 999564"/>
              <a:gd name="connsiteX66" fmla="*/ 134471 w 992841"/>
              <a:gd name="connsiteY66" fmla="*/ 818029 h 999564"/>
              <a:gd name="connsiteX67" fmla="*/ 141194 w 992841"/>
              <a:gd name="connsiteY67" fmla="*/ 824753 h 999564"/>
              <a:gd name="connsiteX68" fmla="*/ 147918 w 992841"/>
              <a:gd name="connsiteY68" fmla="*/ 826994 h 999564"/>
              <a:gd name="connsiteX69" fmla="*/ 150159 w 992841"/>
              <a:gd name="connsiteY69" fmla="*/ 833717 h 999564"/>
              <a:gd name="connsiteX70" fmla="*/ 154641 w 992841"/>
              <a:gd name="connsiteY70" fmla="*/ 842682 h 999564"/>
              <a:gd name="connsiteX71" fmla="*/ 161365 w 992841"/>
              <a:gd name="connsiteY71" fmla="*/ 849406 h 999564"/>
              <a:gd name="connsiteX72" fmla="*/ 172571 w 992841"/>
              <a:gd name="connsiteY72" fmla="*/ 862853 h 999564"/>
              <a:gd name="connsiteX73" fmla="*/ 179294 w 992841"/>
              <a:gd name="connsiteY73" fmla="*/ 867335 h 999564"/>
              <a:gd name="connsiteX74" fmla="*/ 188259 w 992841"/>
              <a:gd name="connsiteY74" fmla="*/ 874058 h 999564"/>
              <a:gd name="connsiteX75" fmla="*/ 194983 w 992841"/>
              <a:gd name="connsiteY75" fmla="*/ 876300 h 999564"/>
              <a:gd name="connsiteX76" fmla="*/ 208430 w 992841"/>
              <a:gd name="connsiteY76" fmla="*/ 887506 h 999564"/>
              <a:gd name="connsiteX77" fmla="*/ 219636 w 992841"/>
              <a:gd name="connsiteY77" fmla="*/ 900953 h 999564"/>
              <a:gd name="connsiteX78" fmla="*/ 221877 w 992841"/>
              <a:gd name="connsiteY78" fmla="*/ 907676 h 999564"/>
              <a:gd name="connsiteX79" fmla="*/ 226359 w 992841"/>
              <a:gd name="connsiteY79" fmla="*/ 916641 h 999564"/>
              <a:gd name="connsiteX80" fmla="*/ 228600 w 992841"/>
              <a:gd name="connsiteY80" fmla="*/ 925606 h 999564"/>
              <a:gd name="connsiteX81" fmla="*/ 233083 w 992841"/>
              <a:gd name="connsiteY81" fmla="*/ 939053 h 999564"/>
              <a:gd name="connsiteX82" fmla="*/ 239806 w 992841"/>
              <a:gd name="connsiteY82" fmla="*/ 959223 h 999564"/>
              <a:gd name="connsiteX83" fmla="*/ 242047 w 992841"/>
              <a:gd name="connsiteY83" fmla="*/ 965947 h 999564"/>
              <a:gd name="connsiteX84" fmla="*/ 244288 w 992841"/>
              <a:gd name="connsiteY84" fmla="*/ 972670 h 999564"/>
              <a:gd name="connsiteX85" fmla="*/ 246530 w 992841"/>
              <a:gd name="connsiteY85" fmla="*/ 981635 h 999564"/>
              <a:gd name="connsiteX86" fmla="*/ 248771 w 992841"/>
              <a:gd name="connsiteY86" fmla="*/ 988358 h 999564"/>
              <a:gd name="connsiteX87" fmla="*/ 251012 w 992841"/>
              <a:gd name="connsiteY87" fmla="*/ 999564 h 999564"/>
              <a:gd name="connsiteX88" fmla="*/ 273424 w 992841"/>
              <a:gd name="connsiteY88" fmla="*/ 997323 h 999564"/>
              <a:gd name="connsiteX89" fmla="*/ 286871 w 992841"/>
              <a:gd name="connsiteY89" fmla="*/ 992841 h 999564"/>
              <a:gd name="connsiteX90" fmla="*/ 291353 w 992841"/>
              <a:gd name="connsiteY90" fmla="*/ 988358 h 999564"/>
              <a:gd name="connsiteX91" fmla="*/ 300318 w 992841"/>
              <a:gd name="connsiteY91" fmla="*/ 986117 h 999564"/>
              <a:gd name="connsiteX92" fmla="*/ 313765 w 992841"/>
              <a:gd name="connsiteY92" fmla="*/ 981635 h 999564"/>
              <a:gd name="connsiteX93" fmla="*/ 333936 w 992841"/>
              <a:gd name="connsiteY93" fmla="*/ 974911 h 999564"/>
              <a:gd name="connsiteX94" fmla="*/ 347383 w 992841"/>
              <a:gd name="connsiteY94" fmla="*/ 970429 h 999564"/>
              <a:gd name="connsiteX95" fmla="*/ 356347 w 992841"/>
              <a:gd name="connsiteY95" fmla="*/ 968188 h 999564"/>
              <a:gd name="connsiteX96" fmla="*/ 360830 w 992841"/>
              <a:gd name="connsiteY96" fmla="*/ 963706 h 999564"/>
              <a:gd name="connsiteX97" fmla="*/ 374277 w 992841"/>
              <a:gd name="connsiteY97" fmla="*/ 959223 h 999564"/>
              <a:gd name="connsiteX98" fmla="*/ 381000 w 992841"/>
              <a:gd name="connsiteY98" fmla="*/ 954741 h 999564"/>
              <a:gd name="connsiteX99" fmla="*/ 396688 w 992841"/>
              <a:gd name="connsiteY99" fmla="*/ 950258 h 999564"/>
              <a:gd name="connsiteX100" fmla="*/ 423583 w 992841"/>
              <a:gd name="connsiteY100" fmla="*/ 945776 h 999564"/>
              <a:gd name="connsiteX101" fmla="*/ 430306 w 992841"/>
              <a:gd name="connsiteY101" fmla="*/ 943535 h 999564"/>
              <a:gd name="connsiteX102" fmla="*/ 448236 w 992841"/>
              <a:gd name="connsiteY102" fmla="*/ 939053 h 999564"/>
              <a:gd name="connsiteX103" fmla="*/ 454959 w 992841"/>
              <a:gd name="connsiteY103" fmla="*/ 934570 h 999564"/>
              <a:gd name="connsiteX104" fmla="*/ 484094 w 992841"/>
              <a:gd name="connsiteY104" fmla="*/ 927847 h 999564"/>
              <a:gd name="connsiteX105" fmla="*/ 490818 w 992841"/>
              <a:gd name="connsiteY105" fmla="*/ 925606 h 999564"/>
              <a:gd name="connsiteX106" fmla="*/ 497541 w 992841"/>
              <a:gd name="connsiteY106" fmla="*/ 921123 h 999564"/>
              <a:gd name="connsiteX107" fmla="*/ 519953 w 992841"/>
              <a:gd name="connsiteY107" fmla="*/ 916641 h 999564"/>
              <a:gd name="connsiteX108" fmla="*/ 540124 w 992841"/>
              <a:gd name="connsiteY108" fmla="*/ 912158 h 999564"/>
              <a:gd name="connsiteX109" fmla="*/ 564777 w 992841"/>
              <a:gd name="connsiteY109" fmla="*/ 907676 h 999564"/>
              <a:gd name="connsiteX110" fmla="*/ 578224 w 992841"/>
              <a:gd name="connsiteY110" fmla="*/ 900953 h 999564"/>
              <a:gd name="connsiteX111" fmla="*/ 591671 w 992841"/>
              <a:gd name="connsiteY111" fmla="*/ 894229 h 999564"/>
              <a:gd name="connsiteX112" fmla="*/ 616324 w 992841"/>
              <a:gd name="connsiteY112" fmla="*/ 887506 h 999564"/>
              <a:gd name="connsiteX113" fmla="*/ 629771 w 992841"/>
              <a:gd name="connsiteY113" fmla="*/ 885264 h 999564"/>
              <a:gd name="connsiteX114" fmla="*/ 647700 w 992841"/>
              <a:gd name="connsiteY114" fmla="*/ 883023 h 999564"/>
              <a:gd name="connsiteX115" fmla="*/ 667871 w 992841"/>
              <a:gd name="connsiteY115" fmla="*/ 876300 h 999564"/>
              <a:gd name="connsiteX116" fmla="*/ 674594 w 992841"/>
              <a:gd name="connsiteY116" fmla="*/ 874058 h 999564"/>
              <a:gd name="connsiteX117" fmla="*/ 681318 w 992841"/>
              <a:gd name="connsiteY117" fmla="*/ 869576 h 999564"/>
              <a:gd name="connsiteX118" fmla="*/ 705971 w 992841"/>
              <a:gd name="connsiteY118" fmla="*/ 862853 h 999564"/>
              <a:gd name="connsiteX119" fmla="*/ 719418 w 992841"/>
              <a:gd name="connsiteY119" fmla="*/ 858370 h 999564"/>
              <a:gd name="connsiteX120" fmla="*/ 728383 w 992841"/>
              <a:gd name="connsiteY120" fmla="*/ 856129 h 999564"/>
              <a:gd name="connsiteX121" fmla="*/ 735106 w 992841"/>
              <a:gd name="connsiteY121" fmla="*/ 849406 h 999564"/>
              <a:gd name="connsiteX122" fmla="*/ 744071 w 992841"/>
              <a:gd name="connsiteY122" fmla="*/ 847164 h 999564"/>
              <a:gd name="connsiteX123" fmla="*/ 750794 w 992841"/>
              <a:gd name="connsiteY123" fmla="*/ 844923 h 999564"/>
              <a:gd name="connsiteX124" fmla="*/ 755277 w 992841"/>
              <a:gd name="connsiteY124" fmla="*/ 840441 h 999564"/>
              <a:gd name="connsiteX125" fmla="*/ 770965 w 992841"/>
              <a:gd name="connsiteY125" fmla="*/ 835958 h 999564"/>
              <a:gd name="connsiteX126" fmla="*/ 791136 w 992841"/>
              <a:gd name="connsiteY126" fmla="*/ 829235 h 999564"/>
              <a:gd name="connsiteX127" fmla="*/ 797859 w 992841"/>
              <a:gd name="connsiteY127" fmla="*/ 826994 h 999564"/>
              <a:gd name="connsiteX128" fmla="*/ 820271 w 992841"/>
              <a:gd name="connsiteY128" fmla="*/ 822511 h 999564"/>
              <a:gd name="connsiteX129" fmla="*/ 826994 w 992841"/>
              <a:gd name="connsiteY129" fmla="*/ 820270 h 999564"/>
              <a:gd name="connsiteX130" fmla="*/ 858371 w 992841"/>
              <a:gd name="connsiteY130" fmla="*/ 811306 h 999564"/>
              <a:gd name="connsiteX131" fmla="*/ 867336 w 992841"/>
              <a:gd name="connsiteY131" fmla="*/ 806823 h 999564"/>
              <a:gd name="connsiteX132" fmla="*/ 874059 w 992841"/>
              <a:gd name="connsiteY132" fmla="*/ 802341 h 999564"/>
              <a:gd name="connsiteX133" fmla="*/ 894230 w 992841"/>
              <a:gd name="connsiteY133" fmla="*/ 795617 h 999564"/>
              <a:gd name="connsiteX134" fmla="*/ 900953 w 992841"/>
              <a:gd name="connsiteY134" fmla="*/ 793376 h 999564"/>
              <a:gd name="connsiteX135" fmla="*/ 909918 w 992841"/>
              <a:gd name="connsiteY135" fmla="*/ 788894 h 999564"/>
              <a:gd name="connsiteX136" fmla="*/ 925606 w 992841"/>
              <a:gd name="connsiteY136" fmla="*/ 784411 h 999564"/>
              <a:gd name="connsiteX137" fmla="*/ 939053 w 992841"/>
              <a:gd name="connsiteY137" fmla="*/ 777688 h 999564"/>
              <a:gd name="connsiteX138" fmla="*/ 943536 w 992841"/>
              <a:gd name="connsiteY138" fmla="*/ 773206 h 999564"/>
              <a:gd name="connsiteX139" fmla="*/ 956983 w 992841"/>
              <a:gd name="connsiteY139" fmla="*/ 770964 h 999564"/>
              <a:gd name="connsiteX140" fmla="*/ 965947 w 992841"/>
              <a:gd name="connsiteY140" fmla="*/ 768723 h 999564"/>
              <a:gd name="connsiteX141" fmla="*/ 979394 w 992841"/>
              <a:gd name="connsiteY141" fmla="*/ 764241 h 999564"/>
              <a:gd name="connsiteX142" fmla="*/ 983877 w 992841"/>
              <a:gd name="connsiteY142" fmla="*/ 759758 h 999564"/>
              <a:gd name="connsiteX143" fmla="*/ 990600 w 992841"/>
              <a:gd name="connsiteY143" fmla="*/ 755276 h 999564"/>
              <a:gd name="connsiteX144" fmla="*/ 992841 w 992841"/>
              <a:gd name="connsiteY144" fmla="*/ 748553 h 999564"/>
              <a:gd name="connsiteX145" fmla="*/ 990600 w 992841"/>
              <a:gd name="connsiteY145" fmla="*/ 741829 h 999564"/>
              <a:gd name="connsiteX146" fmla="*/ 981636 w 992841"/>
              <a:gd name="connsiteY146" fmla="*/ 730623 h 999564"/>
              <a:gd name="connsiteX147" fmla="*/ 979394 w 992841"/>
              <a:gd name="connsiteY147" fmla="*/ 723900 h 999564"/>
              <a:gd name="connsiteX148" fmla="*/ 977153 w 992841"/>
              <a:gd name="connsiteY148" fmla="*/ 712694 h 999564"/>
              <a:gd name="connsiteX149" fmla="*/ 968188 w 992841"/>
              <a:gd name="connsiteY149" fmla="*/ 701488 h 999564"/>
              <a:gd name="connsiteX150" fmla="*/ 961465 w 992841"/>
              <a:gd name="connsiteY150" fmla="*/ 688041 h 999564"/>
              <a:gd name="connsiteX151" fmla="*/ 950259 w 992841"/>
              <a:gd name="connsiteY151" fmla="*/ 672353 h 999564"/>
              <a:gd name="connsiteX152" fmla="*/ 945777 w 992841"/>
              <a:gd name="connsiteY152" fmla="*/ 645458 h 999564"/>
              <a:gd name="connsiteX153" fmla="*/ 941294 w 992841"/>
              <a:gd name="connsiteY153" fmla="*/ 640976 h 999564"/>
              <a:gd name="connsiteX154" fmla="*/ 934571 w 992841"/>
              <a:gd name="connsiteY154" fmla="*/ 618564 h 999564"/>
              <a:gd name="connsiteX155" fmla="*/ 930088 w 992841"/>
              <a:gd name="connsiteY155" fmla="*/ 611841 h 999564"/>
              <a:gd name="connsiteX156" fmla="*/ 925606 w 992841"/>
              <a:gd name="connsiteY156" fmla="*/ 598394 h 999564"/>
              <a:gd name="connsiteX157" fmla="*/ 912159 w 992841"/>
              <a:gd name="connsiteY157" fmla="*/ 580464 h 999564"/>
              <a:gd name="connsiteX158" fmla="*/ 903194 w 992841"/>
              <a:gd name="connsiteY158" fmla="*/ 558053 h 999564"/>
              <a:gd name="connsiteX159" fmla="*/ 898712 w 992841"/>
              <a:gd name="connsiteY159" fmla="*/ 553570 h 999564"/>
              <a:gd name="connsiteX160" fmla="*/ 894230 w 992841"/>
              <a:gd name="connsiteY160" fmla="*/ 533400 h 999564"/>
              <a:gd name="connsiteX161" fmla="*/ 889747 w 992841"/>
              <a:gd name="connsiteY161" fmla="*/ 528917 h 999564"/>
              <a:gd name="connsiteX162" fmla="*/ 887506 w 992841"/>
              <a:gd name="connsiteY162" fmla="*/ 522194 h 999564"/>
              <a:gd name="connsiteX163" fmla="*/ 878541 w 992841"/>
              <a:gd name="connsiteY163" fmla="*/ 506506 h 999564"/>
              <a:gd name="connsiteX164" fmla="*/ 876300 w 992841"/>
              <a:gd name="connsiteY164" fmla="*/ 497541 h 999564"/>
              <a:gd name="connsiteX165" fmla="*/ 871818 w 992841"/>
              <a:gd name="connsiteY165" fmla="*/ 493058 h 999564"/>
              <a:gd name="connsiteX166" fmla="*/ 856130 w 992841"/>
              <a:gd name="connsiteY166" fmla="*/ 470647 h 999564"/>
              <a:gd name="connsiteX167" fmla="*/ 851647 w 992841"/>
              <a:gd name="connsiteY167" fmla="*/ 461682 h 999564"/>
              <a:gd name="connsiteX168" fmla="*/ 849406 w 992841"/>
              <a:gd name="connsiteY168" fmla="*/ 454958 h 999564"/>
              <a:gd name="connsiteX169" fmla="*/ 844924 w 992841"/>
              <a:gd name="connsiteY169" fmla="*/ 448235 h 999564"/>
              <a:gd name="connsiteX170" fmla="*/ 842683 w 992841"/>
              <a:gd name="connsiteY170" fmla="*/ 439270 h 999564"/>
              <a:gd name="connsiteX171" fmla="*/ 838200 w 992841"/>
              <a:gd name="connsiteY171" fmla="*/ 434788 h 999564"/>
              <a:gd name="connsiteX172" fmla="*/ 831477 w 992841"/>
              <a:gd name="connsiteY172" fmla="*/ 425823 h 999564"/>
              <a:gd name="connsiteX173" fmla="*/ 822512 w 992841"/>
              <a:gd name="connsiteY173" fmla="*/ 412376 h 999564"/>
              <a:gd name="connsiteX174" fmla="*/ 815788 w 992841"/>
              <a:gd name="connsiteY174" fmla="*/ 405653 h 999564"/>
              <a:gd name="connsiteX175" fmla="*/ 811306 w 992841"/>
              <a:gd name="connsiteY175" fmla="*/ 398929 h 999564"/>
              <a:gd name="connsiteX176" fmla="*/ 800100 w 992841"/>
              <a:gd name="connsiteY176" fmla="*/ 385482 h 999564"/>
              <a:gd name="connsiteX177" fmla="*/ 793377 w 992841"/>
              <a:gd name="connsiteY177" fmla="*/ 378758 h 999564"/>
              <a:gd name="connsiteX178" fmla="*/ 786653 w 992841"/>
              <a:gd name="connsiteY178" fmla="*/ 376517 h 999564"/>
              <a:gd name="connsiteX179" fmla="*/ 782171 w 992841"/>
              <a:gd name="connsiteY179" fmla="*/ 369794 h 999564"/>
              <a:gd name="connsiteX180" fmla="*/ 777688 w 992841"/>
              <a:gd name="connsiteY180" fmla="*/ 365311 h 999564"/>
              <a:gd name="connsiteX181" fmla="*/ 764241 w 992841"/>
              <a:gd name="connsiteY181" fmla="*/ 347382 h 999564"/>
              <a:gd name="connsiteX182" fmla="*/ 762000 w 992841"/>
              <a:gd name="connsiteY182" fmla="*/ 340658 h 999564"/>
              <a:gd name="connsiteX183" fmla="*/ 741830 w 992841"/>
              <a:gd name="connsiteY183" fmla="*/ 329453 h 999564"/>
              <a:gd name="connsiteX184" fmla="*/ 730624 w 992841"/>
              <a:gd name="connsiteY184" fmla="*/ 318247 h 999564"/>
              <a:gd name="connsiteX185" fmla="*/ 728383 w 992841"/>
              <a:gd name="connsiteY185" fmla="*/ 311523 h 999564"/>
              <a:gd name="connsiteX186" fmla="*/ 719418 w 992841"/>
              <a:gd name="connsiteY186" fmla="*/ 298076 h 999564"/>
              <a:gd name="connsiteX187" fmla="*/ 717177 w 992841"/>
              <a:gd name="connsiteY187" fmla="*/ 291353 h 999564"/>
              <a:gd name="connsiteX188" fmla="*/ 705971 w 992841"/>
              <a:gd name="connsiteY188" fmla="*/ 282388 h 999564"/>
              <a:gd name="connsiteX189" fmla="*/ 697006 w 992841"/>
              <a:gd name="connsiteY189" fmla="*/ 273423 h 999564"/>
              <a:gd name="connsiteX190" fmla="*/ 676836 w 992841"/>
              <a:gd name="connsiteY190" fmla="*/ 262217 h 999564"/>
              <a:gd name="connsiteX191" fmla="*/ 674594 w 992841"/>
              <a:gd name="connsiteY191" fmla="*/ 255494 h 999564"/>
              <a:gd name="connsiteX192" fmla="*/ 670112 w 992841"/>
              <a:gd name="connsiteY192" fmla="*/ 251011 h 999564"/>
              <a:gd name="connsiteX193" fmla="*/ 663388 w 992841"/>
              <a:gd name="connsiteY193" fmla="*/ 237564 h 999564"/>
              <a:gd name="connsiteX194" fmla="*/ 649941 w 992841"/>
              <a:gd name="connsiteY194" fmla="*/ 228600 h 999564"/>
              <a:gd name="connsiteX195" fmla="*/ 638736 w 992841"/>
              <a:gd name="connsiteY195" fmla="*/ 217394 h 999564"/>
              <a:gd name="connsiteX196" fmla="*/ 627530 w 992841"/>
              <a:gd name="connsiteY196" fmla="*/ 210670 h 999564"/>
              <a:gd name="connsiteX197" fmla="*/ 607359 w 992841"/>
              <a:gd name="connsiteY197" fmla="*/ 194982 h 999564"/>
              <a:gd name="connsiteX198" fmla="*/ 600636 w 992841"/>
              <a:gd name="connsiteY198" fmla="*/ 188258 h 999564"/>
              <a:gd name="connsiteX199" fmla="*/ 593912 w 992841"/>
              <a:gd name="connsiteY199" fmla="*/ 186017 h 999564"/>
              <a:gd name="connsiteX200" fmla="*/ 582706 w 992841"/>
              <a:gd name="connsiteY200" fmla="*/ 181535 h 999564"/>
              <a:gd name="connsiteX201" fmla="*/ 575983 w 992841"/>
              <a:gd name="connsiteY201" fmla="*/ 177053 h 999564"/>
              <a:gd name="connsiteX202" fmla="*/ 560294 w 992841"/>
              <a:gd name="connsiteY202" fmla="*/ 170329 h 999564"/>
              <a:gd name="connsiteX203" fmla="*/ 553571 w 992841"/>
              <a:gd name="connsiteY203" fmla="*/ 165847 h 999564"/>
              <a:gd name="connsiteX204" fmla="*/ 542365 w 992841"/>
              <a:gd name="connsiteY204" fmla="*/ 154641 h 999564"/>
              <a:gd name="connsiteX205" fmla="*/ 540124 w 992841"/>
              <a:gd name="connsiteY205" fmla="*/ 145676 h 999564"/>
              <a:gd name="connsiteX206" fmla="*/ 526677 w 992841"/>
              <a:gd name="connsiteY206" fmla="*/ 141194 h 999564"/>
              <a:gd name="connsiteX207" fmla="*/ 508747 w 992841"/>
              <a:gd name="connsiteY207" fmla="*/ 136711 h 999564"/>
              <a:gd name="connsiteX208" fmla="*/ 502024 w 992841"/>
              <a:gd name="connsiteY208" fmla="*/ 134470 h 999564"/>
              <a:gd name="connsiteX209" fmla="*/ 490818 w 992841"/>
              <a:gd name="connsiteY209" fmla="*/ 125506 h 999564"/>
              <a:gd name="connsiteX210" fmla="*/ 475130 w 992841"/>
              <a:gd name="connsiteY210" fmla="*/ 114300 h 999564"/>
              <a:gd name="connsiteX211" fmla="*/ 470647 w 992841"/>
              <a:gd name="connsiteY211" fmla="*/ 109817 h 999564"/>
              <a:gd name="connsiteX212" fmla="*/ 468406 w 992841"/>
              <a:gd name="connsiteY212" fmla="*/ 103094 h 999564"/>
              <a:gd name="connsiteX213" fmla="*/ 452718 w 992841"/>
              <a:gd name="connsiteY213" fmla="*/ 100853 h 999564"/>
              <a:gd name="connsiteX214" fmla="*/ 443753 w 992841"/>
              <a:gd name="connsiteY214" fmla="*/ 98611 h 999564"/>
              <a:gd name="connsiteX215" fmla="*/ 437030 w 992841"/>
              <a:gd name="connsiteY215" fmla="*/ 94129 h 999564"/>
              <a:gd name="connsiteX216" fmla="*/ 432547 w 992841"/>
              <a:gd name="connsiteY216" fmla="*/ 89647 h 999564"/>
              <a:gd name="connsiteX217" fmla="*/ 419100 w 992841"/>
              <a:gd name="connsiteY217" fmla="*/ 85164 h 999564"/>
              <a:gd name="connsiteX218" fmla="*/ 401171 w 992841"/>
              <a:gd name="connsiteY218" fmla="*/ 80682 h 999564"/>
              <a:gd name="connsiteX219" fmla="*/ 392206 w 992841"/>
              <a:gd name="connsiteY219" fmla="*/ 69476 h 999564"/>
              <a:gd name="connsiteX220" fmla="*/ 387724 w 992841"/>
              <a:gd name="connsiteY220" fmla="*/ 62753 h 999564"/>
              <a:gd name="connsiteX221" fmla="*/ 374277 w 992841"/>
              <a:gd name="connsiteY221" fmla="*/ 58270 h 999564"/>
              <a:gd name="connsiteX222" fmla="*/ 369794 w 992841"/>
              <a:gd name="connsiteY222" fmla="*/ 51547 h 999564"/>
              <a:gd name="connsiteX223" fmla="*/ 360830 w 992841"/>
              <a:gd name="connsiteY223" fmla="*/ 47064 h 999564"/>
              <a:gd name="connsiteX224" fmla="*/ 318247 w 992841"/>
              <a:gd name="connsiteY224" fmla="*/ 42582 h 999564"/>
              <a:gd name="connsiteX225" fmla="*/ 311524 w 992841"/>
              <a:gd name="connsiteY225" fmla="*/ 38100 h 999564"/>
              <a:gd name="connsiteX226" fmla="*/ 298077 w 992841"/>
              <a:gd name="connsiteY226" fmla="*/ 29135 h 999564"/>
              <a:gd name="connsiteX227" fmla="*/ 284630 w 992841"/>
              <a:gd name="connsiteY227" fmla="*/ 26894 h 999564"/>
              <a:gd name="connsiteX228" fmla="*/ 273424 w 992841"/>
              <a:gd name="connsiteY228" fmla="*/ 24653 h 999564"/>
              <a:gd name="connsiteX229" fmla="*/ 268941 w 992841"/>
              <a:gd name="connsiteY229" fmla="*/ 17929 h 999564"/>
              <a:gd name="connsiteX230" fmla="*/ 248771 w 992841"/>
              <a:gd name="connsiteY230" fmla="*/ 11206 h 999564"/>
              <a:gd name="connsiteX231" fmla="*/ 235324 w 992841"/>
              <a:gd name="connsiteY231" fmla="*/ 6723 h 999564"/>
              <a:gd name="connsiteX232" fmla="*/ 224118 w 992841"/>
              <a:gd name="connsiteY232" fmla="*/ 2241 h 999564"/>
              <a:gd name="connsiteX233" fmla="*/ 208430 w 992841"/>
              <a:gd name="connsiteY233" fmla="*/ 0 h 99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</a:cxnLst>
            <a:rect l="l" t="t" r="r" b="b"/>
            <a:pathLst>
              <a:path w="992841" h="999564">
                <a:moveTo>
                  <a:pt x="208430" y="0"/>
                </a:moveTo>
                <a:lnTo>
                  <a:pt x="208430" y="0"/>
                </a:lnTo>
                <a:cubicBezTo>
                  <a:pt x="207683" y="6723"/>
                  <a:pt x="206801" y="13433"/>
                  <a:pt x="206188" y="20170"/>
                </a:cubicBezTo>
                <a:cubicBezTo>
                  <a:pt x="205306" y="29871"/>
                  <a:pt x="205023" y="39625"/>
                  <a:pt x="203947" y="49306"/>
                </a:cubicBezTo>
                <a:cubicBezTo>
                  <a:pt x="202619" y="61255"/>
                  <a:pt x="203662" y="58554"/>
                  <a:pt x="197224" y="64994"/>
                </a:cubicBezTo>
                <a:lnTo>
                  <a:pt x="190500" y="85164"/>
                </a:lnTo>
                <a:cubicBezTo>
                  <a:pt x="189753" y="87405"/>
                  <a:pt x="189570" y="89922"/>
                  <a:pt x="188259" y="91888"/>
                </a:cubicBezTo>
                <a:lnTo>
                  <a:pt x="183777" y="98611"/>
                </a:lnTo>
                <a:cubicBezTo>
                  <a:pt x="178714" y="113802"/>
                  <a:pt x="184445" y="95270"/>
                  <a:pt x="179294" y="121023"/>
                </a:cubicBezTo>
                <a:cubicBezTo>
                  <a:pt x="178831" y="123340"/>
                  <a:pt x="177702" y="125475"/>
                  <a:pt x="177053" y="127747"/>
                </a:cubicBezTo>
                <a:cubicBezTo>
                  <a:pt x="176207" y="130708"/>
                  <a:pt x="175363" y="133681"/>
                  <a:pt x="174812" y="136711"/>
                </a:cubicBezTo>
                <a:cubicBezTo>
                  <a:pt x="170888" y="158295"/>
                  <a:pt x="173710" y="152261"/>
                  <a:pt x="170330" y="179294"/>
                </a:cubicBezTo>
                <a:cubicBezTo>
                  <a:pt x="169283" y="187666"/>
                  <a:pt x="167705" y="187548"/>
                  <a:pt x="165847" y="194982"/>
                </a:cubicBezTo>
                <a:cubicBezTo>
                  <a:pt x="164923" y="198678"/>
                  <a:pt x="164608" y="202513"/>
                  <a:pt x="163606" y="206188"/>
                </a:cubicBezTo>
                <a:cubicBezTo>
                  <a:pt x="163606" y="206189"/>
                  <a:pt x="158004" y="222996"/>
                  <a:pt x="156883" y="226358"/>
                </a:cubicBezTo>
                <a:lnTo>
                  <a:pt x="152400" y="239806"/>
                </a:lnTo>
                <a:lnTo>
                  <a:pt x="150159" y="246529"/>
                </a:lnTo>
                <a:cubicBezTo>
                  <a:pt x="149412" y="251011"/>
                  <a:pt x="148809" y="255520"/>
                  <a:pt x="147918" y="259976"/>
                </a:cubicBezTo>
                <a:cubicBezTo>
                  <a:pt x="146224" y="268448"/>
                  <a:pt x="144055" y="273806"/>
                  <a:pt x="141194" y="282388"/>
                </a:cubicBezTo>
                <a:cubicBezTo>
                  <a:pt x="140447" y="284629"/>
                  <a:pt x="140263" y="287145"/>
                  <a:pt x="138953" y="289111"/>
                </a:cubicBezTo>
                <a:cubicBezTo>
                  <a:pt x="137459" y="291352"/>
                  <a:pt x="135676" y="293426"/>
                  <a:pt x="134471" y="295835"/>
                </a:cubicBezTo>
                <a:cubicBezTo>
                  <a:pt x="130113" y="304551"/>
                  <a:pt x="134293" y="301478"/>
                  <a:pt x="129988" y="311523"/>
                </a:cubicBezTo>
                <a:cubicBezTo>
                  <a:pt x="128927" y="313999"/>
                  <a:pt x="126600" y="315785"/>
                  <a:pt x="125506" y="318247"/>
                </a:cubicBezTo>
                <a:cubicBezTo>
                  <a:pt x="123587" y="322565"/>
                  <a:pt x="122518" y="327212"/>
                  <a:pt x="121024" y="331694"/>
                </a:cubicBezTo>
                <a:cubicBezTo>
                  <a:pt x="113493" y="354289"/>
                  <a:pt x="124984" y="319239"/>
                  <a:pt x="116541" y="347382"/>
                </a:cubicBezTo>
                <a:cubicBezTo>
                  <a:pt x="115183" y="351907"/>
                  <a:pt x="113553" y="356347"/>
                  <a:pt x="112059" y="360829"/>
                </a:cubicBezTo>
                <a:lnTo>
                  <a:pt x="109818" y="367553"/>
                </a:lnTo>
                <a:cubicBezTo>
                  <a:pt x="109071" y="373529"/>
                  <a:pt x="108567" y="379541"/>
                  <a:pt x="107577" y="385482"/>
                </a:cubicBezTo>
                <a:cubicBezTo>
                  <a:pt x="107071" y="388520"/>
                  <a:pt x="105887" y="391416"/>
                  <a:pt x="105336" y="394447"/>
                </a:cubicBezTo>
                <a:cubicBezTo>
                  <a:pt x="104391" y="399644"/>
                  <a:pt x="104282" y="404988"/>
                  <a:pt x="103094" y="410135"/>
                </a:cubicBezTo>
                <a:cubicBezTo>
                  <a:pt x="102032" y="414739"/>
                  <a:pt x="100106" y="419100"/>
                  <a:pt x="98612" y="423582"/>
                </a:cubicBezTo>
                <a:cubicBezTo>
                  <a:pt x="96692" y="429342"/>
                  <a:pt x="95256" y="433080"/>
                  <a:pt x="94130" y="439270"/>
                </a:cubicBezTo>
                <a:cubicBezTo>
                  <a:pt x="93185" y="444467"/>
                  <a:pt x="92924" y="449778"/>
                  <a:pt x="91888" y="454958"/>
                </a:cubicBezTo>
                <a:cubicBezTo>
                  <a:pt x="91425" y="457275"/>
                  <a:pt x="90296" y="459410"/>
                  <a:pt x="89647" y="461682"/>
                </a:cubicBezTo>
                <a:cubicBezTo>
                  <a:pt x="88801" y="464644"/>
                  <a:pt x="88291" y="467697"/>
                  <a:pt x="87406" y="470647"/>
                </a:cubicBezTo>
                <a:cubicBezTo>
                  <a:pt x="86048" y="475173"/>
                  <a:pt x="84070" y="479510"/>
                  <a:pt x="82924" y="484094"/>
                </a:cubicBezTo>
                <a:cubicBezTo>
                  <a:pt x="82177" y="487082"/>
                  <a:pt x="81765" y="490174"/>
                  <a:pt x="80683" y="493058"/>
                </a:cubicBezTo>
                <a:cubicBezTo>
                  <a:pt x="79510" y="496186"/>
                  <a:pt x="77441" y="498921"/>
                  <a:pt x="76200" y="502023"/>
                </a:cubicBezTo>
                <a:cubicBezTo>
                  <a:pt x="68197" y="522030"/>
                  <a:pt x="75860" y="509256"/>
                  <a:pt x="67236" y="522194"/>
                </a:cubicBezTo>
                <a:cubicBezTo>
                  <a:pt x="66489" y="526676"/>
                  <a:pt x="66300" y="531288"/>
                  <a:pt x="64994" y="535641"/>
                </a:cubicBezTo>
                <a:cubicBezTo>
                  <a:pt x="64034" y="538841"/>
                  <a:pt x="61472" y="541406"/>
                  <a:pt x="60512" y="544606"/>
                </a:cubicBezTo>
                <a:cubicBezTo>
                  <a:pt x="55727" y="560556"/>
                  <a:pt x="61545" y="555985"/>
                  <a:pt x="53788" y="571500"/>
                </a:cubicBezTo>
                <a:cubicBezTo>
                  <a:pt x="52294" y="574488"/>
                  <a:pt x="50547" y="577362"/>
                  <a:pt x="49306" y="580464"/>
                </a:cubicBezTo>
                <a:cubicBezTo>
                  <a:pt x="47551" y="584851"/>
                  <a:pt x="44824" y="593911"/>
                  <a:pt x="44824" y="593911"/>
                </a:cubicBezTo>
                <a:cubicBezTo>
                  <a:pt x="44493" y="597220"/>
                  <a:pt x="44283" y="615952"/>
                  <a:pt x="40341" y="623047"/>
                </a:cubicBezTo>
                <a:cubicBezTo>
                  <a:pt x="37725" y="627756"/>
                  <a:pt x="31377" y="636494"/>
                  <a:pt x="31377" y="636494"/>
                </a:cubicBezTo>
                <a:cubicBezTo>
                  <a:pt x="24368" y="664528"/>
                  <a:pt x="33328" y="629666"/>
                  <a:pt x="26894" y="652182"/>
                </a:cubicBezTo>
                <a:cubicBezTo>
                  <a:pt x="26048" y="655144"/>
                  <a:pt x="25499" y="658185"/>
                  <a:pt x="24653" y="661147"/>
                </a:cubicBezTo>
                <a:cubicBezTo>
                  <a:pt x="24004" y="663418"/>
                  <a:pt x="23061" y="665599"/>
                  <a:pt x="22412" y="667870"/>
                </a:cubicBezTo>
                <a:cubicBezTo>
                  <a:pt x="16784" y="687568"/>
                  <a:pt x="23303" y="667439"/>
                  <a:pt x="17930" y="683558"/>
                </a:cubicBezTo>
                <a:cubicBezTo>
                  <a:pt x="17670" y="685379"/>
                  <a:pt x="15560" y="703985"/>
                  <a:pt x="13447" y="708211"/>
                </a:cubicBezTo>
                <a:cubicBezTo>
                  <a:pt x="12502" y="710101"/>
                  <a:pt x="10459" y="711200"/>
                  <a:pt x="8965" y="712694"/>
                </a:cubicBezTo>
                <a:cubicBezTo>
                  <a:pt x="3333" y="729591"/>
                  <a:pt x="10930" y="708763"/>
                  <a:pt x="2241" y="726141"/>
                </a:cubicBezTo>
                <a:cubicBezTo>
                  <a:pt x="1185" y="728254"/>
                  <a:pt x="747" y="730623"/>
                  <a:pt x="0" y="732864"/>
                </a:cubicBezTo>
                <a:cubicBezTo>
                  <a:pt x="10676" y="736423"/>
                  <a:pt x="12241" y="734718"/>
                  <a:pt x="17930" y="741829"/>
                </a:cubicBezTo>
                <a:cubicBezTo>
                  <a:pt x="19613" y="743932"/>
                  <a:pt x="20073" y="747217"/>
                  <a:pt x="22412" y="748553"/>
                </a:cubicBezTo>
                <a:cubicBezTo>
                  <a:pt x="25719" y="750443"/>
                  <a:pt x="29922" y="749870"/>
                  <a:pt x="33618" y="750794"/>
                </a:cubicBezTo>
                <a:cubicBezTo>
                  <a:pt x="35910" y="751367"/>
                  <a:pt x="38049" y="752462"/>
                  <a:pt x="40341" y="753035"/>
                </a:cubicBezTo>
                <a:cubicBezTo>
                  <a:pt x="44037" y="753959"/>
                  <a:pt x="47851" y="754352"/>
                  <a:pt x="51547" y="755276"/>
                </a:cubicBezTo>
                <a:cubicBezTo>
                  <a:pt x="53839" y="755849"/>
                  <a:pt x="56099" y="756586"/>
                  <a:pt x="58271" y="757517"/>
                </a:cubicBezTo>
                <a:cubicBezTo>
                  <a:pt x="61342" y="758833"/>
                  <a:pt x="63995" y="761190"/>
                  <a:pt x="67236" y="762000"/>
                </a:cubicBezTo>
                <a:cubicBezTo>
                  <a:pt x="73079" y="763461"/>
                  <a:pt x="79189" y="763494"/>
                  <a:pt x="85165" y="764241"/>
                </a:cubicBezTo>
                <a:cubicBezTo>
                  <a:pt x="88721" y="774910"/>
                  <a:pt x="88039" y="776798"/>
                  <a:pt x="94130" y="784411"/>
                </a:cubicBezTo>
                <a:cubicBezTo>
                  <a:pt x="95450" y="786061"/>
                  <a:pt x="96962" y="787574"/>
                  <a:pt x="98612" y="788894"/>
                </a:cubicBezTo>
                <a:cubicBezTo>
                  <a:pt x="100715" y="790577"/>
                  <a:pt x="103095" y="791882"/>
                  <a:pt x="105336" y="793376"/>
                </a:cubicBezTo>
                <a:cubicBezTo>
                  <a:pt x="114299" y="806823"/>
                  <a:pt x="104590" y="794124"/>
                  <a:pt x="116541" y="804582"/>
                </a:cubicBezTo>
                <a:cubicBezTo>
                  <a:pt x="132389" y="818449"/>
                  <a:pt x="121407" y="813675"/>
                  <a:pt x="134471" y="818029"/>
                </a:cubicBezTo>
                <a:cubicBezTo>
                  <a:pt x="136712" y="820270"/>
                  <a:pt x="138557" y="822995"/>
                  <a:pt x="141194" y="824753"/>
                </a:cubicBezTo>
                <a:cubicBezTo>
                  <a:pt x="143160" y="826064"/>
                  <a:pt x="146247" y="825324"/>
                  <a:pt x="147918" y="826994"/>
                </a:cubicBezTo>
                <a:cubicBezTo>
                  <a:pt x="149588" y="828664"/>
                  <a:pt x="149229" y="831546"/>
                  <a:pt x="150159" y="833717"/>
                </a:cubicBezTo>
                <a:cubicBezTo>
                  <a:pt x="151475" y="836788"/>
                  <a:pt x="152699" y="839963"/>
                  <a:pt x="154641" y="842682"/>
                </a:cubicBezTo>
                <a:cubicBezTo>
                  <a:pt x="156483" y="845261"/>
                  <a:pt x="159336" y="846971"/>
                  <a:pt x="161365" y="849406"/>
                </a:cubicBezTo>
                <a:cubicBezTo>
                  <a:pt x="169379" y="859023"/>
                  <a:pt x="161855" y="853923"/>
                  <a:pt x="172571" y="862853"/>
                </a:cubicBezTo>
                <a:cubicBezTo>
                  <a:pt x="174640" y="864577"/>
                  <a:pt x="177102" y="865770"/>
                  <a:pt x="179294" y="867335"/>
                </a:cubicBezTo>
                <a:cubicBezTo>
                  <a:pt x="182334" y="869506"/>
                  <a:pt x="185016" y="872205"/>
                  <a:pt x="188259" y="874058"/>
                </a:cubicBezTo>
                <a:cubicBezTo>
                  <a:pt x="190310" y="875230"/>
                  <a:pt x="192870" y="875243"/>
                  <a:pt x="194983" y="876300"/>
                </a:cubicBezTo>
                <a:cubicBezTo>
                  <a:pt x="201224" y="879421"/>
                  <a:pt x="203473" y="882549"/>
                  <a:pt x="208430" y="887506"/>
                </a:cubicBezTo>
                <a:cubicBezTo>
                  <a:pt x="213568" y="902920"/>
                  <a:pt x="206068" y="884671"/>
                  <a:pt x="219636" y="900953"/>
                </a:cubicBezTo>
                <a:cubicBezTo>
                  <a:pt x="221148" y="902768"/>
                  <a:pt x="220947" y="905505"/>
                  <a:pt x="221877" y="907676"/>
                </a:cubicBezTo>
                <a:cubicBezTo>
                  <a:pt x="223193" y="910747"/>
                  <a:pt x="225186" y="913513"/>
                  <a:pt x="226359" y="916641"/>
                </a:cubicBezTo>
                <a:cubicBezTo>
                  <a:pt x="227440" y="919525"/>
                  <a:pt x="227715" y="922656"/>
                  <a:pt x="228600" y="925606"/>
                </a:cubicBezTo>
                <a:cubicBezTo>
                  <a:pt x="229958" y="930132"/>
                  <a:pt x="231589" y="934571"/>
                  <a:pt x="233083" y="939053"/>
                </a:cubicBezTo>
                <a:lnTo>
                  <a:pt x="239806" y="959223"/>
                </a:lnTo>
                <a:lnTo>
                  <a:pt x="242047" y="965947"/>
                </a:lnTo>
                <a:cubicBezTo>
                  <a:pt x="242794" y="968188"/>
                  <a:pt x="243715" y="970378"/>
                  <a:pt x="244288" y="972670"/>
                </a:cubicBezTo>
                <a:cubicBezTo>
                  <a:pt x="245035" y="975658"/>
                  <a:pt x="245684" y="978673"/>
                  <a:pt x="246530" y="981635"/>
                </a:cubicBezTo>
                <a:cubicBezTo>
                  <a:pt x="247179" y="983906"/>
                  <a:pt x="248198" y="986066"/>
                  <a:pt x="248771" y="988358"/>
                </a:cubicBezTo>
                <a:cubicBezTo>
                  <a:pt x="249695" y="992054"/>
                  <a:pt x="250265" y="995829"/>
                  <a:pt x="251012" y="999564"/>
                </a:cubicBezTo>
                <a:cubicBezTo>
                  <a:pt x="258483" y="998817"/>
                  <a:pt x="266045" y="998707"/>
                  <a:pt x="273424" y="997323"/>
                </a:cubicBezTo>
                <a:cubicBezTo>
                  <a:pt x="278068" y="996452"/>
                  <a:pt x="286871" y="992841"/>
                  <a:pt x="286871" y="992841"/>
                </a:cubicBezTo>
                <a:cubicBezTo>
                  <a:pt x="288365" y="991347"/>
                  <a:pt x="289463" y="989303"/>
                  <a:pt x="291353" y="988358"/>
                </a:cubicBezTo>
                <a:cubicBezTo>
                  <a:pt x="294108" y="986980"/>
                  <a:pt x="297368" y="987002"/>
                  <a:pt x="300318" y="986117"/>
                </a:cubicBezTo>
                <a:cubicBezTo>
                  <a:pt x="304844" y="984759"/>
                  <a:pt x="309283" y="983129"/>
                  <a:pt x="313765" y="981635"/>
                </a:cubicBezTo>
                <a:lnTo>
                  <a:pt x="333936" y="974911"/>
                </a:lnTo>
                <a:lnTo>
                  <a:pt x="347383" y="970429"/>
                </a:lnTo>
                <a:lnTo>
                  <a:pt x="356347" y="968188"/>
                </a:lnTo>
                <a:cubicBezTo>
                  <a:pt x="357841" y="966694"/>
                  <a:pt x="358940" y="964651"/>
                  <a:pt x="360830" y="963706"/>
                </a:cubicBezTo>
                <a:cubicBezTo>
                  <a:pt x="365056" y="961593"/>
                  <a:pt x="374277" y="959223"/>
                  <a:pt x="374277" y="959223"/>
                </a:cubicBezTo>
                <a:cubicBezTo>
                  <a:pt x="376518" y="957729"/>
                  <a:pt x="378591" y="955945"/>
                  <a:pt x="381000" y="954741"/>
                </a:cubicBezTo>
                <a:cubicBezTo>
                  <a:pt x="384577" y="952953"/>
                  <a:pt x="393344" y="951213"/>
                  <a:pt x="396688" y="950258"/>
                </a:cubicBezTo>
                <a:cubicBezTo>
                  <a:pt x="413406" y="945481"/>
                  <a:pt x="390825" y="949415"/>
                  <a:pt x="423583" y="945776"/>
                </a:cubicBezTo>
                <a:cubicBezTo>
                  <a:pt x="425824" y="945029"/>
                  <a:pt x="428027" y="944156"/>
                  <a:pt x="430306" y="943535"/>
                </a:cubicBezTo>
                <a:cubicBezTo>
                  <a:pt x="436250" y="941914"/>
                  <a:pt x="448236" y="939053"/>
                  <a:pt x="448236" y="939053"/>
                </a:cubicBezTo>
                <a:cubicBezTo>
                  <a:pt x="450477" y="937559"/>
                  <a:pt x="452428" y="935491"/>
                  <a:pt x="454959" y="934570"/>
                </a:cubicBezTo>
                <a:cubicBezTo>
                  <a:pt x="467225" y="930109"/>
                  <a:pt x="472634" y="930712"/>
                  <a:pt x="484094" y="927847"/>
                </a:cubicBezTo>
                <a:cubicBezTo>
                  <a:pt x="486386" y="927274"/>
                  <a:pt x="488577" y="926353"/>
                  <a:pt x="490818" y="925606"/>
                </a:cubicBezTo>
                <a:cubicBezTo>
                  <a:pt x="493059" y="924112"/>
                  <a:pt x="495065" y="922184"/>
                  <a:pt x="497541" y="921123"/>
                </a:cubicBezTo>
                <a:cubicBezTo>
                  <a:pt x="502094" y="919171"/>
                  <a:pt x="516480" y="917336"/>
                  <a:pt x="519953" y="916641"/>
                </a:cubicBezTo>
                <a:cubicBezTo>
                  <a:pt x="540091" y="912614"/>
                  <a:pt x="516651" y="916071"/>
                  <a:pt x="540124" y="912158"/>
                </a:cubicBezTo>
                <a:cubicBezTo>
                  <a:pt x="564226" y="908140"/>
                  <a:pt x="547559" y="911980"/>
                  <a:pt x="564777" y="907676"/>
                </a:cubicBezTo>
                <a:cubicBezTo>
                  <a:pt x="584052" y="894826"/>
                  <a:pt x="559659" y="910236"/>
                  <a:pt x="578224" y="900953"/>
                </a:cubicBezTo>
                <a:cubicBezTo>
                  <a:pt x="595603" y="892263"/>
                  <a:pt x="574770" y="899862"/>
                  <a:pt x="591671" y="894229"/>
                </a:cubicBezTo>
                <a:cubicBezTo>
                  <a:pt x="603720" y="886196"/>
                  <a:pt x="595018" y="890550"/>
                  <a:pt x="616324" y="887506"/>
                </a:cubicBezTo>
                <a:cubicBezTo>
                  <a:pt x="620823" y="886863"/>
                  <a:pt x="625272" y="885907"/>
                  <a:pt x="629771" y="885264"/>
                </a:cubicBezTo>
                <a:cubicBezTo>
                  <a:pt x="635733" y="884412"/>
                  <a:pt x="641724" y="883770"/>
                  <a:pt x="647700" y="883023"/>
                </a:cubicBezTo>
                <a:lnTo>
                  <a:pt x="667871" y="876300"/>
                </a:lnTo>
                <a:cubicBezTo>
                  <a:pt x="670112" y="875553"/>
                  <a:pt x="672628" y="875368"/>
                  <a:pt x="674594" y="874058"/>
                </a:cubicBezTo>
                <a:cubicBezTo>
                  <a:pt x="676835" y="872564"/>
                  <a:pt x="678856" y="870670"/>
                  <a:pt x="681318" y="869576"/>
                </a:cubicBezTo>
                <a:cubicBezTo>
                  <a:pt x="695665" y="863200"/>
                  <a:pt x="692320" y="866576"/>
                  <a:pt x="705971" y="862853"/>
                </a:cubicBezTo>
                <a:cubicBezTo>
                  <a:pt x="710529" y="861610"/>
                  <a:pt x="714892" y="859728"/>
                  <a:pt x="719418" y="858370"/>
                </a:cubicBezTo>
                <a:cubicBezTo>
                  <a:pt x="722368" y="857485"/>
                  <a:pt x="725395" y="856876"/>
                  <a:pt x="728383" y="856129"/>
                </a:cubicBezTo>
                <a:cubicBezTo>
                  <a:pt x="730624" y="853888"/>
                  <a:pt x="732354" y="850978"/>
                  <a:pt x="735106" y="849406"/>
                </a:cubicBezTo>
                <a:cubicBezTo>
                  <a:pt x="737780" y="847878"/>
                  <a:pt x="741109" y="848010"/>
                  <a:pt x="744071" y="847164"/>
                </a:cubicBezTo>
                <a:cubicBezTo>
                  <a:pt x="746342" y="846515"/>
                  <a:pt x="748553" y="845670"/>
                  <a:pt x="750794" y="844923"/>
                </a:cubicBezTo>
                <a:cubicBezTo>
                  <a:pt x="752288" y="843429"/>
                  <a:pt x="753465" y="841528"/>
                  <a:pt x="755277" y="840441"/>
                </a:cubicBezTo>
                <a:cubicBezTo>
                  <a:pt x="757786" y="838936"/>
                  <a:pt x="769015" y="836543"/>
                  <a:pt x="770965" y="835958"/>
                </a:cubicBezTo>
                <a:cubicBezTo>
                  <a:pt x="777753" y="833921"/>
                  <a:pt x="784412" y="831476"/>
                  <a:pt x="791136" y="829235"/>
                </a:cubicBezTo>
                <a:cubicBezTo>
                  <a:pt x="793377" y="828488"/>
                  <a:pt x="795529" y="827382"/>
                  <a:pt x="797859" y="826994"/>
                </a:cubicBezTo>
                <a:cubicBezTo>
                  <a:pt x="808435" y="825231"/>
                  <a:pt x="810903" y="825188"/>
                  <a:pt x="820271" y="822511"/>
                </a:cubicBezTo>
                <a:cubicBezTo>
                  <a:pt x="822542" y="821862"/>
                  <a:pt x="824715" y="820891"/>
                  <a:pt x="826994" y="820270"/>
                </a:cubicBezTo>
                <a:cubicBezTo>
                  <a:pt x="840349" y="816628"/>
                  <a:pt x="846104" y="816213"/>
                  <a:pt x="858371" y="811306"/>
                </a:cubicBezTo>
                <a:cubicBezTo>
                  <a:pt x="861473" y="810065"/>
                  <a:pt x="864435" y="808481"/>
                  <a:pt x="867336" y="806823"/>
                </a:cubicBezTo>
                <a:cubicBezTo>
                  <a:pt x="869674" y="805487"/>
                  <a:pt x="871598" y="803435"/>
                  <a:pt x="874059" y="802341"/>
                </a:cubicBezTo>
                <a:cubicBezTo>
                  <a:pt x="874074" y="802334"/>
                  <a:pt x="890860" y="796740"/>
                  <a:pt x="894230" y="795617"/>
                </a:cubicBezTo>
                <a:cubicBezTo>
                  <a:pt x="896471" y="794870"/>
                  <a:pt x="898840" y="794432"/>
                  <a:pt x="900953" y="793376"/>
                </a:cubicBezTo>
                <a:cubicBezTo>
                  <a:pt x="903941" y="791882"/>
                  <a:pt x="906790" y="790067"/>
                  <a:pt x="909918" y="788894"/>
                </a:cubicBezTo>
                <a:cubicBezTo>
                  <a:pt x="915677" y="786735"/>
                  <a:pt x="920178" y="787125"/>
                  <a:pt x="925606" y="784411"/>
                </a:cubicBezTo>
                <a:cubicBezTo>
                  <a:pt x="942976" y="775725"/>
                  <a:pt x="922162" y="783318"/>
                  <a:pt x="939053" y="777688"/>
                </a:cubicBezTo>
                <a:cubicBezTo>
                  <a:pt x="940547" y="776194"/>
                  <a:pt x="941557" y="773948"/>
                  <a:pt x="943536" y="773206"/>
                </a:cubicBezTo>
                <a:cubicBezTo>
                  <a:pt x="947791" y="771610"/>
                  <a:pt x="952527" y="771855"/>
                  <a:pt x="956983" y="770964"/>
                </a:cubicBezTo>
                <a:cubicBezTo>
                  <a:pt x="960003" y="770360"/>
                  <a:pt x="962997" y="769608"/>
                  <a:pt x="965947" y="768723"/>
                </a:cubicBezTo>
                <a:cubicBezTo>
                  <a:pt x="970473" y="767365"/>
                  <a:pt x="979394" y="764241"/>
                  <a:pt x="979394" y="764241"/>
                </a:cubicBezTo>
                <a:cubicBezTo>
                  <a:pt x="980888" y="762747"/>
                  <a:pt x="982227" y="761078"/>
                  <a:pt x="983877" y="759758"/>
                </a:cubicBezTo>
                <a:cubicBezTo>
                  <a:pt x="985980" y="758075"/>
                  <a:pt x="988917" y="757379"/>
                  <a:pt x="990600" y="755276"/>
                </a:cubicBezTo>
                <a:cubicBezTo>
                  <a:pt x="992076" y="753431"/>
                  <a:pt x="992094" y="750794"/>
                  <a:pt x="992841" y="748553"/>
                </a:cubicBezTo>
                <a:cubicBezTo>
                  <a:pt x="992094" y="746312"/>
                  <a:pt x="991656" y="743942"/>
                  <a:pt x="990600" y="741829"/>
                </a:cubicBezTo>
                <a:cubicBezTo>
                  <a:pt x="987774" y="736177"/>
                  <a:pt x="985803" y="734791"/>
                  <a:pt x="981636" y="730623"/>
                </a:cubicBezTo>
                <a:cubicBezTo>
                  <a:pt x="980889" y="728382"/>
                  <a:pt x="979967" y="726192"/>
                  <a:pt x="979394" y="723900"/>
                </a:cubicBezTo>
                <a:cubicBezTo>
                  <a:pt x="978470" y="720204"/>
                  <a:pt x="978490" y="716261"/>
                  <a:pt x="977153" y="712694"/>
                </a:cubicBezTo>
                <a:cubicBezTo>
                  <a:pt x="974717" y="706196"/>
                  <a:pt x="972052" y="706318"/>
                  <a:pt x="968188" y="701488"/>
                </a:cubicBezTo>
                <a:cubicBezTo>
                  <a:pt x="959628" y="690788"/>
                  <a:pt x="966985" y="699083"/>
                  <a:pt x="961465" y="688041"/>
                </a:cubicBezTo>
                <a:cubicBezTo>
                  <a:pt x="959823" y="684757"/>
                  <a:pt x="951788" y="674391"/>
                  <a:pt x="950259" y="672353"/>
                </a:cubicBezTo>
                <a:cubicBezTo>
                  <a:pt x="950076" y="671073"/>
                  <a:pt x="947181" y="648735"/>
                  <a:pt x="945777" y="645458"/>
                </a:cubicBezTo>
                <a:cubicBezTo>
                  <a:pt x="944945" y="643516"/>
                  <a:pt x="942788" y="642470"/>
                  <a:pt x="941294" y="640976"/>
                </a:cubicBezTo>
                <a:cubicBezTo>
                  <a:pt x="940042" y="635966"/>
                  <a:pt x="936753" y="621837"/>
                  <a:pt x="934571" y="618564"/>
                </a:cubicBezTo>
                <a:lnTo>
                  <a:pt x="930088" y="611841"/>
                </a:lnTo>
                <a:cubicBezTo>
                  <a:pt x="928594" y="607359"/>
                  <a:pt x="928947" y="601735"/>
                  <a:pt x="925606" y="598394"/>
                </a:cubicBezTo>
                <a:cubicBezTo>
                  <a:pt x="920298" y="593085"/>
                  <a:pt x="914692" y="588063"/>
                  <a:pt x="912159" y="580464"/>
                </a:cubicBezTo>
                <a:cubicBezTo>
                  <a:pt x="909727" y="573168"/>
                  <a:pt x="907594" y="564652"/>
                  <a:pt x="903194" y="558053"/>
                </a:cubicBezTo>
                <a:cubicBezTo>
                  <a:pt x="902022" y="556295"/>
                  <a:pt x="900206" y="555064"/>
                  <a:pt x="898712" y="553570"/>
                </a:cubicBezTo>
                <a:cubicBezTo>
                  <a:pt x="898476" y="552391"/>
                  <a:pt x="895285" y="535510"/>
                  <a:pt x="894230" y="533400"/>
                </a:cubicBezTo>
                <a:cubicBezTo>
                  <a:pt x="893285" y="531510"/>
                  <a:pt x="891241" y="530411"/>
                  <a:pt x="889747" y="528917"/>
                </a:cubicBezTo>
                <a:cubicBezTo>
                  <a:pt x="889000" y="526676"/>
                  <a:pt x="888436" y="524365"/>
                  <a:pt x="887506" y="522194"/>
                </a:cubicBezTo>
                <a:cubicBezTo>
                  <a:pt x="884092" y="514228"/>
                  <a:pt x="883045" y="513261"/>
                  <a:pt x="878541" y="506506"/>
                </a:cubicBezTo>
                <a:cubicBezTo>
                  <a:pt x="877794" y="503518"/>
                  <a:pt x="877677" y="500296"/>
                  <a:pt x="876300" y="497541"/>
                </a:cubicBezTo>
                <a:cubicBezTo>
                  <a:pt x="875355" y="495651"/>
                  <a:pt x="872763" y="494948"/>
                  <a:pt x="871818" y="493058"/>
                </a:cubicBezTo>
                <a:cubicBezTo>
                  <a:pt x="860829" y="471078"/>
                  <a:pt x="876082" y="486607"/>
                  <a:pt x="856130" y="470647"/>
                </a:cubicBezTo>
                <a:cubicBezTo>
                  <a:pt x="854636" y="467659"/>
                  <a:pt x="852963" y="464753"/>
                  <a:pt x="851647" y="461682"/>
                </a:cubicBezTo>
                <a:cubicBezTo>
                  <a:pt x="850716" y="459510"/>
                  <a:pt x="850462" y="457071"/>
                  <a:pt x="849406" y="454958"/>
                </a:cubicBezTo>
                <a:cubicBezTo>
                  <a:pt x="848202" y="452549"/>
                  <a:pt x="846418" y="450476"/>
                  <a:pt x="844924" y="448235"/>
                </a:cubicBezTo>
                <a:cubicBezTo>
                  <a:pt x="844177" y="445247"/>
                  <a:pt x="844061" y="442025"/>
                  <a:pt x="842683" y="439270"/>
                </a:cubicBezTo>
                <a:cubicBezTo>
                  <a:pt x="841738" y="437380"/>
                  <a:pt x="839553" y="436411"/>
                  <a:pt x="838200" y="434788"/>
                </a:cubicBezTo>
                <a:cubicBezTo>
                  <a:pt x="835809" y="431919"/>
                  <a:pt x="833619" y="428883"/>
                  <a:pt x="831477" y="425823"/>
                </a:cubicBezTo>
                <a:cubicBezTo>
                  <a:pt x="828388" y="421410"/>
                  <a:pt x="826322" y="416185"/>
                  <a:pt x="822512" y="412376"/>
                </a:cubicBezTo>
                <a:cubicBezTo>
                  <a:pt x="820271" y="410135"/>
                  <a:pt x="817817" y="408088"/>
                  <a:pt x="815788" y="405653"/>
                </a:cubicBezTo>
                <a:cubicBezTo>
                  <a:pt x="814064" y="403584"/>
                  <a:pt x="812960" y="401055"/>
                  <a:pt x="811306" y="398929"/>
                </a:cubicBezTo>
                <a:cubicBezTo>
                  <a:pt x="807724" y="394323"/>
                  <a:pt x="803976" y="389843"/>
                  <a:pt x="800100" y="385482"/>
                </a:cubicBezTo>
                <a:cubicBezTo>
                  <a:pt x="797994" y="383113"/>
                  <a:pt x="796014" y="380516"/>
                  <a:pt x="793377" y="378758"/>
                </a:cubicBezTo>
                <a:cubicBezTo>
                  <a:pt x="791411" y="377447"/>
                  <a:pt x="788894" y="377264"/>
                  <a:pt x="786653" y="376517"/>
                </a:cubicBezTo>
                <a:cubicBezTo>
                  <a:pt x="785159" y="374276"/>
                  <a:pt x="783854" y="371897"/>
                  <a:pt x="782171" y="369794"/>
                </a:cubicBezTo>
                <a:cubicBezTo>
                  <a:pt x="780851" y="368144"/>
                  <a:pt x="778956" y="367002"/>
                  <a:pt x="777688" y="365311"/>
                </a:cubicBezTo>
                <a:cubicBezTo>
                  <a:pt x="762486" y="345041"/>
                  <a:pt x="774521" y="357659"/>
                  <a:pt x="764241" y="347382"/>
                </a:cubicBezTo>
                <a:cubicBezTo>
                  <a:pt x="763494" y="345141"/>
                  <a:pt x="763671" y="342329"/>
                  <a:pt x="762000" y="340658"/>
                </a:cubicBezTo>
                <a:cubicBezTo>
                  <a:pt x="752298" y="330956"/>
                  <a:pt x="751339" y="336849"/>
                  <a:pt x="741830" y="329453"/>
                </a:cubicBezTo>
                <a:cubicBezTo>
                  <a:pt x="737660" y="326210"/>
                  <a:pt x="730624" y="318247"/>
                  <a:pt x="730624" y="318247"/>
                </a:cubicBezTo>
                <a:cubicBezTo>
                  <a:pt x="729877" y="316006"/>
                  <a:pt x="729530" y="313588"/>
                  <a:pt x="728383" y="311523"/>
                </a:cubicBezTo>
                <a:cubicBezTo>
                  <a:pt x="725767" y="306814"/>
                  <a:pt x="721122" y="303187"/>
                  <a:pt x="719418" y="298076"/>
                </a:cubicBezTo>
                <a:cubicBezTo>
                  <a:pt x="718671" y="295835"/>
                  <a:pt x="718392" y="293379"/>
                  <a:pt x="717177" y="291353"/>
                </a:cubicBezTo>
                <a:cubicBezTo>
                  <a:pt x="714484" y="286864"/>
                  <a:pt x="709744" y="285622"/>
                  <a:pt x="705971" y="282388"/>
                </a:cubicBezTo>
                <a:cubicBezTo>
                  <a:pt x="702762" y="279638"/>
                  <a:pt x="700522" y="275767"/>
                  <a:pt x="697006" y="273423"/>
                </a:cubicBezTo>
                <a:cubicBezTo>
                  <a:pt x="681594" y="263148"/>
                  <a:pt x="688670" y="266162"/>
                  <a:pt x="676836" y="262217"/>
                </a:cubicBezTo>
                <a:cubicBezTo>
                  <a:pt x="676089" y="259976"/>
                  <a:pt x="675809" y="257520"/>
                  <a:pt x="674594" y="255494"/>
                </a:cubicBezTo>
                <a:cubicBezTo>
                  <a:pt x="673507" y="253682"/>
                  <a:pt x="671057" y="252901"/>
                  <a:pt x="670112" y="251011"/>
                </a:cubicBezTo>
                <a:cubicBezTo>
                  <a:pt x="664895" y="240577"/>
                  <a:pt x="671739" y="243827"/>
                  <a:pt x="663388" y="237564"/>
                </a:cubicBezTo>
                <a:cubicBezTo>
                  <a:pt x="659078" y="234332"/>
                  <a:pt x="649941" y="228600"/>
                  <a:pt x="649941" y="228600"/>
                </a:cubicBezTo>
                <a:cubicBezTo>
                  <a:pt x="642258" y="217073"/>
                  <a:pt x="649407" y="225931"/>
                  <a:pt x="638736" y="217394"/>
                </a:cubicBezTo>
                <a:cubicBezTo>
                  <a:pt x="629946" y="210362"/>
                  <a:pt x="639205" y="214562"/>
                  <a:pt x="627530" y="210670"/>
                </a:cubicBezTo>
                <a:cubicBezTo>
                  <a:pt x="612412" y="195552"/>
                  <a:pt x="620097" y="199227"/>
                  <a:pt x="607359" y="194982"/>
                </a:cubicBezTo>
                <a:cubicBezTo>
                  <a:pt x="605118" y="192741"/>
                  <a:pt x="603273" y="190016"/>
                  <a:pt x="600636" y="188258"/>
                </a:cubicBezTo>
                <a:cubicBezTo>
                  <a:pt x="598670" y="186947"/>
                  <a:pt x="596124" y="186846"/>
                  <a:pt x="593912" y="186017"/>
                </a:cubicBezTo>
                <a:cubicBezTo>
                  <a:pt x="590145" y="184605"/>
                  <a:pt x="586304" y="183334"/>
                  <a:pt x="582706" y="181535"/>
                </a:cubicBezTo>
                <a:cubicBezTo>
                  <a:pt x="580297" y="180331"/>
                  <a:pt x="578321" y="178389"/>
                  <a:pt x="575983" y="177053"/>
                </a:cubicBezTo>
                <a:cubicBezTo>
                  <a:pt x="568226" y="172620"/>
                  <a:pt x="567839" y="172844"/>
                  <a:pt x="560294" y="170329"/>
                </a:cubicBezTo>
                <a:cubicBezTo>
                  <a:pt x="558053" y="168835"/>
                  <a:pt x="555598" y="167621"/>
                  <a:pt x="553571" y="165847"/>
                </a:cubicBezTo>
                <a:cubicBezTo>
                  <a:pt x="549595" y="162368"/>
                  <a:pt x="542365" y="154641"/>
                  <a:pt x="542365" y="154641"/>
                </a:cubicBezTo>
                <a:cubicBezTo>
                  <a:pt x="541618" y="151653"/>
                  <a:pt x="542463" y="147681"/>
                  <a:pt x="540124" y="145676"/>
                </a:cubicBezTo>
                <a:cubicBezTo>
                  <a:pt x="536537" y="142601"/>
                  <a:pt x="531159" y="142688"/>
                  <a:pt x="526677" y="141194"/>
                </a:cubicBezTo>
                <a:cubicBezTo>
                  <a:pt x="511308" y="136071"/>
                  <a:pt x="530382" y="142121"/>
                  <a:pt x="508747" y="136711"/>
                </a:cubicBezTo>
                <a:cubicBezTo>
                  <a:pt x="506455" y="136138"/>
                  <a:pt x="504265" y="135217"/>
                  <a:pt x="502024" y="134470"/>
                </a:cubicBezTo>
                <a:cubicBezTo>
                  <a:pt x="486750" y="119199"/>
                  <a:pt x="510626" y="142485"/>
                  <a:pt x="490818" y="125506"/>
                </a:cubicBezTo>
                <a:cubicBezTo>
                  <a:pt x="477282" y="113904"/>
                  <a:pt x="487483" y="118418"/>
                  <a:pt x="475130" y="114300"/>
                </a:cubicBezTo>
                <a:cubicBezTo>
                  <a:pt x="473636" y="112806"/>
                  <a:pt x="471734" y="111629"/>
                  <a:pt x="470647" y="109817"/>
                </a:cubicBezTo>
                <a:cubicBezTo>
                  <a:pt x="469432" y="107791"/>
                  <a:pt x="470519" y="104150"/>
                  <a:pt x="468406" y="103094"/>
                </a:cubicBezTo>
                <a:cubicBezTo>
                  <a:pt x="463681" y="100732"/>
                  <a:pt x="457915" y="101798"/>
                  <a:pt x="452718" y="100853"/>
                </a:cubicBezTo>
                <a:cubicBezTo>
                  <a:pt x="449687" y="100302"/>
                  <a:pt x="446741" y="99358"/>
                  <a:pt x="443753" y="98611"/>
                </a:cubicBezTo>
                <a:cubicBezTo>
                  <a:pt x="441512" y="97117"/>
                  <a:pt x="439133" y="95811"/>
                  <a:pt x="437030" y="94129"/>
                </a:cubicBezTo>
                <a:cubicBezTo>
                  <a:pt x="435380" y="92809"/>
                  <a:pt x="434437" y="90592"/>
                  <a:pt x="432547" y="89647"/>
                </a:cubicBezTo>
                <a:cubicBezTo>
                  <a:pt x="428321" y="87534"/>
                  <a:pt x="423582" y="86658"/>
                  <a:pt x="419100" y="85164"/>
                </a:cubicBezTo>
                <a:cubicBezTo>
                  <a:pt x="408766" y="81719"/>
                  <a:pt x="414689" y="83385"/>
                  <a:pt x="401171" y="80682"/>
                </a:cubicBezTo>
                <a:cubicBezTo>
                  <a:pt x="396808" y="67592"/>
                  <a:pt x="402344" y="79613"/>
                  <a:pt x="392206" y="69476"/>
                </a:cubicBezTo>
                <a:cubicBezTo>
                  <a:pt x="390301" y="67572"/>
                  <a:pt x="390008" y="64181"/>
                  <a:pt x="387724" y="62753"/>
                </a:cubicBezTo>
                <a:cubicBezTo>
                  <a:pt x="383717" y="60249"/>
                  <a:pt x="374277" y="58270"/>
                  <a:pt x="374277" y="58270"/>
                </a:cubicBezTo>
                <a:cubicBezTo>
                  <a:pt x="372783" y="56029"/>
                  <a:pt x="371863" y="53271"/>
                  <a:pt x="369794" y="51547"/>
                </a:cubicBezTo>
                <a:cubicBezTo>
                  <a:pt x="367228" y="49408"/>
                  <a:pt x="363958" y="48237"/>
                  <a:pt x="360830" y="47064"/>
                </a:cubicBezTo>
                <a:cubicBezTo>
                  <a:pt x="349024" y="42636"/>
                  <a:pt x="325571" y="43070"/>
                  <a:pt x="318247" y="42582"/>
                </a:cubicBezTo>
                <a:cubicBezTo>
                  <a:pt x="316006" y="41088"/>
                  <a:pt x="313627" y="39783"/>
                  <a:pt x="311524" y="38100"/>
                </a:cubicBezTo>
                <a:cubicBezTo>
                  <a:pt x="304688" y="32631"/>
                  <a:pt x="308917" y="32387"/>
                  <a:pt x="298077" y="29135"/>
                </a:cubicBezTo>
                <a:cubicBezTo>
                  <a:pt x="293724" y="27829"/>
                  <a:pt x="289101" y="27707"/>
                  <a:pt x="284630" y="26894"/>
                </a:cubicBezTo>
                <a:cubicBezTo>
                  <a:pt x="280882" y="26213"/>
                  <a:pt x="277159" y="25400"/>
                  <a:pt x="273424" y="24653"/>
                </a:cubicBezTo>
                <a:cubicBezTo>
                  <a:pt x="271930" y="22412"/>
                  <a:pt x="271010" y="19654"/>
                  <a:pt x="268941" y="17929"/>
                </a:cubicBezTo>
                <a:cubicBezTo>
                  <a:pt x="262278" y="12376"/>
                  <a:pt x="256744" y="13381"/>
                  <a:pt x="248771" y="11206"/>
                </a:cubicBezTo>
                <a:cubicBezTo>
                  <a:pt x="244213" y="9963"/>
                  <a:pt x="239764" y="8338"/>
                  <a:pt x="235324" y="6723"/>
                </a:cubicBezTo>
                <a:cubicBezTo>
                  <a:pt x="231543" y="5348"/>
                  <a:pt x="228063" y="3030"/>
                  <a:pt x="224118" y="2241"/>
                </a:cubicBezTo>
                <a:cubicBezTo>
                  <a:pt x="220455" y="1509"/>
                  <a:pt x="211045" y="374"/>
                  <a:pt x="208430" y="0"/>
                </a:cubicBez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l"/>
            <a:endParaRPr lang="en-GB" sz="2400" dirty="0">
              <a:latin typeface="DIN-Regular" panose="0200050304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BD29F3-7D8D-4480-8553-D48F65D710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670"/>
          <a:stretch/>
        </p:blipFill>
        <p:spPr>
          <a:xfrm>
            <a:off x="7868224" y="1856638"/>
            <a:ext cx="4024344" cy="45864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777765-EA56-440C-8B77-CA9AC9759AE6}"/>
              </a:ext>
            </a:extLst>
          </p:cNvPr>
          <p:cNvSpPr txBox="1"/>
          <p:nvPr/>
        </p:nvSpPr>
        <p:spPr>
          <a:xfrm>
            <a:off x="1067437" y="4920290"/>
            <a:ext cx="1127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DIN-Regular" panose="02000503040000020004" pitchFamily="2" charset="0"/>
              </a:rPr>
              <a:t>Topic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A80399-5F06-4866-8AA8-F768A69512A7}"/>
              </a:ext>
            </a:extLst>
          </p:cNvPr>
          <p:cNvSpPr txBox="1"/>
          <p:nvPr/>
        </p:nvSpPr>
        <p:spPr>
          <a:xfrm>
            <a:off x="4017390" y="4902757"/>
            <a:ext cx="1127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DIN-Regular" panose="02000503040000020004" pitchFamily="2" charset="0"/>
              </a:rPr>
              <a:t>Topic 2</a:t>
            </a:r>
          </a:p>
        </p:txBody>
      </p:sp>
    </p:spTree>
    <p:extLst>
      <p:ext uri="{BB962C8B-B14F-4D97-AF65-F5344CB8AC3E}">
        <p14:creationId xmlns:p14="http://schemas.microsoft.com/office/powerpoint/2010/main" val="130956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6C14-0E97-4116-BF53-48B45C32F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Method: Topic Modelling</a:t>
            </a:r>
            <a:br>
              <a:rPr lang="en-GB" dirty="0"/>
            </a:b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分析方法：主題建模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451AF0-7C14-42DD-A71F-A15C14D4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0" t="1619" r="43468" b="2115"/>
          <a:stretch/>
        </p:blipFill>
        <p:spPr>
          <a:xfrm>
            <a:off x="467382" y="1488559"/>
            <a:ext cx="1632693" cy="42511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2EB2B1-FC7B-4E13-9B92-8FA4D08BD965}"/>
              </a:ext>
            </a:extLst>
          </p:cNvPr>
          <p:cNvSpPr/>
          <p:nvPr/>
        </p:nvSpPr>
        <p:spPr>
          <a:xfrm>
            <a:off x="385156" y="1906503"/>
            <a:ext cx="1797144" cy="5410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D172A-2CF0-4989-A24F-C4C01E2FA782}"/>
              </a:ext>
            </a:extLst>
          </p:cNvPr>
          <p:cNvSpPr/>
          <p:nvPr/>
        </p:nvSpPr>
        <p:spPr>
          <a:xfrm>
            <a:off x="385156" y="2736516"/>
            <a:ext cx="1797144" cy="5410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3A47A6-320B-4327-8079-1DF66632017B}"/>
              </a:ext>
            </a:extLst>
          </p:cNvPr>
          <p:cNvSpPr/>
          <p:nvPr/>
        </p:nvSpPr>
        <p:spPr>
          <a:xfrm>
            <a:off x="385156" y="4299284"/>
            <a:ext cx="1797144" cy="15271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2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427EF61-BE44-4672-900C-04699BEDA1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38" t="33065" b="269"/>
          <a:stretch/>
        </p:blipFill>
        <p:spPr>
          <a:xfrm>
            <a:off x="2264526" y="1234708"/>
            <a:ext cx="4737276" cy="45917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894D40-FD55-4C84-89BC-7AC55C13C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78"/>
          <a:stretch/>
        </p:blipFill>
        <p:spPr>
          <a:xfrm>
            <a:off x="7277512" y="1520041"/>
            <a:ext cx="4345363" cy="42196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7F08A1-3434-4ACC-9784-FCDCA9111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693" y="1673325"/>
            <a:ext cx="3971644" cy="3913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CB8D6F6-9A0F-46F0-AD0D-8566B20A00C2}"/>
              </a:ext>
            </a:extLst>
          </p:cNvPr>
          <p:cNvSpPr txBox="1"/>
          <p:nvPr/>
        </p:nvSpPr>
        <p:spPr>
          <a:xfrm>
            <a:off x="8931047" y="3383660"/>
            <a:ext cx="1127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DIN-Regular" panose="02000503040000020004" pitchFamily="2" charset="0"/>
              </a:rPr>
              <a:t>Topic 1</a:t>
            </a:r>
          </a:p>
        </p:txBody>
      </p:sp>
    </p:spTree>
    <p:extLst>
      <p:ext uri="{BB962C8B-B14F-4D97-AF65-F5344CB8AC3E}">
        <p14:creationId xmlns:p14="http://schemas.microsoft.com/office/powerpoint/2010/main" val="4889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19C2-8550-429B-98F5-839719D4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Method: Topic Modelling</a:t>
            </a:r>
            <a:br>
              <a:rPr lang="en-GB" dirty="0"/>
            </a:b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分析方法：主題建模</a:t>
            </a:r>
            <a:endParaRPr lang="en-GB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B12E4-E6DF-4BF0-B8BE-26DCC2896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440879"/>
            <a:ext cx="6222521" cy="344946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200" dirty="0"/>
              <a:t>Different visual outputs for the same analysis tool.</a:t>
            </a:r>
            <a:br>
              <a:rPr lang="en-GB" sz="3200" dirty="0"/>
            </a:b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同一分析工具的不同視覺輸出。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GB" sz="2000" dirty="0"/>
          </a:p>
          <a:p>
            <a:pPr lvl="1"/>
            <a:r>
              <a:rPr lang="en-GB" sz="2667" dirty="0"/>
              <a:t>Sunburst Wheel</a:t>
            </a:r>
            <a:br>
              <a:rPr lang="en-GB" sz="2667" dirty="0"/>
            </a:b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旭日圖</a:t>
            </a:r>
            <a:endParaRPr lang="en-GB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GB" sz="2667" dirty="0"/>
              <a:t>Tree Map</a:t>
            </a:r>
            <a:br>
              <a:rPr lang="en-GB" sz="2667" dirty="0"/>
            </a:b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樹狀圖</a:t>
            </a:r>
            <a:endParaRPr lang="en-GB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GB" sz="2667" dirty="0"/>
              <a:t>Network Diagram</a:t>
            </a:r>
            <a:br>
              <a:rPr lang="en-GB" sz="2667" dirty="0"/>
            </a:b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網路圖</a:t>
            </a:r>
            <a:endParaRPr lang="en-GB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GB" dirty="0"/>
          </a:p>
        </p:txBody>
      </p:sp>
      <p:pic>
        <p:nvPicPr>
          <p:cNvPr id="4" name="Picture 3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9C8EAA10-46EC-490B-AE4B-EDB4D4269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521" y="1440879"/>
            <a:ext cx="4135875" cy="52771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A077960C-8673-425A-90D2-8C9418831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32" r="22909" b="-265"/>
          <a:stretch/>
        </p:blipFill>
        <p:spPr>
          <a:xfrm>
            <a:off x="4877851" y="2668437"/>
            <a:ext cx="6826144" cy="38311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0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F0AFF4-DED7-4E3C-9E7A-F277442E7A08}"/>
              </a:ext>
            </a:extLst>
          </p:cNvPr>
          <p:cNvSpPr/>
          <p:nvPr/>
        </p:nvSpPr>
        <p:spPr>
          <a:xfrm>
            <a:off x="142043" y="4699252"/>
            <a:ext cx="12049957" cy="2158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GB" sz="24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Shape 217">
            <a:extLst>
              <a:ext uri="{FF2B5EF4-FFF2-40B4-BE49-F238E27FC236}">
                <a16:creationId xmlns:a16="http://schemas.microsoft.com/office/drawing/2014/main" id="{E13CEDEF-5464-4F31-B38E-1C046F9BB33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214804" cy="68794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218">
            <a:extLst>
              <a:ext uri="{FF2B5EF4-FFF2-40B4-BE49-F238E27FC236}">
                <a16:creationId xmlns:a16="http://schemas.microsoft.com/office/drawing/2014/main" id="{91DB1A75-ACED-4F40-95D5-FABD32E38297}"/>
              </a:ext>
            </a:extLst>
          </p:cNvPr>
          <p:cNvSpPr txBox="1"/>
          <p:nvPr/>
        </p:nvSpPr>
        <p:spPr>
          <a:xfrm>
            <a:off x="9381391" y="2382047"/>
            <a:ext cx="2680405" cy="1320709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r"/>
            <a:r>
              <a:rPr lang="en-US" sz="3467" b="1" dirty="0">
                <a:solidFill>
                  <a:prstClr val="white"/>
                </a:solidFill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GB" sz="3600" dirty="0"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</a:p>
          <a:p>
            <a:pPr algn="r"/>
            <a:r>
              <a:rPr lang="zh-CN" altLang="en-US" sz="2000" dirty="0">
                <a:latin typeface="DIN-Regular" panose="02000503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謝謝！</a:t>
            </a:r>
            <a:endParaRPr lang="en-GB" sz="2000" dirty="0">
              <a:latin typeface="DIN-Regular" panose="0200050304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F0B5-D759-4775-9414-313F59802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259" y="6002115"/>
            <a:ext cx="1538263" cy="46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95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4E801-659F-4D11-AD72-92613E52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7" y="56572"/>
            <a:ext cx="11829389" cy="1143000"/>
          </a:xfrm>
        </p:spPr>
        <p:txBody>
          <a:bodyPr>
            <a:noAutofit/>
          </a:bodyPr>
          <a:lstStyle/>
          <a:p>
            <a:r>
              <a:rPr lang="en-GB" altLang="zh-TW" sz="2933" dirty="0">
                <a:solidFill>
                  <a:schemeClr val="bg1"/>
                </a:solidFill>
              </a:rPr>
              <a:t>Gale Partners with 300+ Libraries Worldwide to Digitise their Content</a:t>
            </a:r>
            <a:br>
              <a:rPr lang="en-US" altLang="zh-CN" sz="2933" dirty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en-US" altLang="zh-CN" sz="2933" dirty="0">
                <a:solidFill>
                  <a:schemeClr val="bg1"/>
                </a:solidFill>
                <a:ea typeface="微軟正黑體" panose="020B0604030504040204" pitchFamily="34" charset="-120"/>
              </a:rPr>
              <a:t>Gale</a:t>
            </a:r>
            <a:r>
              <a:rPr lang="zh-CN" altLang="en-US" sz="2933" dirty="0">
                <a:solidFill>
                  <a:schemeClr val="bg1"/>
                </a:solidFill>
                <a:ea typeface="微軟正黑體" panose="020B0604030504040204" pitchFamily="34" charset="-120"/>
              </a:rPr>
              <a:t>與全球</a:t>
            </a:r>
            <a:r>
              <a:rPr lang="en-GB" altLang="zh-CN" sz="2933" dirty="0">
                <a:solidFill>
                  <a:schemeClr val="bg1"/>
                </a:solidFill>
                <a:ea typeface="微軟正黑體" panose="020B0604030504040204" pitchFamily="34" charset="-120"/>
              </a:rPr>
              <a:t>300</a:t>
            </a:r>
            <a:r>
              <a:rPr lang="zh-CN" altLang="en-US" sz="2933" dirty="0">
                <a:solidFill>
                  <a:schemeClr val="bg1"/>
                </a:solidFill>
                <a:ea typeface="微軟正黑體" panose="020B0604030504040204" pitchFamily="34" charset="-120"/>
              </a:rPr>
              <a:t>多家圖書館合作，數位化他們的館藏</a:t>
            </a:r>
            <a:endParaRPr lang="en-GB" sz="2933" dirty="0"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9195597-AF80-4F19-A02C-31510860F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21" y="1398749"/>
            <a:ext cx="2540000" cy="67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9239E44-12FF-4ECC-9600-353BBF2CA9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8415" y="1322611"/>
            <a:ext cx="776468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FC04E14-A3E3-4388-A484-243BF7EFD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740" y="1428187"/>
            <a:ext cx="3118049" cy="63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0D1B6676-982E-4362-A39E-4BDCB911E5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069" y="2576117"/>
            <a:ext cx="1231039" cy="1231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473C251F-FA9B-4747-BC55-8FA00ABEBB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028" y="2601257"/>
            <a:ext cx="1719352" cy="859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590A9386-97AD-4562-9ABA-A8868A9D31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807" y="3553113"/>
            <a:ext cx="1162287" cy="160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D22E28DC-2C0D-4C59-8A4E-153C2330D2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88" y="3916295"/>
            <a:ext cx="1457603" cy="979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F69966F-6A5D-4CEE-9B73-0885B3FCE4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075"/>
          <a:stretch/>
        </p:blipFill>
        <p:spPr>
          <a:xfrm>
            <a:off x="5487814" y="2563745"/>
            <a:ext cx="1587500" cy="69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8A6F414B-169A-41A0-8554-29369C34332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230" y="3677763"/>
            <a:ext cx="1965559" cy="690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EA3B284D-6D75-4090-81C1-8F09D9C40DC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9" y="5063480"/>
            <a:ext cx="2159441" cy="66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019A6742-FF25-4607-AB8B-7F1B45ECE58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941" y="4611559"/>
            <a:ext cx="1543052" cy="1121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F5107F22-8CA7-4E72-A0BB-192EE660AF6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2203" y="4900763"/>
            <a:ext cx="2032000" cy="85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B7AEF438-88D8-4184-8F6E-4E7057261E4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481" y="2370653"/>
            <a:ext cx="1836921" cy="892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8ED73718-297B-4636-8433-065DE83A8B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70704" y="3632019"/>
            <a:ext cx="2540000" cy="71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DAFB6DE9-3C17-4CAC-A8BD-84B5252DA8E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738" y="2371003"/>
            <a:ext cx="1866967" cy="99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4A89ABD7-1102-4999-A606-64FC9AD3D1F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3896" y="1411887"/>
            <a:ext cx="1824312" cy="929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E4887A5F-9F00-4280-AED2-D53AC7EFC70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6017" y="4701897"/>
            <a:ext cx="1587500" cy="824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AE614F51-2ADE-4AB7-A66C-7C7AA6DDB1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8719" y="1401335"/>
            <a:ext cx="1460500" cy="97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7">
            <a:extLst>
              <a:ext uri="{FF2B5EF4-FFF2-40B4-BE49-F238E27FC236}">
                <a16:creationId xmlns:a16="http://schemas.microsoft.com/office/drawing/2014/main" id="{4B5C9213-8DF9-4EF8-B2EB-1CA07717ED78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979" y="3653483"/>
            <a:ext cx="2108815" cy="107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8">
            <a:extLst>
              <a:ext uri="{FF2B5EF4-FFF2-40B4-BE49-F238E27FC236}">
                <a16:creationId xmlns:a16="http://schemas.microsoft.com/office/drawing/2014/main" id="{C92AF6C9-6A87-4F7C-BD6E-141757DC50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84547" y="4638849"/>
            <a:ext cx="158750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039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what is digital humanities">
            <a:extLst>
              <a:ext uri="{FF2B5EF4-FFF2-40B4-BE49-F238E27FC236}">
                <a16:creationId xmlns:a16="http://schemas.microsoft.com/office/drawing/2014/main" id="{B51328A4-C0D6-4E42-8055-8775F6E3F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49" y="1314162"/>
            <a:ext cx="6324600" cy="47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1ADE9E-48B5-4AAD-9234-2D117A4A8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600" b="1" dirty="0"/>
              <a:t>大數據</a:t>
            </a:r>
            <a:r>
              <a:rPr lang="en-US" altLang="zh-TW" sz="3600" b="1" dirty="0"/>
              <a:t>Lib</a:t>
            </a:r>
            <a:r>
              <a:rPr lang="zh-TW" altLang="zh-TW" sz="3600" b="1" dirty="0"/>
              <a:t>：分析力</a:t>
            </a:r>
            <a:r>
              <a:rPr lang="en-US" altLang="zh-TW" sz="3600" b="1" dirty="0"/>
              <a:t>UP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110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595576" y="1372675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2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DBB62C0-0ADD-4101-BF88-DDEEC7B9E7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6172201"/>
            <a:ext cx="1339712" cy="406943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4" name="文字方塊 3"/>
          <p:cNvSpPr txBox="1"/>
          <p:nvPr/>
        </p:nvSpPr>
        <p:spPr>
          <a:xfrm>
            <a:off x="2268946" y="2130553"/>
            <a:ext cx="798167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探索新現象，建構新文化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觀察與發掘蘊藏在大量資料間的交叉脈絡與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關聯性，進而開創出新的研究方法與議題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AB2913-0438-4E35-9B3B-1DDBF388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數位人文研究－能做什麼？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74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9BF0-54F1-40F7-9F62-28D8B0FB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17" y="49937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Poetry Hunting in Burney </a:t>
            </a: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79DA9-1428-48EE-84F0-611794F50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275" y="2667001"/>
            <a:ext cx="1399068" cy="20883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F4BE3A-BB59-4FAA-BFE2-9BFA4421BA89}"/>
              </a:ext>
            </a:extLst>
          </p:cNvPr>
          <p:cNvSpPr/>
          <p:nvPr/>
        </p:nvSpPr>
        <p:spPr>
          <a:xfrm>
            <a:off x="1969232" y="4887262"/>
            <a:ext cx="1650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Professor John O’Brien</a:t>
            </a:r>
          </a:p>
          <a:p>
            <a:r>
              <a:rPr lang="en-GB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University of Virginia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2A89C-B063-4D10-B3AC-5288A379BE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523" y="2667000"/>
            <a:ext cx="2548943" cy="30571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24343B-D02D-4764-99D7-38D860E6E0F5}"/>
              </a:ext>
            </a:extLst>
          </p:cNvPr>
          <p:cNvSpPr/>
          <p:nvPr/>
        </p:nvSpPr>
        <p:spPr>
          <a:xfrm>
            <a:off x="3691480" y="5765563"/>
            <a:ext cx="4127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Athenian Gazette or Casuistical Mercury (London, England), Saturday, October 1, 1692; Issue 10. p1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E1D78-DE6B-4060-9E42-C4F605E22C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619" y="2708293"/>
            <a:ext cx="3618997" cy="163790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61BA6F-DCA2-4D68-B342-3A4F6FACAF01}"/>
              </a:ext>
            </a:extLst>
          </p:cNvPr>
          <p:cNvSpPr/>
          <p:nvPr/>
        </p:nvSpPr>
        <p:spPr>
          <a:xfrm>
            <a:off x="7891279" y="4442124"/>
            <a:ext cx="24253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Mercurius Elencticus (1647) (London, England), July 19, 1648 - July 26, 1648; Issue 35. p8</a:t>
            </a:r>
          </a:p>
        </p:txBody>
      </p:sp>
      <p:sp>
        <p:nvSpPr>
          <p:cNvPr id="3" name="矩形 2"/>
          <p:cNvSpPr/>
          <p:nvPr/>
        </p:nvSpPr>
        <p:spPr>
          <a:xfrm>
            <a:off x="2571576" y="1288859"/>
            <a:ext cx="7238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很多詩歌都“隱藏”在報紙和雜誌中，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研究者利用了伯尼典藏的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OCR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文本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檢測出報紙中的詩歌，並將其提取出來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這將讓詩歌語料庫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數量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長至少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三倍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34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08393-A560-4914-9089-16769B8A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36" y="115695"/>
            <a:ext cx="9778302" cy="10976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Language of British Suffrage in TDA</a:t>
            </a:r>
          </a:p>
        </p:txBody>
      </p:sp>
      <p:pic>
        <p:nvPicPr>
          <p:cNvPr id="4" name="Picture 2" descr="Me with my author copies">
            <a:extLst>
              <a:ext uri="{FF2B5EF4-FFF2-40B4-BE49-F238E27FC236}">
                <a16:creationId xmlns:a16="http://schemas.microsoft.com/office/drawing/2014/main" id="{218C4C53-A628-4BC1-9A28-A40B0370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70" y="2696308"/>
            <a:ext cx="1791095" cy="238812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40CEF-D7EE-4F5D-B258-3061AAA212E5}"/>
              </a:ext>
            </a:extLst>
          </p:cNvPr>
          <p:cNvSpPr txBox="1"/>
          <p:nvPr/>
        </p:nvSpPr>
        <p:spPr>
          <a:xfrm>
            <a:off x="2133287" y="514496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Dr Kat Gupta</a:t>
            </a:r>
          </a:p>
          <a:p>
            <a:r>
              <a:rPr lang="en-GB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University of Nottingham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F0A80-D1E3-49A2-82FA-B801F7823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81"/>
          <a:stretch/>
        </p:blipFill>
        <p:spPr>
          <a:xfrm>
            <a:off x="4952689" y="2696308"/>
            <a:ext cx="2694731" cy="308008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7" name="Picture 4" descr="suffrag* and words statistically associated with it, calculated through Mutual Information (MI)">
            <a:extLst>
              <a:ext uri="{FF2B5EF4-FFF2-40B4-BE49-F238E27FC236}">
                <a16:creationId xmlns:a16="http://schemas.microsoft.com/office/drawing/2014/main" id="{8AE5828A-A88F-43B5-BA24-22B80959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593" y="2841976"/>
            <a:ext cx="3470437" cy="278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454729" y="1523269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Gupta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博士使用了來自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泰晤士報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數位典藏的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OCR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文本。她利用來自“語料庫語言學”領域的技術，透過分析報紙描述了解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1908-1914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年英國女性取得投票權的運動。</a:t>
            </a:r>
          </a:p>
        </p:txBody>
      </p:sp>
    </p:spTree>
    <p:extLst>
      <p:ext uri="{BB962C8B-B14F-4D97-AF65-F5344CB8AC3E}">
        <p14:creationId xmlns:p14="http://schemas.microsoft.com/office/powerpoint/2010/main" val="9319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PS Theme">
  <a:themeElements>
    <a:clrScheme name="Cengage">
      <a:dk1>
        <a:sysClr val="windowText" lastClr="000000"/>
      </a:dk1>
      <a:lt1>
        <a:sysClr val="window" lastClr="FFFFFF"/>
      </a:lt1>
      <a:dk2>
        <a:srgbClr val="002038"/>
      </a:dk2>
      <a:lt2>
        <a:srgbClr val="9ED5E8"/>
      </a:lt2>
      <a:accent1>
        <a:srgbClr val="60BDE0"/>
      </a:accent1>
      <a:accent2>
        <a:srgbClr val="1AA1CD"/>
      </a:accent2>
      <a:accent3>
        <a:srgbClr val="0092D2"/>
      </a:accent3>
      <a:accent4>
        <a:srgbClr val="006AAC"/>
      </a:accent4>
      <a:accent5>
        <a:srgbClr val="004A84"/>
      </a:accent5>
      <a:accent6>
        <a:srgbClr val="00203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algn="l">
          <a:defRPr dirty="0">
            <a:latin typeface="DIN-Regular" panose="02000503040000020004" pitchFamily="2" charset="0"/>
          </a:defRPr>
        </a:defPPr>
      </a:lstStyle>
    </a:spDef>
    <a:lnDef>
      <a:spPr>
        <a:ln>
          <a:solidFill>
            <a:srgbClr val="FC4C0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2691</Words>
  <Application>Microsoft Office PowerPoint</Application>
  <PresentationFormat>Widescreen</PresentationFormat>
  <Paragraphs>271</Paragraphs>
  <Slides>48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等线</vt:lpstr>
      <vt:lpstr>DIN-Medium</vt:lpstr>
      <vt:lpstr>微軟正黑體</vt:lpstr>
      <vt:lpstr>ＭＳ Ｐゴシック</vt:lpstr>
      <vt:lpstr>新細明體</vt:lpstr>
      <vt:lpstr>宋体</vt:lpstr>
      <vt:lpstr>游ゴシック</vt:lpstr>
      <vt:lpstr>Arial</vt:lpstr>
      <vt:lpstr>Calibri</vt:lpstr>
      <vt:lpstr>DIN-Bold</vt:lpstr>
      <vt:lpstr>DIN-Regular</vt:lpstr>
      <vt:lpstr>Open Sans</vt:lpstr>
      <vt:lpstr>Wingdings</vt:lpstr>
      <vt:lpstr>GPS Theme</vt:lpstr>
      <vt:lpstr>PowerPoint Presentation</vt:lpstr>
      <vt:lpstr>前言</vt:lpstr>
      <vt:lpstr>Gale Drives Research  驅動科學研究</vt:lpstr>
      <vt:lpstr>Of the Top 100 Global Universities, 98% Use Gale Resources* 全球排名前100的大學中，98%正在使用Gale的資源</vt:lpstr>
      <vt:lpstr>Gale Partners with 300+ Libraries Worldwide to Digitise their Content Gale與全球300多家圖書館合作，數位化他們的館藏</vt:lpstr>
      <vt:lpstr>大數據Lib：分析力UP</vt:lpstr>
      <vt:lpstr>數位人文研究－能做什麼？</vt:lpstr>
      <vt:lpstr>Poetry Hunting in Burney </vt:lpstr>
      <vt:lpstr>Language of British Suffrage in TDA</vt:lpstr>
      <vt:lpstr>ECCO and “Commonplaces”</vt:lpstr>
      <vt:lpstr>PowerPoint Presentation</vt:lpstr>
      <vt:lpstr>PowerPoint Presentation</vt:lpstr>
      <vt:lpstr>Current Situation/ 現況</vt:lpstr>
      <vt:lpstr>Barriers to Digital Scholarship / 挑戰</vt:lpstr>
      <vt:lpstr>As Scholarly Resources Grow…so does complexity 隨著學術資源的增加……研究的複雜性也在增加</vt:lpstr>
      <vt:lpstr>Traditional Digital Scholarship 傳統數位學術研究</vt:lpstr>
      <vt:lpstr>Challenge of Creating Content Sets 創建內容集的挑戰</vt:lpstr>
      <vt:lpstr>PowerPoint Presentation</vt:lpstr>
      <vt:lpstr>‘1-9-90’ rule  1-9-90規則</vt:lpstr>
      <vt:lpstr>找到符合TDM(文本與數位探勘)的研究環境 </vt:lpstr>
      <vt:lpstr>Challenge #1: Access to relevant data in an optimised format 挑戰#1：取用優化格式的相關資料</vt:lpstr>
      <vt:lpstr>Challenge #2: Hosting all of that data 挑戰#2：儲存所有這些資料</vt:lpstr>
      <vt:lpstr>Challenge #3: Tools are difficult to use 挑戰#3：工具難以使用</vt:lpstr>
      <vt:lpstr>Our Solution…. 我們的解決方案……</vt:lpstr>
      <vt:lpstr>PowerPoint Presentation</vt:lpstr>
      <vt:lpstr>Gale Digital Scholar Lab / Gale數位學術實驗室</vt:lpstr>
      <vt:lpstr>Digital Scholar Lab solves the 3 Challenges Gale數位學術實驗室如何解決三大挑戰</vt:lpstr>
      <vt:lpstr>Challenge #1: Access to relevant data in an optimised format 挑戰#1：以優化的格式取用相關資料</vt:lpstr>
      <vt:lpstr>Challenge #1: Access to relevant data in an optimised format 挑戰#1：以優化的格式取用相關資料</vt:lpstr>
      <vt:lpstr>Challenge #2: Hosting all of that data 挑戰#2：儲存所有這些資料</vt:lpstr>
      <vt:lpstr>Challenge #3: Tools are difficult to use 挑戰#3：工具難於使用</vt:lpstr>
      <vt:lpstr>Challenge #3: Tools are difficult to use 挑戰#3：工具難於使用</vt:lpstr>
      <vt:lpstr>PowerPoint Presentation</vt:lpstr>
      <vt:lpstr>PowerPoint Presentation</vt:lpstr>
      <vt:lpstr>PowerPoint Presentation</vt:lpstr>
      <vt:lpstr>Demonstration of the Lab Gale數位學術實驗室演示</vt:lpstr>
      <vt:lpstr>The Home Page and Search 主頁與檢索功能</vt:lpstr>
      <vt:lpstr>The Results Page 檢索結果頁面</vt:lpstr>
      <vt:lpstr>Document View 文檔視圖</vt:lpstr>
      <vt:lpstr>Managing Content Sets 管理內容集</vt:lpstr>
      <vt:lpstr>Refining Your Content Set 完善你的內容集</vt:lpstr>
      <vt:lpstr>Viewing Existing Outputs 查看現有結果</vt:lpstr>
      <vt:lpstr>Tools 工具</vt:lpstr>
      <vt:lpstr>Analysis Method: Named Entity Recognition (NER) 分析方法：命名實體識別（NER）</vt:lpstr>
      <vt:lpstr>Analysis Method: Topic Modelling 分析方法：主題建模</vt:lpstr>
      <vt:lpstr>Analysis Method: Topic Modelling 分析方法：主題建模</vt:lpstr>
      <vt:lpstr>Analysis Method: Topic Modelling 分析方法：主題建模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Cheah, Vincent</dc:creator>
  <cp:lastModifiedBy>Cheah, Vincent</cp:lastModifiedBy>
  <cp:revision>15</cp:revision>
  <dcterms:created xsi:type="dcterms:W3CDTF">2018-10-18T07:59:47Z</dcterms:created>
  <dcterms:modified xsi:type="dcterms:W3CDTF">2018-11-01T09:40:50Z</dcterms:modified>
</cp:coreProperties>
</file>