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 id="2147483654" r:id="rId3"/>
  </p:sldMasterIdLst>
  <p:notesMasterIdLst>
    <p:notesMasterId r:id="rId83"/>
  </p:notesMasterIdLst>
  <p:sldIdLst>
    <p:sldId id="261" r:id="rId4"/>
    <p:sldId id="436" r:id="rId5"/>
    <p:sldId id="402" r:id="rId6"/>
    <p:sldId id="342" r:id="rId7"/>
    <p:sldId id="343" r:id="rId8"/>
    <p:sldId id="344" r:id="rId9"/>
    <p:sldId id="345" r:id="rId10"/>
    <p:sldId id="346" r:id="rId11"/>
    <p:sldId id="347" r:id="rId12"/>
    <p:sldId id="370" r:id="rId13"/>
    <p:sldId id="348" r:id="rId14"/>
    <p:sldId id="349" r:id="rId15"/>
    <p:sldId id="371" r:id="rId16"/>
    <p:sldId id="398" r:id="rId17"/>
    <p:sldId id="399" r:id="rId18"/>
    <p:sldId id="400" r:id="rId19"/>
    <p:sldId id="401" r:id="rId20"/>
    <p:sldId id="403" r:id="rId21"/>
    <p:sldId id="404" r:id="rId22"/>
    <p:sldId id="338" r:id="rId23"/>
    <p:sldId id="405" r:id="rId24"/>
    <p:sldId id="406" r:id="rId25"/>
    <p:sldId id="408" r:id="rId26"/>
    <p:sldId id="413" r:id="rId27"/>
    <p:sldId id="414" r:id="rId28"/>
    <p:sldId id="415" r:id="rId29"/>
    <p:sldId id="420" r:id="rId30"/>
    <p:sldId id="416" r:id="rId31"/>
    <p:sldId id="417" r:id="rId32"/>
    <p:sldId id="418" r:id="rId33"/>
    <p:sldId id="419" r:id="rId34"/>
    <p:sldId id="366" r:id="rId35"/>
    <p:sldId id="367" r:id="rId36"/>
    <p:sldId id="365" r:id="rId37"/>
    <p:sldId id="293" r:id="rId38"/>
    <p:sldId id="357" r:id="rId39"/>
    <p:sldId id="358" r:id="rId40"/>
    <p:sldId id="359" r:id="rId41"/>
    <p:sldId id="352" r:id="rId42"/>
    <p:sldId id="355" r:id="rId43"/>
    <p:sldId id="421" r:id="rId44"/>
    <p:sldId id="422" r:id="rId45"/>
    <p:sldId id="423" r:id="rId46"/>
    <p:sldId id="424" r:id="rId47"/>
    <p:sldId id="425" r:id="rId48"/>
    <p:sldId id="426" r:id="rId49"/>
    <p:sldId id="427" r:id="rId50"/>
    <p:sldId id="428" r:id="rId51"/>
    <p:sldId id="429" r:id="rId52"/>
    <p:sldId id="430" r:id="rId53"/>
    <p:sldId id="431" r:id="rId54"/>
    <p:sldId id="432" r:id="rId55"/>
    <p:sldId id="372" r:id="rId56"/>
    <p:sldId id="374" r:id="rId57"/>
    <p:sldId id="375" r:id="rId58"/>
    <p:sldId id="377" r:id="rId59"/>
    <p:sldId id="378" r:id="rId60"/>
    <p:sldId id="379" r:id="rId61"/>
    <p:sldId id="380" r:id="rId62"/>
    <p:sldId id="381" r:id="rId63"/>
    <p:sldId id="382" r:id="rId64"/>
    <p:sldId id="383" r:id="rId65"/>
    <p:sldId id="384" r:id="rId66"/>
    <p:sldId id="385" r:id="rId67"/>
    <p:sldId id="386" r:id="rId68"/>
    <p:sldId id="387" r:id="rId69"/>
    <p:sldId id="388" r:id="rId70"/>
    <p:sldId id="389" r:id="rId71"/>
    <p:sldId id="390" r:id="rId72"/>
    <p:sldId id="391" r:id="rId73"/>
    <p:sldId id="392" r:id="rId74"/>
    <p:sldId id="393" r:id="rId75"/>
    <p:sldId id="394" r:id="rId76"/>
    <p:sldId id="395" r:id="rId77"/>
    <p:sldId id="396" r:id="rId78"/>
    <p:sldId id="434" r:id="rId79"/>
    <p:sldId id="435" r:id="rId80"/>
    <p:sldId id="369" r:id="rId81"/>
    <p:sldId id="433" r:id="rId82"/>
  </p:sldIdLst>
  <p:sldSz cx="9144000" cy="6858000" type="screen4x3"/>
  <p:notesSz cx="6858000" cy="9144000"/>
  <p:defaultTextStyle>
    <a:defPPr>
      <a:defRPr lang="zh-TW"/>
    </a:defPPr>
    <a:lvl1pPr algn="l" rtl="0" fontAlgn="base">
      <a:spcBef>
        <a:spcPct val="0"/>
      </a:spcBef>
      <a:spcAft>
        <a:spcPct val="0"/>
      </a:spcAft>
      <a:defRPr kumimoji="1" sz="1400" kern="1200">
        <a:solidFill>
          <a:schemeClr val="tx1"/>
        </a:solidFill>
        <a:latin typeface="Arial" charset="0"/>
        <a:ea typeface="標楷體" pitchFamily="65" charset="-120"/>
        <a:cs typeface="+mn-cs"/>
      </a:defRPr>
    </a:lvl1pPr>
    <a:lvl2pPr marL="457200" algn="l" rtl="0" fontAlgn="base">
      <a:spcBef>
        <a:spcPct val="0"/>
      </a:spcBef>
      <a:spcAft>
        <a:spcPct val="0"/>
      </a:spcAft>
      <a:defRPr kumimoji="1" sz="1400" kern="1200">
        <a:solidFill>
          <a:schemeClr val="tx1"/>
        </a:solidFill>
        <a:latin typeface="Arial" charset="0"/>
        <a:ea typeface="標楷體" pitchFamily="65" charset="-120"/>
        <a:cs typeface="+mn-cs"/>
      </a:defRPr>
    </a:lvl2pPr>
    <a:lvl3pPr marL="914400" algn="l" rtl="0" fontAlgn="base">
      <a:spcBef>
        <a:spcPct val="0"/>
      </a:spcBef>
      <a:spcAft>
        <a:spcPct val="0"/>
      </a:spcAft>
      <a:defRPr kumimoji="1" sz="1400" kern="1200">
        <a:solidFill>
          <a:schemeClr val="tx1"/>
        </a:solidFill>
        <a:latin typeface="Arial" charset="0"/>
        <a:ea typeface="標楷體" pitchFamily="65" charset="-120"/>
        <a:cs typeface="+mn-cs"/>
      </a:defRPr>
    </a:lvl3pPr>
    <a:lvl4pPr marL="1371600" algn="l" rtl="0" fontAlgn="base">
      <a:spcBef>
        <a:spcPct val="0"/>
      </a:spcBef>
      <a:spcAft>
        <a:spcPct val="0"/>
      </a:spcAft>
      <a:defRPr kumimoji="1" sz="1400" kern="1200">
        <a:solidFill>
          <a:schemeClr val="tx1"/>
        </a:solidFill>
        <a:latin typeface="Arial" charset="0"/>
        <a:ea typeface="標楷體" pitchFamily="65" charset="-120"/>
        <a:cs typeface="+mn-cs"/>
      </a:defRPr>
    </a:lvl4pPr>
    <a:lvl5pPr marL="1828800" algn="l" rtl="0" fontAlgn="base">
      <a:spcBef>
        <a:spcPct val="0"/>
      </a:spcBef>
      <a:spcAft>
        <a:spcPct val="0"/>
      </a:spcAft>
      <a:defRPr kumimoji="1" sz="1400" kern="1200">
        <a:solidFill>
          <a:schemeClr val="tx1"/>
        </a:solidFill>
        <a:latin typeface="Arial" charset="0"/>
        <a:ea typeface="標楷體" pitchFamily="65" charset="-120"/>
        <a:cs typeface="+mn-cs"/>
      </a:defRPr>
    </a:lvl5pPr>
    <a:lvl6pPr marL="2286000" algn="l" defTabSz="914400" rtl="0" eaLnBrk="1" latinLnBrk="0" hangingPunct="1">
      <a:defRPr kumimoji="1" sz="1400" kern="1200">
        <a:solidFill>
          <a:schemeClr val="tx1"/>
        </a:solidFill>
        <a:latin typeface="Arial" charset="0"/>
        <a:ea typeface="標楷體" pitchFamily="65" charset="-120"/>
        <a:cs typeface="+mn-cs"/>
      </a:defRPr>
    </a:lvl6pPr>
    <a:lvl7pPr marL="2743200" algn="l" defTabSz="914400" rtl="0" eaLnBrk="1" latinLnBrk="0" hangingPunct="1">
      <a:defRPr kumimoji="1" sz="1400" kern="1200">
        <a:solidFill>
          <a:schemeClr val="tx1"/>
        </a:solidFill>
        <a:latin typeface="Arial" charset="0"/>
        <a:ea typeface="標楷體" pitchFamily="65" charset="-120"/>
        <a:cs typeface="+mn-cs"/>
      </a:defRPr>
    </a:lvl7pPr>
    <a:lvl8pPr marL="3200400" algn="l" defTabSz="914400" rtl="0" eaLnBrk="1" latinLnBrk="0" hangingPunct="1">
      <a:defRPr kumimoji="1" sz="1400" kern="1200">
        <a:solidFill>
          <a:schemeClr val="tx1"/>
        </a:solidFill>
        <a:latin typeface="Arial" charset="0"/>
        <a:ea typeface="標楷體" pitchFamily="65" charset="-120"/>
        <a:cs typeface="+mn-cs"/>
      </a:defRPr>
    </a:lvl8pPr>
    <a:lvl9pPr marL="3657600" algn="l" defTabSz="914400" rtl="0" eaLnBrk="1" latinLnBrk="0" hangingPunct="1">
      <a:defRPr kumimoji="1" sz="1400" kern="1200">
        <a:solidFill>
          <a:schemeClr val="tx1"/>
        </a:solidFill>
        <a:latin typeface="Arial" charset="0"/>
        <a:ea typeface="標楷體" pitchFamily="65"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00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新細明體" pitchFamily="18" charset="-120"/>
              </a:defRPr>
            </a:lvl1pPr>
          </a:lstStyle>
          <a:p>
            <a:pPr>
              <a:defRPr/>
            </a:pPr>
            <a:endParaRPr lang="en-US" altLang="zh-TW"/>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新細明體" pitchFamily="18" charset="-120"/>
              </a:defRPr>
            </a:lvl1pPr>
          </a:lstStyle>
          <a:p>
            <a:pPr>
              <a:defRPr/>
            </a:pPr>
            <a:fld id="{4EB69ABF-DBA0-43CD-9541-B6B4C85A1142}" type="slidenum">
              <a:rPr lang="en-US" altLang="zh-TW"/>
              <a:pPr>
                <a:defRPr/>
              </a:pPr>
              <a:t>‹#›</a:t>
            </a:fld>
            <a:endParaRPr lang="en-US" altLang="zh-TW"/>
          </a:p>
        </p:txBody>
      </p:sp>
    </p:spTree>
    <p:extLst>
      <p:ext uri="{BB962C8B-B14F-4D97-AF65-F5344CB8AC3E}">
        <p14:creationId xmlns:p14="http://schemas.microsoft.com/office/powerpoint/2010/main" val="152107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標楷體" pitchFamily="65" charset="-120"/>
              </a:defRPr>
            </a:lvl1pPr>
            <a:lvl2pPr marL="742950" indent="-285750" eaLnBrk="0" hangingPunct="0">
              <a:defRPr kumimoji="1" sz="1400">
                <a:solidFill>
                  <a:schemeClr val="tx1"/>
                </a:solidFill>
                <a:latin typeface="Arial" charset="0"/>
                <a:ea typeface="標楷體" pitchFamily="65" charset="-120"/>
              </a:defRPr>
            </a:lvl2pPr>
            <a:lvl3pPr marL="1143000" indent="-228600" eaLnBrk="0" hangingPunct="0">
              <a:defRPr kumimoji="1" sz="1400">
                <a:solidFill>
                  <a:schemeClr val="tx1"/>
                </a:solidFill>
                <a:latin typeface="Arial" charset="0"/>
                <a:ea typeface="標楷體" pitchFamily="65" charset="-120"/>
              </a:defRPr>
            </a:lvl3pPr>
            <a:lvl4pPr marL="1600200" indent="-228600" eaLnBrk="0" hangingPunct="0">
              <a:defRPr kumimoji="1" sz="1400">
                <a:solidFill>
                  <a:schemeClr val="tx1"/>
                </a:solidFill>
                <a:latin typeface="Arial" charset="0"/>
                <a:ea typeface="標楷體" pitchFamily="65" charset="-120"/>
              </a:defRPr>
            </a:lvl4pPr>
            <a:lvl5pPr marL="2057400" indent="-228600" eaLnBrk="0" hangingPunct="0">
              <a:defRPr kumimoji="1" sz="1400">
                <a:solidFill>
                  <a:schemeClr val="tx1"/>
                </a:solidFill>
                <a:latin typeface="Arial" charset="0"/>
                <a:ea typeface="標楷體" pitchFamily="65" charset="-120"/>
              </a:defRPr>
            </a:lvl5pPr>
            <a:lvl6pPr marL="2514600" indent="-228600" eaLnBrk="0" fontAlgn="base" hangingPunct="0">
              <a:spcBef>
                <a:spcPct val="0"/>
              </a:spcBef>
              <a:spcAft>
                <a:spcPct val="0"/>
              </a:spcAft>
              <a:defRPr kumimoji="1" sz="1400">
                <a:solidFill>
                  <a:schemeClr val="tx1"/>
                </a:solidFill>
                <a:latin typeface="Arial" charset="0"/>
                <a:ea typeface="標楷體" pitchFamily="65" charset="-120"/>
              </a:defRPr>
            </a:lvl6pPr>
            <a:lvl7pPr marL="2971800" indent="-228600" eaLnBrk="0" fontAlgn="base" hangingPunct="0">
              <a:spcBef>
                <a:spcPct val="0"/>
              </a:spcBef>
              <a:spcAft>
                <a:spcPct val="0"/>
              </a:spcAft>
              <a:defRPr kumimoji="1" sz="1400">
                <a:solidFill>
                  <a:schemeClr val="tx1"/>
                </a:solidFill>
                <a:latin typeface="Arial" charset="0"/>
                <a:ea typeface="標楷體" pitchFamily="65" charset="-120"/>
              </a:defRPr>
            </a:lvl7pPr>
            <a:lvl8pPr marL="3429000" indent="-228600" eaLnBrk="0" fontAlgn="base" hangingPunct="0">
              <a:spcBef>
                <a:spcPct val="0"/>
              </a:spcBef>
              <a:spcAft>
                <a:spcPct val="0"/>
              </a:spcAft>
              <a:defRPr kumimoji="1" sz="1400">
                <a:solidFill>
                  <a:schemeClr val="tx1"/>
                </a:solidFill>
                <a:latin typeface="Arial" charset="0"/>
                <a:ea typeface="標楷體" pitchFamily="65" charset="-120"/>
              </a:defRPr>
            </a:lvl8pPr>
            <a:lvl9pPr marL="3886200" indent="-228600" eaLnBrk="0" fontAlgn="base" hangingPunct="0">
              <a:spcBef>
                <a:spcPct val="0"/>
              </a:spcBef>
              <a:spcAft>
                <a:spcPct val="0"/>
              </a:spcAft>
              <a:defRPr kumimoji="1" sz="1400">
                <a:solidFill>
                  <a:schemeClr val="tx1"/>
                </a:solidFill>
                <a:latin typeface="Arial" charset="0"/>
                <a:ea typeface="標楷體" pitchFamily="65" charset="-120"/>
              </a:defRPr>
            </a:lvl9pPr>
          </a:lstStyle>
          <a:p>
            <a:pPr eaLnBrk="1" hangingPunct="1"/>
            <a:fld id="{13BC7170-D3E4-4CCD-8937-14668504C18F}" type="slidenum">
              <a:rPr lang="en-US" altLang="zh-TW" sz="1200" smtClean="0">
                <a:ea typeface="新細明體" pitchFamily="18" charset="-120"/>
              </a:rPr>
              <a:pPr eaLnBrk="1" hangingPunct="1"/>
              <a:t>1</a:t>
            </a:fld>
            <a:endParaRPr lang="en-US" altLang="zh-TW" sz="1200" smtClean="0">
              <a:ea typeface="新細明體" pitchFamily="18" charset="-12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4055337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663860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endParaRPr lang="zh-TW" sz="12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778046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zh-TW" altLang="en-US" dirty="0" smtClean="0"/>
          </a:p>
          <a:p>
            <a:pPr>
              <a:spcBef>
                <a:spcPts val="0"/>
              </a:spcBef>
              <a:buNone/>
            </a:pPr>
            <a:endParaRPr dirty="0"/>
          </a:p>
        </p:txBody>
      </p:sp>
    </p:spTree>
    <p:extLst>
      <p:ext uri="{BB962C8B-B14F-4D97-AF65-F5344CB8AC3E}">
        <p14:creationId xmlns:p14="http://schemas.microsoft.com/office/powerpoint/2010/main" val="2511883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73838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99241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14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14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14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14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9pPr>
          </a:lstStyle>
          <a:p>
            <a:pPr eaLnBrk="1" hangingPunct="1"/>
            <a:fld id="{5CAEBA57-8A84-4BF7-A89E-E4BD90546020}" type="slidenum">
              <a:rPr lang="en-US" altLang="zh-TW" sz="1200">
                <a:ea typeface="新細明體" panose="02020500000000000000" pitchFamily="18" charset="-120"/>
              </a:rPr>
              <a:pPr eaLnBrk="1" hangingPunct="1"/>
              <a:t>16</a:t>
            </a:fld>
            <a:endParaRPr lang="en-US" altLang="zh-TW" sz="1200">
              <a:ea typeface="新細明體" panose="02020500000000000000" pitchFamily="18" charset="-12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2958383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14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14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14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14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9pPr>
          </a:lstStyle>
          <a:p>
            <a:pPr eaLnBrk="1" hangingPunct="1"/>
            <a:fld id="{37AB9C63-7387-4684-8073-773EA5A494C7}" type="slidenum">
              <a:rPr lang="en-US" altLang="zh-TW" sz="1200">
                <a:ea typeface="新細明體" panose="02020500000000000000" pitchFamily="18" charset="-120"/>
              </a:rPr>
              <a:pPr eaLnBrk="1" hangingPunct="1"/>
              <a:t>17</a:t>
            </a:fld>
            <a:endParaRPr lang="en-US" altLang="zh-TW" sz="1200">
              <a:ea typeface="新細明體" panose="02020500000000000000" pitchFamily="18" charset="-12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2807133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14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14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14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14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9pPr>
          </a:lstStyle>
          <a:p>
            <a:pPr eaLnBrk="1" hangingPunct="1"/>
            <a:fld id="{EA969724-82EC-4014-8F79-1382371E3A28}" type="slidenum">
              <a:rPr lang="en-US" altLang="zh-TW" sz="1200">
                <a:ea typeface="新細明體" panose="02020500000000000000" pitchFamily="18" charset="-120"/>
              </a:rPr>
              <a:pPr eaLnBrk="1" hangingPunct="1"/>
              <a:t>18</a:t>
            </a:fld>
            <a:endParaRPr lang="en-US" altLang="zh-TW" sz="1200">
              <a:ea typeface="新細明體" panose="02020500000000000000" pitchFamily="18" charset="-12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endParaRPr lang="zh-TW" altLang="zh-TW" smtClean="0">
              <a:latin typeface="Arial" panose="020B0604020202020204" pitchFamily="34" charset="0"/>
            </a:endParaRPr>
          </a:p>
        </p:txBody>
      </p:sp>
    </p:spTree>
    <p:extLst>
      <p:ext uri="{BB962C8B-B14F-4D97-AF65-F5344CB8AC3E}">
        <p14:creationId xmlns:p14="http://schemas.microsoft.com/office/powerpoint/2010/main" val="2031275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標楷體" pitchFamily="65" charset="-120"/>
              </a:defRPr>
            </a:lvl1pPr>
            <a:lvl2pPr marL="742950" indent="-285750" eaLnBrk="0" hangingPunct="0">
              <a:defRPr kumimoji="1" sz="1400">
                <a:solidFill>
                  <a:schemeClr val="tx1"/>
                </a:solidFill>
                <a:latin typeface="Arial" charset="0"/>
                <a:ea typeface="標楷體" pitchFamily="65" charset="-120"/>
              </a:defRPr>
            </a:lvl2pPr>
            <a:lvl3pPr marL="1143000" indent="-228600" eaLnBrk="0" hangingPunct="0">
              <a:defRPr kumimoji="1" sz="1400">
                <a:solidFill>
                  <a:schemeClr val="tx1"/>
                </a:solidFill>
                <a:latin typeface="Arial" charset="0"/>
                <a:ea typeface="標楷體" pitchFamily="65" charset="-120"/>
              </a:defRPr>
            </a:lvl3pPr>
            <a:lvl4pPr marL="1600200" indent="-228600" eaLnBrk="0" hangingPunct="0">
              <a:defRPr kumimoji="1" sz="1400">
                <a:solidFill>
                  <a:schemeClr val="tx1"/>
                </a:solidFill>
                <a:latin typeface="Arial" charset="0"/>
                <a:ea typeface="標楷體" pitchFamily="65" charset="-120"/>
              </a:defRPr>
            </a:lvl4pPr>
            <a:lvl5pPr marL="2057400" indent="-228600" eaLnBrk="0" hangingPunct="0">
              <a:defRPr kumimoji="1" sz="1400">
                <a:solidFill>
                  <a:schemeClr val="tx1"/>
                </a:solidFill>
                <a:latin typeface="Arial" charset="0"/>
                <a:ea typeface="標楷體" pitchFamily="65" charset="-120"/>
              </a:defRPr>
            </a:lvl5pPr>
            <a:lvl6pPr marL="2514600" indent="-228600" eaLnBrk="0" fontAlgn="base" hangingPunct="0">
              <a:spcBef>
                <a:spcPct val="0"/>
              </a:spcBef>
              <a:spcAft>
                <a:spcPct val="0"/>
              </a:spcAft>
              <a:defRPr kumimoji="1" sz="1400">
                <a:solidFill>
                  <a:schemeClr val="tx1"/>
                </a:solidFill>
                <a:latin typeface="Arial" charset="0"/>
                <a:ea typeface="標楷體" pitchFamily="65" charset="-120"/>
              </a:defRPr>
            </a:lvl6pPr>
            <a:lvl7pPr marL="2971800" indent="-228600" eaLnBrk="0" fontAlgn="base" hangingPunct="0">
              <a:spcBef>
                <a:spcPct val="0"/>
              </a:spcBef>
              <a:spcAft>
                <a:spcPct val="0"/>
              </a:spcAft>
              <a:defRPr kumimoji="1" sz="1400">
                <a:solidFill>
                  <a:schemeClr val="tx1"/>
                </a:solidFill>
                <a:latin typeface="Arial" charset="0"/>
                <a:ea typeface="標楷體" pitchFamily="65" charset="-120"/>
              </a:defRPr>
            </a:lvl7pPr>
            <a:lvl8pPr marL="3429000" indent="-228600" eaLnBrk="0" fontAlgn="base" hangingPunct="0">
              <a:spcBef>
                <a:spcPct val="0"/>
              </a:spcBef>
              <a:spcAft>
                <a:spcPct val="0"/>
              </a:spcAft>
              <a:defRPr kumimoji="1" sz="1400">
                <a:solidFill>
                  <a:schemeClr val="tx1"/>
                </a:solidFill>
                <a:latin typeface="Arial" charset="0"/>
                <a:ea typeface="標楷體" pitchFamily="65" charset="-120"/>
              </a:defRPr>
            </a:lvl8pPr>
            <a:lvl9pPr marL="3886200" indent="-228600" eaLnBrk="0" fontAlgn="base" hangingPunct="0">
              <a:spcBef>
                <a:spcPct val="0"/>
              </a:spcBef>
              <a:spcAft>
                <a:spcPct val="0"/>
              </a:spcAft>
              <a:defRPr kumimoji="1" sz="1400">
                <a:solidFill>
                  <a:schemeClr val="tx1"/>
                </a:solidFill>
                <a:latin typeface="Arial" charset="0"/>
                <a:ea typeface="標楷體" pitchFamily="65" charset="-120"/>
              </a:defRPr>
            </a:lvl9pPr>
          </a:lstStyle>
          <a:p>
            <a:pPr eaLnBrk="1" hangingPunct="1"/>
            <a:fld id="{06E66210-2BBE-40D1-A0F3-5B9377597507}" type="slidenum">
              <a:rPr lang="en-US" altLang="zh-TW" sz="1200">
                <a:ea typeface="新細明體" pitchFamily="18" charset="-120"/>
              </a:rPr>
              <a:pPr eaLnBrk="1" hangingPunct="1"/>
              <a:t>19</a:t>
            </a:fld>
            <a:endParaRPr lang="en-US" altLang="zh-TW" sz="1200">
              <a:ea typeface="新細明體" pitchFamily="18" charset="-12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49467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標楷體" pitchFamily="65" charset="-120"/>
              </a:defRPr>
            </a:lvl1pPr>
            <a:lvl2pPr marL="742950" indent="-285750" eaLnBrk="0" hangingPunct="0">
              <a:defRPr kumimoji="1" sz="1400">
                <a:solidFill>
                  <a:schemeClr val="tx1"/>
                </a:solidFill>
                <a:latin typeface="Arial" charset="0"/>
                <a:ea typeface="標楷體" pitchFamily="65" charset="-120"/>
              </a:defRPr>
            </a:lvl2pPr>
            <a:lvl3pPr marL="1143000" indent="-228600" eaLnBrk="0" hangingPunct="0">
              <a:defRPr kumimoji="1" sz="1400">
                <a:solidFill>
                  <a:schemeClr val="tx1"/>
                </a:solidFill>
                <a:latin typeface="Arial" charset="0"/>
                <a:ea typeface="標楷體" pitchFamily="65" charset="-120"/>
              </a:defRPr>
            </a:lvl3pPr>
            <a:lvl4pPr marL="1600200" indent="-228600" eaLnBrk="0" hangingPunct="0">
              <a:defRPr kumimoji="1" sz="1400">
                <a:solidFill>
                  <a:schemeClr val="tx1"/>
                </a:solidFill>
                <a:latin typeface="Arial" charset="0"/>
                <a:ea typeface="標楷體" pitchFamily="65" charset="-120"/>
              </a:defRPr>
            </a:lvl4pPr>
            <a:lvl5pPr marL="2057400" indent="-228600" eaLnBrk="0" hangingPunct="0">
              <a:defRPr kumimoji="1" sz="1400">
                <a:solidFill>
                  <a:schemeClr val="tx1"/>
                </a:solidFill>
                <a:latin typeface="Arial" charset="0"/>
                <a:ea typeface="標楷體" pitchFamily="65" charset="-120"/>
              </a:defRPr>
            </a:lvl5pPr>
            <a:lvl6pPr marL="2514600" indent="-228600" eaLnBrk="0" fontAlgn="base" hangingPunct="0">
              <a:spcBef>
                <a:spcPct val="0"/>
              </a:spcBef>
              <a:spcAft>
                <a:spcPct val="0"/>
              </a:spcAft>
              <a:defRPr kumimoji="1" sz="1400">
                <a:solidFill>
                  <a:schemeClr val="tx1"/>
                </a:solidFill>
                <a:latin typeface="Arial" charset="0"/>
                <a:ea typeface="標楷體" pitchFamily="65" charset="-120"/>
              </a:defRPr>
            </a:lvl6pPr>
            <a:lvl7pPr marL="2971800" indent="-228600" eaLnBrk="0" fontAlgn="base" hangingPunct="0">
              <a:spcBef>
                <a:spcPct val="0"/>
              </a:spcBef>
              <a:spcAft>
                <a:spcPct val="0"/>
              </a:spcAft>
              <a:defRPr kumimoji="1" sz="1400">
                <a:solidFill>
                  <a:schemeClr val="tx1"/>
                </a:solidFill>
                <a:latin typeface="Arial" charset="0"/>
                <a:ea typeface="標楷體" pitchFamily="65" charset="-120"/>
              </a:defRPr>
            </a:lvl7pPr>
            <a:lvl8pPr marL="3429000" indent="-228600" eaLnBrk="0" fontAlgn="base" hangingPunct="0">
              <a:spcBef>
                <a:spcPct val="0"/>
              </a:spcBef>
              <a:spcAft>
                <a:spcPct val="0"/>
              </a:spcAft>
              <a:defRPr kumimoji="1" sz="1400">
                <a:solidFill>
                  <a:schemeClr val="tx1"/>
                </a:solidFill>
                <a:latin typeface="Arial" charset="0"/>
                <a:ea typeface="標楷體" pitchFamily="65" charset="-120"/>
              </a:defRPr>
            </a:lvl8pPr>
            <a:lvl9pPr marL="3886200" indent="-228600" eaLnBrk="0" fontAlgn="base" hangingPunct="0">
              <a:spcBef>
                <a:spcPct val="0"/>
              </a:spcBef>
              <a:spcAft>
                <a:spcPct val="0"/>
              </a:spcAft>
              <a:defRPr kumimoji="1" sz="1400">
                <a:solidFill>
                  <a:schemeClr val="tx1"/>
                </a:solidFill>
                <a:latin typeface="Arial" charset="0"/>
                <a:ea typeface="標楷體" pitchFamily="65" charset="-120"/>
              </a:defRPr>
            </a:lvl9pPr>
          </a:lstStyle>
          <a:p>
            <a:pPr eaLnBrk="1" hangingPunct="1"/>
            <a:fld id="{A20F1BC5-9159-4927-B396-3CD5F6C64AEA}" type="slidenum">
              <a:rPr lang="en-US" altLang="zh-TW" sz="1200">
                <a:ea typeface="新細明體" pitchFamily="18" charset="-120"/>
              </a:rPr>
              <a:pPr eaLnBrk="1" hangingPunct="1"/>
              <a:t>20</a:t>
            </a:fld>
            <a:endParaRPr lang="en-US" altLang="zh-TW" sz="1200">
              <a:ea typeface="新細明體" pitchFamily="18" charset="-12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2614038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標楷體" pitchFamily="65" charset="-120"/>
              </a:defRPr>
            </a:lvl1pPr>
            <a:lvl2pPr marL="742950" indent="-285750" eaLnBrk="0" hangingPunct="0">
              <a:defRPr kumimoji="1" sz="1400">
                <a:solidFill>
                  <a:schemeClr val="tx1"/>
                </a:solidFill>
                <a:latin typeface="Arial" charset="0"/>
                <a:ea typeface="標楷體" pitchFamily="65" charset="-120"/>
              </a:defRPr>
            </a:lvl2pPr>
            <a:lvl3pPr marL="1143000" indent="-228600" eaLnBrk="0" hangingPunct="0">
              <a:defRPr kumimoji="1" sz="1400">
                <a:solidFill>
                  <a:schemeClr val="tx1"/>
                </a:solidFill>
                <a:latin typeface="Arial" charset="0"/>
                <a:ea typeface="標楷體" pitchFamily="65" charset="-120"/>
              </a:defRPr>
            </a:lvl3pPr>
            <a:lvl4pPr marL="1600200" indent="-228600" eaLnBrk="0" hangingPunct="0">
              <a:defRPr kumimoji="1" sz="1400">
                <a:solidFill>
                  <a:schemeClr val="tx1"/>
                </a:solidFill>
                <a:latin typeface="Arial" charset="0"/>
                <a:ea typeface="標楷體" pitchFamily="65" charset="-120"/>
              </a:defRPr>
            </a:lvl4pPr>
            <a:lvl5pPr marL="2057400" indent="-228600" eaLnBrk="0" hangingPunct="0">
              <a:defRPr kumimoji="1" sz="1400">
                <a:solidFill>
                  <a:schemeClr val="tx1"/>
                </a:solidFill>
                <a:latin typeface="Arial" charset="0"/>
                <a:ea typeface="標楷體" pitchFamily="65" charset="-120"/>
              </a:defRPr>
            </a:lvl5pPr>
            <a:lvl6pPr marL="2514600" indent="-228600" eaLnBrk="0" fontAlgn="base" hangingPunct="0">
              <a:spcBef>
                <a:spcPct val="0"/>
              </a:spcBef>
              <a:spcAft>
                <a:spcPct val="0"/>
              </a:spcAft>
              <a:defRPr kumimoji="1" sz="1400">
                <a:solidFill>
                  <a:schemeClr val="tx1"/>
                </a:solidFill>
                <a:latin typeface="Arial" charset="0"/>
                <a:ea typeface="標楷體" pitchFamily="65" charset="-120"/>
              </a:defRPr>
            </a:lvl6pPr>
            <a:lvl7pPr marL="2971800" indent="-228600" eaLnBrk="0" fontAlgn="base" hangingPunct="0">
              <a:spcBef>
                <a:spcPct val="0"/>
              </a:spcBef>
              <a:spcAft>
                <a:spcPct val="0"/>
              </a:spcAft>
              <a:defRPr kumimoji="1" sz="1400">
                <a:solidFill>
                  <a:schemeClr val="tx1"/>
                </a:solidFill>
                <a:latin typeface="Arial" charset="0"/>
                <a:ea typeface="標楷體" pitchFamily="65" charset="-120"/>
              </a:defRPr>
            </a:lvl7pPr>
            <a:lvl8pPr marL="3429000" indent="-228600" eaLnBrk="0" fontAlgn="base" hangingPunct="0">
              <a:spcBef>
                <a:spcPct val="0"/>
              </a:spcBef>
              <a:spcAft>
                <a:spcPct val="0"/>
              </a:spcAft>
              <a:defRPr kumimoji="1" sz="1400">
                <a:solidFill>
                  <a:schemeClr val="tx1"/>
                </a:solidFill>
                <a:latin typeface="Arial" charset="0"/>
                <a:ea typeface="標楷體" pitchFamily="65" charset="-120"/>
              </a:defRPr>
            </a:lvl8pPr>
            <a:lvl9pPr marL="3886200" indent="-228600" eaLnBrk="0" fontAlgn="base" hangingPunct="0">
              <a:spcBef>
                <a:spcPct val="0"/>
              </a:spcBef>
              <a:spcAft>
                <a:spcPct val="0"/>
              </a:spcAft>
              <a:defRPr kumimoji="1" sz="1400">
                <a:solidFill>
                  <a:schemeClr val="tx1"/>
                </a:solidFill>
                <a:latin typeface="Arial" charset="0"/>
                <a:ea typeface="標楷體" pitchFamily="65" charset="-120"/>
              </a:defRPr>
            </a:lvl9pPr>
          </a:lstStyle>
          <a:p>
            <a:pPr eaLnBrk="1" hangingPunct="1"/>
            <a:fld id="{F3E10663-6DC8-46B2-981B-3E65DD74A7DB}" type="slidenum">
              <a:rPr lang="en-US" altLang="zh-TW" sz="1200">
                <a:ea typeface="新細明體" pitchFamily="18" charset="-120"/>
              </a:rPr>
              <a:pPr eaLnBrk="1" hangingPunct="1"/>
              <a:t>22</a:t>
            </a:fld>
            <a:endParaRPr lang="en-US" altLang="zh-TW" sz="1200">
              <a:ea typeface="新細明體" pitchFamily="18" charset="-12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300320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標楷體" pitchFamily="65" charset="-120"/>
              </a:defRPr>
            </a:lvl1pPr>
            <a:lvl2pPr marL="742950" indent="-285750" eaLnBrk="0" hangingPunct="0">
              <a:defRPr kumimoji="1" sz="1400">
                <a:solidFill>
                  <a:schemeClr val="tx1"/>
                </a:solidFill>
                <a:latin typeface="Arial" charset="0"/>
                <a:ea typeface="標楷體" pitchFamily="65" charset="-120"/>
              </a:defRPr>
            </a:lvl2pPr>
            <a:lvl3pPr marL="1143000" indent="-228600" eaLnBrk="0" hangingPunct="0">
              <a:defRPr kumimoji="1" sz="1400">
                <a:solidFill>
                  <a:schemeClr val="tx1"/>
                </a:solidFill>
                <a:latin typeface="Arial" charset="0"/>
                <a:ea typeface="標楷體" pitchFamily="65" charset="-120"/>
              </a:defRPr>
            </a:lvl3pPr>
            <a:lvl4pPr marL="1600200" indent="-228600" eaLnBrk="0" hangingPunct="0">
              <a:defRPr kumimoji="1" sz="1400">
                <a:solidFill>
                  <a:schemeClr val="tx1"/>
                </a:solidFill>
                <a:latin typeface="Arial" charset="0"/>
                <a:ea typeface="標楷體" pitchFamily="65" charset="-120"/>
              </a:defRPr>
            </a:lvl4pPr>
            <a:lvl5pPr marL="2057400" indent="-228600" eaLnBrk="0" hangingPunct="0">
              <a:defRPr kumimoji="1" sz="1400">
                <a:solidFill>
                  <a:schemeClr val="tx1"/>
                </a:solidFill>
                <a:latin typeface="Arial" charset="0"/>
                <a:ea typeface="標楷體" pitchFamily="65" charset="-120"/>
              </a:defRPr>
            </a:lvl5pPr>
            <a:lvl6pPr marL="2514600" indent="-228600" eaLnBrk="0" fontAlgn="base" hangingPunct="0">
              <a:spcBef>
                <a:spcPct val="0"/>
              </a:spcBef>
              <a:spcAft>
                <a:spcPct val="0"/>
              </a:spcAft>
              <a:defRPr kumimoji="1" sz="1400">
                <a:solidFill>
                  <a:schemeClr val="tx1"/>
                </a:solidFill>
                <a:latin typeface="Arial" charset="0"/>
                <a:ea typeface="標楷體" pitchFamily="65" charset="-120"/>
              </a:defRPr>
            </a:lvl6pPr>
            <a:lvl7pPr marL="2971800" indent="-228600" eaLnBrk="0" fontAlgn="base" hangingPunct="0">
              <a:spcBef>
                <a:spcPct val="0"/>
              </a:spcBef>
              <a:spcAft>
                <a:spcPct val="0"/>
              </a:spcAft>
              <a:defRPr kumimoji="1" sz="1400">
                <a:solidFill>
                  <a:schemeClr val="tx1"/>
                </a:solidFill>
                <a:latin typeface="Arial" charset="0"/>
                <a:ea typeface="標楷體" pitchFamily="65" charset="-120"/>
              </a:defRPr>
            </a:lvl7pPr>
            <a:lvl8pPr marL="3429000" indent="-228600" eaLnBrk="0" fontAlgn="base" hangingPunct="0">
              <a:spcBef>
                <a:spcPct val="0"/>
              </a:spcBef>
              <a:spcAft>
                <a:spcPct val="0"/>
              </a:spcAft>
              <a:defRPr kumimoji="1" sz="1400">
                <a:solidFill>
                  <a:schemeClr val="tx1"/>
                </a:solidFill>
                <a:latin typeface="Arial" charset="0"/>
                <a:ea typeface="標楷體" pitchFamily="65" charset="-120"/>
              </a:defRPr>
            </a:lvl8pPr>
            <a:lvl9pPr marL="3886200" indent="-228600" eaLnBrk="0" fontAlgn="base" hangingPunct="0">
              <a:spcBef>
                <a:spcPct val="0"/>
              </a:spcBef>
              <a:spcAft>
                <a:spcPct val="0"/>
              </a:spcAft>
              <a:defRPr kumimoji="1" sz="1400">
                <a:solidFill>
                  <a:schemeClr val="tx1"/>
                </a:solidFill>
                <a:latin typeface="Arial" charset="0"/>
                <a:ea typeface="標楷體" pitchFamily="65" charset="-120"/>
              </a:defRPr>
            </a:lvl9pPr>
          </a:lstStyle>
          <a:p>
            <a:pPr eaLnBrk="1" hangingPunct="1"/>
            <a:fld id="{95BCA4E7-045B-4498-9286-4F15D9A3C6D2}" type="slidenum">
              <a:rPr lang="en-US" altLang="zh-TW" sz="1200">
                <a:ea typeface="新細明體" pitchFamily="18" charset="-120"/>
              </a:rPr>
              <a:pPr eaLnBrk="1" hangingPunct="1"/>
              <a:t>23</a:t>
            </a:fld>
            <a:endParaRPr lang="en-US" altLang="zh-TW" sz="1200">
              <a:ea typeface="新細明體" pitchFamily="18" charset="-12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581599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kumimoji="1" sz="1400">
                <a:solidFill>
                  <a:schemeClr val="tx1"/>
                </a:solidFill>
                <a:latin typeface="Arial" charset="0"/>
                <a:ea typeface="標楷體" pitchFamily="65" charset="-120"/>
              </a:defRPr>
            </a:lvl1pPr>
            <a:lvl2pPr marL="742950" indent="-285750" eaLnBrk="0" hangingPunct="0">
              <a:defRPr kumimoji="1" sz="1400">
                <a:solidFill>
                  <a:schemeClr val="tx1"/>
                </a:solidFill>
                <a:latin typeface="Arial" charset="0"/>
                <a:ea typeface="標楷體" pitchFamily="65" charset="-120"/>
              </a:defRPr>
            </a:lvl2pPr>
            <a:lvl3pPr marL="1143000" indent="-228600" eaLnBrk="0" hangingPunct="0">
              <a:defRPr kumimoji="1" sz="1400">
                <a:solidFill>
                  <a:schemeClr val="tx1"/>
                </a:solidFill>
                <a:latin typeface="Arial" charset="0"/>
                <a:ea typeface="標楷體" pitchFamily="65" charset="-120"/>
              </a:defRPr>
            </a:lvl3pPr>
            <a:lvl4pPr marL="1600200" indent="-228600" eaLnBrk="0" hangingPunct="0">
              <a:defRPr kumimoji="1" sz="1400">
                <a:solidFill>
                  <a:schemeClr val="tx1"/>
                </a:solidFill>
                <a:latin typeface="Arial" charset="0"/>
                <a:ea typeface="標楷體" pitchFamily="65" charset="-120"/>
              </a:defRPr>
            </a:lvl4pPr>
            <a:lvl5pPr marL="2057400" indent="-228600" eaLnBrk="0" hangingPunct="0">
              <a:defRPr kumimoji="1" sz="1400">
                <a:solidFill>
                  <a:schemeClr val="tx1"/>
                </a:solidFill>
                <a:latin typeface="Arial" charset="0"/>
                <a:ea typeface="標楷體" pitchFamily="65" charset="-120"/>
              </a:defRPr>
            </a:lvl5pPr>
            <a:lvl6pPr marL="2514600" indent="-228600" eaLnBrk="0" fontAlgn="base" hangingPunct="0">
              <a:spcBef>
                <a:spcPct val="0"/>
              </a:spcBef>
              <a:spcAft>
                <a:spcPct val="0"/>
              </a:spcAft>
              <a:defRPr kumimoji="1" sz="1400">
                <a:solidFill>
                  <a:schemeClr val="tx1"/>
                </a:solidFill>
                <a:latin typeface="Arial" charset="0"/>
                <a:ea typeface="標楷體" pitchFamily="65" charset="-120"/>
              </a:defRPr>
            </a:lvl6pPr>
            <a:lvl7pPr marL="2971800" indent="-228600" eaLnBrk="0" fontAlgn="base" hangingPunct="0">
              <a:spcBef>
                <a:spcPct val="0"/>
              </a:spcBef>
              <a:spcAft>
                <a:spcPct val="0"/>
              </a:spcAft>
              <a:defRPr kumimoji="1" sz="1400">
                <a:solidFill>
                  <a:schemeClr val="tx1"/>
                </a:solidFill>
                <a:latin typeface="Arial" charset="0"/>
                <a:ea typeface="標楷體" pitchFamily="65" charset="-120"/>
              </a:defRPr>
            </a:lvl7pPr>
            <a:lvl8pPr marL="3429000" indent="-228600" eaLnBrk="0" fontAlgn="base" hangingPunct="0">
              <a:spcBef>
                <a:spcPct val="0"/>
              </a:spcBef>
              <a:spcAft>
                <a:spcPct val="0"/>
              </a:spcAft>
              <a:defRPr kumimoji="1" sz="1400">
                <a:solidFill>
                  <a:schemeClr val="tx1"/>
                </a:solidFill>
                <a:latin typeface="Arial" charset="0"/>
                <a:ea typeface="標楷體" pitchFamily="65" charset="-120"/>
              </a:defRPr>
            </a:lvl8pPr>
            <a:lvl9pPr marL="3886200" indent="-228600" eaLnBrk="0" fontAlgn="base" hangingPunct="0">
              <a:spcBef>
                <a:spcPct val="0"/>
              </a:spcBef>
              <a:spcAft>
                <a:spcPct val="0"/>
              </a:spcAft>
              <a:defRPr kumimoji="1" sz="1400">
                <a:solidFill>
                  <a:schemeClr val="tx1"/>
                </a:solidFill>
                <a:latin typeface="Arial" charset="0"/>
                <a:ea typeface="標楷體" pitchFamily="65" charset="-120"/>
              </a:defRPr>
            </a:lvl9pPr>
          </a:lstStyle>
          <a:p>
            <a:pPr eaLnBrk="1" hangingPunct="1"/>
            <a:fld id="{B69370D9-91B2-48F4-9F37-F9DC4E07A8DA}" type="slidenum">
              <a:rPr lang="en-US" altLang="zh-TW" sz="1200" smtClean="0">
                <a:ea typeface="新細明體" pitchFamily="18" charset="-120"/>
              </a:rPr>
              <a:pPr eaLnBrk="1" hangingPunct="1"/>
              <a:t>35</a:t>
            </a:fld>
            <a:endParaRPr lang="en-US" altLang="zh-TW" sz="1200" smtClean="0">
              <a:ea typeface="新細明體" pitchFamily="18" charset="-12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zh-TW" altLang="zh-TW" smtClean="0"/>
          </a:p>
        </p:txBody>
      </p:sp>
    </p:spTree>
    <p:extLst>
      <p:ext uri="{BB962C8B-B14F-4D97-AF65-F5344CB8AC3E}">
        <p14:creationId xmlns:p14="http://schemas.microsoft.com/office/powerpoint/2010/main" val="3828110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1149350" y="2276475"/>
            <a:ext cx="7772400" cy="963613"/>
          </a:xfrm>
        </p:spPr>
        <p:txBody>
          <a:bodyPr anchor="ctr"/>
          <a:lstStyle>
            <a:lvl1pPr>
              <a:defRPr/>
            </a:lvl1pPr>
          </a:lstStyle>
          <a:p>
            <a:pPr lvl="0"/>
            <a:r>
              <a:rPr lang="zh-TW" altLang="en-US" noProof="0" smtClean="0"/>
              <a:t>按一下以編輯母片標題樣式</a:t>
            </a:r>
          </a:p>
        </p:txBody>
      </p:sp>
      <p:sp>
        <p:nvSpPr>
          <p:cNvPr id="130051" name="Rectangle 3"/>
          <p:cNvSpPr>
            <a:spLocks noGrp="1" noChangeArrowheads="1"/>
          </p:cNvSpPr>
          <p:nvPr>
            <p:ph type="subTitle" idx="1"/>
          </p:nvPr>
        </p:nvSpPr>
        <p:spPr>
          <a:xfrm>
            <a:off x="1835150" y="3886200"/>
            <a:ext cx="6400800" cy="1752600"/>
          </a:xfrm>
        </p:spPr>
        <p:txBody>
          <a:bodyPr/>
          <a:lstStyle>
            <a:lvl1pPr marL="0" indent="0" algn="ctr">
              <a:buFont typeface="Wingdings" pitchFamily="2" charset="2"/>
              <a:buNone/>
              <a:defRPr/>
            </a:lvl1pPr>
          </a:lstStyle>
          <a:p>
            <a:pPr lvl="0"/>
            <a:r>
              <a:rPr lang="zh-TW" altLang="en-US" noProof="0" smtClean="0"/>
              <a:t>按一下以編輯母片副標題樣式</a:t>
            </a:r>
          </a:p>
        </p:txBody>
      </p:sp>
      <p:sp>
        <p:nvSpPr>
          <p:cNvPr id="4" name="Rectangle 4"/>
          <p:cNvSpPr>
            <a:spLocks noGrp="1" noChangeArrowheads="1"/>
          </p:cNvSpPr>
          <p:nvPr>
            <p:ph type="dt" sz="half" idx="10"/>
          </p:nvPr>
        </p:nvSpPr>
        <p:spPr>
          <a:xfrm>
            <a:off x="457200" y="6245225"/>
            <a:ext cx="2133600" cy="476250"/>
          </a:xfrm>
        </p:spPr>
        <p:txBody>
          <a:bodyPr/>
          <a:lstStyle>
            <a:lvl1pPr>
              <a:defRPr kumimoji="0" sz="1400"/>
            </a:lvl1pPr>
          </a:lstStyle>
          <a:p>
            <a:pPr>
              <a:defRPr/>
            </a:pPr>
            <a:endParaRPr lang="en-US" altLang="zh-TW"/>
          </a:p>
        </p:txBody>
      </p:sp>
      <p:sp>
        <p:nvSpPr>
          <p:cNvPr id="5"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xfrm>
            <a:off x="6902450" y="6245225"/>
            <a:ext cx="2133600" cy="476250"/>
          </a:xfrm>
        </p:spPr>
        <p:txBody>
          <a:bodyPr/>
          <a:lstStyle>
            <a:lvl1pPr algn="r">
              <a:defRPr kumimoji="0" sz="1400"/>
            </a:lvl1pPr>
          </a:lstStyle>
          <a:p>
            <a:pPr>
              <a:defRPr/>
            </a:pPr>
            <a:fld id="{63A92935-157F-4FA5-B224-EED42F59135A}" type="slidenum">
              <a:rPr lang="en-US" altLang="zh-TW"/>
              <a:pPr>
                <a:defRPr/>
              </a:pPr>
              <a:t>‹#›</a:t>
            </a:fld>
            <a:endParaRPr lang="en-US" altLang="zh-TW"/>
          </a:p>
        </p:txBody>
      </p:sp>
    </p:spTree>
    <p:extLst>
      <p:ext uri="{BB962C8B-B14F-4D97-AF65-F5344CB8AC3E}">
        <p14:creationId xmlns:p14="http://schemas.microsoft.com/office/powerpoint/2010/main" val="9050170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A389E59-105D-489D-B4C7-AF8C718761F2}" type="slidenum">
              <a:rPr lang="en-US" altLang="zh-TW"/>
              <a:pPr>
                <a:defRPr/>
              </a:pPr>
              <a:t>‹#›</a:t>
            </a:fld>
            <a:endParaRPr lang="en-US" altLang="zh-TW"/>
          </a:p>
        </p:txBody>
      </p:sp>
    </p:spTree>
    <p:extLst>
      <p:ext uri="{BB962C8B-B14F-4D97-AF65-F5344CB8AC3E}">
        <p14:creationId xmlns:p14="http://schemas.microsoft.com/office/powerpoint/2010/main" val="4066558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34213" y="119063"/>
            <a:ext cx="1971675" cy="6262687"/>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116013" y="119063"/>
            <a:ext cx="5765800" cy="626268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3F0AB6E-DEB7-4F92-96AA-CB5903DB7870}" type="slidenum">
              <a:rPr lang="en-US" altLang="zh-TW"/>
              <a:pPr>
                <a:defRPr/>
              </a:pPr>
              <a:t>‹#›</a:t>
            </a:fld>
            <a:endParaRPr lang="en-US" altLang="zh-TW"/>
          </a:p>
        </p:txBody>
      </p:sp>
    </p:spTree>
    <p:extLst>
      <p:ext uri="{BB962C8B-B14F-4D97-AF65-F5344CB8AC3E}">
        <p14:creationId xmlns:p14="http://schemas.microsoft.com/office/powerpoint/2010/main" val="4024138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116013" y="119063"/>
            <a:ext cx="7559675" cy="122237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1182688" y="1412875"/>
            <a:ext cx="7823200" cy="4968875"/>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E7B0019-125D-498E-8F96-C6DF1AB1F0E0}" type="slidenum">
              <a:rPr lang="en-US" altLang="zh-TW"/>
              <a:pPr>
                <a:defRPr/>
              </a:pPr>
              <a:t>‹#›</a:t>
            </a:fld>
            <a:endParaRPr lang="en-US" altLang="zh-TW"/>
          </a:p>
        </p:txBody>
      </p:sp>
    </p:spTree>
    <p:extLst>
      <p:ext uri="{BB962C8B-B14F-4D97-AF65-F5344CB8AC3E}">
        <p14:creationId xmlns:p14="http://schemas.microsoft.com/office/powerpoint/2010/main" val="2529130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2"/>
          <p:cNvSpPr>
            <a:spLocks noGrp="1" noChangeArrowheads="1"/>
          </p:cNvSpPr>
          <p:nvPr>
            <p:ph type="sldNum" sz="quarter" idx="10"/>
          </p:nvPr>
        </p:nvSpPr>
        <p:spPr>
          <a:ln/>
        </p:spPr>
        <p:txBody>
          <a:bodyPr/>
          <a:lstStyle>
            <a:lvl1pPr>
              <a:defRPr/>
            </a:lvl1pPr>
          </a:lstStyle>
          <a:p>
            <a:pPr>
              <a:defRPr/>
            </a:pPr>
            <a:fld id="{B68559B5-E665-4284-AC3E-8ACF10E58D22}" type="slidenum">
              <a:rPr lang="en-US" altLang="zh-TW"/>
              <a:pPr>
                <a:defRPr/>
              </a:pPr>
              <a:t>‹#›</a:t>
            </a:fld>
            <a:endParaRPr lang="en-US" altLang="zh-TW"/>
          </a:p>
        </p:txBody>
      </p:sp>
    </p:spTree>
    <p:extLst>
      <p:ext uri="{BB962C8B-B14F-4D97-AF65-F5344CB8AC3E}">
        <p14:creationId xmlns:p14="http://schemas.microsoft.com/office/powerpoint/2010/main" val="274302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sldNum" sz="quarter" idx="10"/>
          </p:nvPr>
        </p:nvSpPr>
        <p:spPr>
          <a:ln/>
        </p:spPr>
        <p:txBody>
          <a:bodyPr/>
          <a:lstStyle>
            <a:lvl1pPr>
              <a:defRPr/>
            </a:lvl1pPr>
          </a:lstStyle>
          <a:p>
            <a:pPr>
              <a:defRPr/>
            </a:pPr>
            <a:fld id="{DAC98303-17D3-40D6-A1EF-9533E23D8653}" type="slidenum">
              <a:rPr lang="en-US" altLang="zh-TW"/>
              <a:pPr>
                <a:defRPr/>
              </a:pPr>
              <a:t>‹#›</a:t>
            </a:fld>
            <a:endParaRPr lang="en-US" altLang="zh-TW"/>
          </a:p>
        </p:txBody>
      </p:sp>
    </p:spTree>
    <p:extLst>
      <p:ext uri="{BB962C8B-B14F-4D97-AF65-F5344CB8AC3E}">
        <p14:creationId xmlns:p14="http://schemas.microsoft.com/office/powerpoint/2010/main" val="1850074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sldNum" sz="quarter" idx="10"/>
          </p:nvPr>
        </p:nvSpPr>
        <p:spPr>
          <a:ln/>
        </p:spPr>
        <p:txBody>
          <a:bodyPr/>
          <a:lstStyle>
            <a:lvl1pPr>
              <a:defRPr/>
            </a:lvl1pPr>
          </a:lstStyle>
          <a:p>
            <a:pPr>
              <a:defRPr/>
            </a:pPr>
            <a:fld id="{672923CB-03B4-4650-9C0A-BE1B7C53F6DD}" type="slidenum">
              <a:rPr lang="en-US" altLang="zh-TW"/>
              <a:pPr>
                <a:defRPr/>
              </a:pPr>
              <a:t>‹#›</a:t>
            </a:fld>
            <a:endParaRPr lang="en-US" altLang="zh-TW"/>
          </a:p>
        </p:txBody>
      </p:sp>
    </p:spTree>
    <p:extLst>
      <p:ext uri="{BB962C8B-B14F-4D97-AF65-F5344CB8AC3E}">
        <p14:creationId xmlns:p14="http://schemas.microsoft.com/office/powerpoint/2010/main" val="68319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sldNum" sz="quarter" idx="10"/>
          </p:nvPr>
        </p:nvSpPr>
        <p:spPr>
          <a:ln/>
        </p:spPr>
        <p:txBody>
          <a:bodyPr/>
          <a:lstStyle>
            <a:lvl1pPr>
              <a:defRPr/>
            </a:lvl1pPr>
          </a:lstStyle>
          <a:p>
            <a:pPr>
              <a:defRPr/>
            </a:pPr>
            <a:fld id="{51B98D37-C159-4084-A35C-768B103C7F03}" type="slidenum">
              <a:rPr lang="en-US" altLang="zh-TW"/>
              <a:pPr>
                <a:defRPr/>
              </a:pPr>
              <a:t>‹#›</a:t>
            </a:fld>
            <a:endParaRPr lang="en-US" altLang="zh-TW"/>
          </a:p>
        </p:txBody>
      </p:sp>
    </p:spTree>
    <p:extLst>
      <p:ext uri="{BB962C8B-B14F-4D97-AF65-F5344CB8AC3E}">
        <p14:creationId xmlns:p14="http://schemas.microsoft.com/office/powerpoint/2010/main" val="31552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sldNum" sz="quarter" idx="10"/>
          </p:nvPr>
        </p:nvSpPr>
        <p:spPr>
          <a:ln/>
        </p:spPr>
        <p:txBody>
          <a:bodyPr/>
          <a:lstStyle>
            <a:lvl1pPr>
              <a:defRPr/>
            </a:lvl1pPr>
          </a:lstStyle>
          <a:p>
            <a:pPr>
              <a:defRPr/>
            </a:pPr>
            <a:fld id="{AF1B7165-CB77-4764-80BE-70E721109119}" type="slidenum">
              <a:rPr lang="en-US" altLang="zh-TW"/>
              <a:pPr>
                <a:defRPr/>
              </a:pPr>
              <a:t>‹#›</a:t>
            </a:fld>
            <a:endParaRPr lang="en-US" altLang="zh-TW"/>
          </a:p>
        </p:txBody>
      </p:sp>
    </p:spTree>
    <p:extLst>
      <p:ext uri="{BB962C8B-B14F-4D97-AF65-F5344CB8AC3E}">
        <p14:creationId xmlns:p14="http://schemas.microsoft.com/office/powerpoint/2010/main" val="2457345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
          <p:cNvSpPr>
            <a:spLocks noGrp="1" noChangeArrowheads="1"/>
          </p:cNvSpPr>
          <p:nvPr>
            <p:ph type="sldNum" sz="quarter" idx="10"/>
          </p:nvPr>
        </p:nvSpPr>
        <p:spPr>
          <a:ln/>
        </p:spPr>
        <p:txBody>
          <a:bodyPr/>
          <a:lstStyle>
            <a:lvl1pPr>
              <a:defRPr/>
            </a:lvl1pPr>
          </a:lstStyle>
          <a:p>
            <a:pPr>
              <a:defRPr/>
            </a:pPr>
            <a:fld id="{170E2ABF-65B8-4BCA-989E-7B639A09D55E}" type="slidenum">
              <a:rPr lang="en-US" altLang="zh-TW"/>
              <a:pPr>
                <a:defRPr/>
              </a:pPr>
              <a:t>‹#›</a:t>
            </a:fld>
            <a:endParaRPr lang="en-US" altLang="zh-TW"/>
          </a:p>
        </p:txBody>
      </p:sp>
    </p:spTree>
    <p:extLst>
      <p:ext uri="{BB962C8B-B14F-4D97-AF65-F5344CB8AC3E}">
        <p14:creationId xmlns:p14="http://schemas.microsoft.com/office/powerpoint/2010/main" val="3914213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D77C0D88-A6BC-4D8D-AB86-67D07A79868E}" type="slidenum">
              <a:rPr lang="en-US" altLang="zh-TW"/>
              <a:pPr>
                <a:defRPr/>
              </a:pPr>
              <a:t>‹#›</a:t>
            </a:fld>
            <a:endParaRPr lang="en-US" altLang="zh-TW"/>
          </a:p>
        </p:txBody>
      </p:sp>
    </p:spTree>
    <p:extLst>
      <p:ext uri="{BB962C8B-B14F-4D97-AF65-F5344CB8AC3E}">
        <p14:creationId xmlns:p14="http://schemas.microsoft.com/office/powerpoint/2010/main" val="264287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chorCtr="0"/>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3pPr marL="1143000" indent="-228600">
              <a:buClr>
                <a:srgbClr val="00B0F0"/>
              </a:buClr>
              <a:buFont typeface="Wingdings" panose="05000000000000000000" pitchFamily="2" charset="2"/>
              <a:buChar char="n"/>
              <a:defRPr/>
            </a:lvl3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209C026-D2B0-4208-AEA6-7CA709B1E45A}" type="slidenum">
              <a:rPr lang="en-US" altLang="zh-TW"/>
              <a:pPr>
                <a:defRPr/>
              </a:pPr>
              <a:t>‹#›</a:t>
            </a:fld>
            <a:endParaRPr lang="en-US" altLang="zh-TW"/>
          </a:p>
        </p:txBody>
      </p:sp>
    </p:spTree>
    <p:extLst>
      <p:ext uri="{BB962C8B-B14F-4D97-AF65-F5344CB8AC3E}">
        <p14:creationId xmlns:p14="http://schemas.microsoft.com/office/powerpoint/2010/main" val="13785909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sldNum" sz="quarter" idx="10"/>
          </p:nvPr>
        </p:nvSpPr>
        <p:spPr>
          <a:ln/>
        </p:spPr>
        <p:txBody>
          <a:bodyPr/>
          <a:lstStyle>
            <a:lvl1pPr>
              <a:defRPr/>
            </a:lvl1pPr>
          </a:lstStyle>
          <a:p>
            <a:pPr>
              <a:defRPr/>
            </a:pPr>
            <a:fld id="{BB579325-4C5D-4D02-9EE6-18EA87E8E168}" type="slidenum">
              <a:rPr lang="en-US" altLang="zh-TW"/>
              <a:pPr>
                <a:defRPr/>
              </a:pPr>
              <a:t>‹#›</a:t>
            </a:fld>
            <a:endParaRPr lang="en-US" altLang="zh-TW"/>
          </a:p>
        </p:txBody>
      </p:sp>
    </p:spTree>
    <p:extLst>
      <p:ext uri="{BB962C8B-B14F-4D97-AF65-F5344CB8AC3E}">
        <p14:creationId xmlns:p14="http://schemas.microsoft.com/office/powerpoint/2010/main" val="276448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sldNum" sz="quarter" idx="10"/>
          </p:nvPr>
        </p:nvSpPr>
        <p:spPr>
          <a:ln/>
        </p:spPr>
        <p:txBody>
          <a:bodyPr/>
          <a:lstStyle>
            <a:lvl1pPr>
              <a:defRPr/>
            </a:lvl1pPr>
          </a:lstStyle>
          <a:p>
            <a:pPr>
              <a:defRPr/>
            </a:pPr>
            <a:fld id="{A37CBD5D-0EE3-4AD4-A329-B14B0237436E}" type="slidenum">
              <a:rPr lang="en-US" altLang="zh-TW"/>
              <a:pPr>
                <a:defRPr/>
              </a:pPr>
              <a:t>‹#›</a:t>
            </a:fld>
            <a:endParaRPr lang="en-US" altLang="zh-TW"/>
          </a:p>
        </p:txBody>
      </p:sp>
    </p:spTree>
    <p:extLst>
      <p:ext uri="{BB962C8B-B14F-4D97-AF65-F5344CB8AC3E}">
        <p14:creationId xmlns:p14="http://schemas.microsoft.com/office/powerpoint/2010/main" val="4150040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sldNum" sz="quarter" idx="10"/>
          </p:nvPr>
        </p:nvSpPr>
        <p:spPr>
          <a:ln/>
        </p:spPr>
        <p:txBody>
          <a:bodyPr/>
          <a:lstStyle>
            <a:lvl1pPr>
              <a:defRPr/>
            </a:lvl1pPr>
          </a:lstStyle>
          <a:p>
            <a:pPr>
              <a:defRPr/>
            </a:pPr>
            <a:fld id="{EC3CB555-07C1-4025-94A8-61F935F2AC6F}" type="slidenum">
              <a:rPr lang="en-US" altLang="zh-TW"/>
              <a:pPr>
                <a:defRPr/>
              </a:pPr>
              <a:t>‹#›</a:t>
            </a:fld>
            <a:endParaRPr lang="en-US" altLang="zh-TW"/>
          </a:p>
        </p:txBody>
      </p:sp>
    </p:spTree>
    <p:extLst>
      <p:ext uri="{BB962C8B-B14F-4D97-AF65-F5344CB8AC3E}">
        <p14:creationId xmlns:p14="http://schemas.microsoft.com/office/powerpoint/2010/main" val="2762249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38950" y="115888"/>
            <a:ext cx="2125663" cy="60102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15888"/>
            <a:ext cx="6229350" cy="601027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sldNum" sz="quarter" idx="10"/>
          </p:nvPr>
        </p:nvSpPr>
        <p:spPr>
          <a:ln/>
        </p:spPr>
        <p:txBody>
          <a:bodyPr/>
          <a:lstStyle>
            <a:lvl1pPr>
              <a:defRPr/>
            </a:lvl1pPr>
          </a:lstStyle>
          <a:p>
            <a:pPr>
              <a:defRPr/>
            </a:pPr>
            <a:fld id="{18D8B44E-4075-4820-890F-9C6352191182}" type="slidenum">
              <a:rPr lang="en-US" altLang="zh-TW"/>
              <a:pPr>
                <a:defRPr/>
              </a:pPr>
              <a:t>‹#›</a:t>
            </a:fld>
            <a:endParaRPr lang="en-US" altLang="zh-TW"/>
          </a:p>
        </p:txBody>
      </p:sp>
    </p:spTree>
    <p:extLst>
      <p:ext uri="{BB962C8B-B14F-4D97-AF65-F5344CB8AC3E}">
        <p14:creationId xmlns:p14="http://schemas.microsoft.com/office/powerpoint/2010/main" val="1299755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2"/>
          <p:cNvSpPr>
            <a:spLocks noGrp="1" noChangeArrowheads="1"/>
          </p:cNvSpPr>
          <p:nvPr>
            <p:ph type="sldNum" sz="quarter" idx="10"/>
          </p:nvPr>
        </p:nvSpPr>
        <p:spPr>
          <a:ln/>
        </p:spPr>
        <p:txBody>
          <a:bodyPr/>
          <a:lstStyle>
            <a:lvl1pPr>
              <a:defRPr/>
            </a:lvl1pPr>
          </a:lstStyle>
          <a:p>
            <a:pPr>
              <a:defRPr/>
            </a:pPr>
            <a:fld id="{7FD96E42-A3C0-43FF-B561-438269D59D04}" type="slidenum">
              <a:rPr lang="en-US" altLang="zh-TW"/>
              <a:pPr>
                <a:defRPr/>
              </a:pPr>
              <a:t>‹#›</a:t>
            </a:fld>
            <a:endParaRPr lang="en-US" altLang="zh-TW"/>
          </a:p>
        </p:txBody>
      </p:sp>
    </p:spTree>
    <p:extLst>
      <p:ext uri="{BB962C8B-B14F-4D97-AF65-F5344CB8AC3E}">
        <p14:creationId xmlns:p14="http://schemas.microsoft.com/office/powerpoint/2010/main" val="56202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sldNum" sz="quarter" idx="10"/>
          </p:nvPr>
        </p:nvSpPr>
        <p:spPr>
          <a:ln/>
        </p:spPr>
        <p:txBody>
          <a:bodyPr/>
          <a:lstStyle>
            <a:lvl1pPr>
              <a:defRPr/>
            </a:lvl1pPr>
          </a:lstStyle>
          <a:p>
            <a:pPr>
              <a:defRPr/>
            </a:pPr>
            <a:fld id="{51A6A13B-1D16-41C0-977B-3F7A83B38307}" type="slidenum">
              <a:rPr lang="en-US" altLang="zh-TW"/>
              <a:pPr>
                <a:defRPr/>
              </a:pPr>
              <a:t>‹#›</a:t>
            </a:fld>
            <a:endParaRPr lang="en-US" altLang="zh-TW"/>
          </a:p>
        </p:txBody>
      </p:sp>
    </p:spTree>
    <p:extLst>
      <p:ext uri="{BB962C8B-B14F-4D97-AF65-F5344CB8AC3E}">
        <p14:creationId xmlns:p14="http://schemas.microsoft.com/office/powerpoint/2010/main" val="1629468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
          <p:cNvSpPr>
            <a:spLocks noGrp="1" noChangeArrowheads="1"/>
          </p:cNvSpPr>
          <p:nvPr>
            <p:ph type="sldNum" sz="quarter" idx="10"/>
          </p:nvPr>
        </p:nvSpPr>
        <p:spPr>
          <a:ln/>
        </p:spPr>
        <p:txBody>
          <a:bodyPr/>
          <a:lstStyle>
            <a:lvl1pPr>
              <a:defRPr/>
            </a:lvl1pPr>
          </a:lstStyle>
          <a:p>
            <a:pPr>
              <a:defRPr/>
            </a:pPr>
            <a:fld id="{FE6A5A19-37B8-4E0B-8537-6220EB965D2D}" type="slidenum">
              <a:rPr lang="en-US" altLang="zh-TW"/>
              <a:pPr>
                <a:defRPr/>
              </a:pPr>
              <a:t>‹#›</a:t>
            </a:fld>
            <a:endParaRPr lang="en-US" altLang="zh-TW"/>
          </a:p>
        </p:txBody>
      </p:sp>
    </p:spTree>
    <p:extLst>
      <p:ext uri="{BB962C8B-B14F-4D97-AF65-F5344CB8AC3E}">
        <p14:creationId xmlns:p14="http://schemas.microsoft.com/office/powerpoint/2010/main" val="304068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
          <p:cNvSpPr>
            <a:spLocks noGrp="1" noChangeArrowheads="1"/>
          </p:cNvSpPr>
          <p:nvPr>
            <p:ph type="sldNum" sz="quarter" idx="10"/>
          </p:nvPr>
        </p:nvSpPr>
        <p:spPr>
          <a:ln/>
        </p:spPr>
        <p:txBody>
          <a:bodyPr/>
          <a:lstStyle>
            <a:lvl1pPr>
              <a:defRPr/>
            </a:lvl1pPr>
          </a:lstStyle>
          <a:p>
            <a:pPr>
              <a:defRPr/>
            </a:pPr>
            <a:fld id="{D21E000E-F8A9-4819-8408-E2E1A02E9868}" type="slidenum">
              <a:rPr lang="en-US" altLang="zh-TW"/>
              <a:pPr>
                <a:defRPr/>
              </a:pPr>
              <a:t>‹#›</a:t>
            </a:fld>
            <a:endParaRPr lang="en-US" altLang="zh-TW"/>
          </a:p>
        </p:txBody>
      </p:sp>
    </p:spTree>
    <p:extLst>
      <p:ext uri="{BB962C8B-B14F-4D97-AF65-F5344CB8AC3E}">
        <p14:creationId xmlns:p14="http://schemas.microsoft.com/office/powerpoint/2010/main" val="2194945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
          <p:cNvSpPr>
            <a:spLocks noGrp="1" noChangeArrowheads="1"/>
          </p:cNvSpPr>
          <p:nvPr>
            <p:ph type="sldNum" sz="quarter" idx="10"/>
          </p:nvPr>
        </p:nvSpPr>
        <p:spPr>
          <a:ln/>
        </p:spPr>
        <p:txBody>
          <a:bodyPr/>
          <a:lstStyle>
            <a:lvl1pPr>
              <a:defRPr/>
            </a:lvl1pPr>
          </a:lstStyle>
          <a:p>
            <a:pPr>
              <a:defRPr/>
            </a:pPr>
            <a:fld id="{8232B86C-30E9-480A-A7B1-D144A04F0CBB}" type="slidenum">
              <a:rPr lang="en-US" altLang="zh-TW"/>
              <a:pPr>
                <a:defRPr/>
              </a:pPr>
              <a:t>‹#›</a:t>
            </a:fld>
            <a:endParaRPr lang="en-US" altLang="zh-TW"/>
          </a:p>
        </p:txBody>
      </p:sp>
    </p:spTree>
    <p:extLst>
      <p:ext uri="{BB962C8B-B14F-4D97-AF65-F5344CB8AC3E}">
        <p14:creationId xmlns:p14="http://schemas.microsoft.com/office/powerpoint/2010/main" val="3666841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
          <p:cNvSpPr>
            <a:spLocks noGrp="1" noChangeArrowheads="1"/>
          </p:cNvSpPr>
          <p:nvPr>
            <p:ph type="sldNum" sz="quarter" idx="10"/>
          </p:nvPr>
        </p:nvSpPr>
        <p:spPr>
          <a:ln/>
        </p:spPr>
        <p:txBody>
          <a:bodyPr/>
          <a:lstStyle>
            <a:lvl1pPr>
              <a:defRPr/>
            </a:lvl1pPr>
          </a:lstStyle>
          <a:p>
            <a:pPr>
              <a:defRPr/>
            </a:pPr>
            <a:fld id="{41A4C974-4630-4745-9E29-A6BCF76F9D46}" type="slidenum">
              <a:rPr lang="en-US" altLang="zh-TW"/>
              <a:pPr>
                <a:defRPr/>
              </a:pPr>
              <a:t>‹#›</a:t>
            </a:fld>
            <a:endParaRPr lang="en-US" altLang="zh-TW"/>
          </a:p>
        </p:txBody>
      </p:sp>
    </p:spTree>
    <p:extLst>
      <p:ext uri="{BB962C8B-B14F-4D97-AF65-F5344CB8AC3E}">
        <p14:creationId xmlns:p14="http://schemas.microsoft.com/office/powerpoint/2010/main" val="316114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ctr"/>
          <a:lstStyle>
            <a:lvl1pPr algn="ctr">
              <a:defRPr sz="4000" b="1"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861004E-178F-4F76-8F88-33329DFE0AEC}" type="slidenum">
              <a:rPr lang="en-US" altLang="zh-TW"/>
              <a:pPr>
                <a:defRPr/>
              </a:pPr>
              <a:t>‹#›</a:t>
            </a:fld>
            <a:endParaRPr lang="en-US" altLang="zh-TW"/>
          </a:p>
        </p:txBody>
      </p:sp>
    </p:spTree>
    <p:extLst>
      <p:ext uri="{BB962C8B-B14F-4D97-AF65-F5344CB8AC3E}">
        <p14:creationId xmlns:p14="http://schemas.microsoft.com/office/powerpoint/2010/main" val="1428749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93C6239A-8A37-44E3-B70D-28FBEAB63B20}" type="slidenum">
              <a:rPr lang="en-US" altLang="zh-TW"/>
              <a:pPr>
                <a:defRPr/>
              </a:pPr>
              <a:t>‹#›</a:t>
            </a:fld>
            <a:endParaRPr lang="en-US" altLang="zh-TW"/>
          </a:p>
        </p:txBody>
      </p:sp>
    </p:spTree>
    <p:extLst>
      <p:ext uri="{BB962C8B-B14F-4D97-AF65-F5344CB8AC3E}">
        <p14:creationId xmlns:p14="http://schemas.microsoft.com/office/powerpoint/2010/main" val="3568220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sldNum" sz="quarter" idx="10"/>
          </p:nvPr>
        </p:nvSpPr>
        <p:spPr>
          <a:ln/>
        </p:spPr>
        <p:txBody>
          <a:bodyPr/>
          <a:lstStyle>
            <a:lvl1pPr>
              <a:defRPr/>
            </a:lvl1pPr>
          </a:lstStyle>
          <a:p>
            <a:pPr>
              <a:defRPr/>
            </a:pPr>
            <a:fld id="{3AF84253-A35F-4798-A41C-40BEDCE56804}" type="slidenum">
              <a:rPr lang="en-US" altLang="zh-TW"/>
              <a:pPr>
                <a:defRPr/>
              </a:pPr>
              <a:t>‹#›</a:t>
            </a:fld>
            <a:endParaRPr lang="en-US" altLang="zh-TW"/>
          </a:p>
        </p:txBody>
      </p:sp>
    </p:spTree>
    <p:extLst>
      <p:ext uri="{BB962C8B-B14F-4D97-AF65-F5344CB8AC3E}">
        <p14:creationId xmlns:p14="http://schemas.microsoft.com/office/powerpoint/2010/main" val="722363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
          <p:cNvSpPr>
            <a:spLocks noGrp="1" noChangeArrowheads="1"/>
          </p:cNvSpPr>
          <p:nvPr>
            <p:ph type="sldNum" sz="quarter" idx="10"/>
          </p:nvPr>
        </p:nvSpPr>
        <p:spPr>
          <a:ln/>
        </p:spPr>
        <p:txBody>
          <a:bodyPr/>
          <a:lstStyle>
            <a:lvl1pPr>
              <a:defRPr/>
            </a:lvl1pPr>
          </a:lstStyle>
          <a:p>
            <a:pPr>
              <a:defRPr/>
            </a:pPr>
            <a:fld id="{3A7629D9-F112-48F6-B855-931DAC0ECE41}" type="slidenum">
              <a:rPr lang="en-US" altLang="zh-TW"/>
              <a:pPr>
                <a:defRPr/>
              </a:pPr>
              <a:t>‹#›</a:t>
            </a:fld>
            <a:endParaRPr lang="en-US" altLang="zh-TW"/>
          </a:p>
        </p:txBody>
      </p:sp>
    </p:spTree>
    <p:extLst>
      <p:ext uri="{BB962C8B-B14F-4D97-AF65-F5344CB8AC3E}">
        <p14:creationId xmlns:p14="http://schemas.microsoft.com/office/powerpoint/2010/main" val="1773069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sldNum" sz="quarter" idx="10"/>
          </p:nvPr>
        </p:nvSpPr>
        <p:spPr>
          <a:ln/>
        </p:spPr>
        <p:txBody>
          <a:bodyPr/>
          <a:lstStyle>
            <a:lvl1pPr>
              <a:defRPr/>
            </a:lvl1pPr>
          </a:lstStyle>
          <a:p>
            <a:pPr>
              <a:defRPr/>
            </a:pPr>
            <a:fld id="{9AA1D205-E27B-4612-8E18-1D424EEED484}" type="slidenum">
              <a:rPr lang="en-US" altLang="zh-TW"/>
              <a:pPr>
                <a:defRPr/>
              </a:pPr>
              <a:t>‹#›</a:t>
            </a:fld>
            <a:endParaRPr lang="en-US" altLang="zh-TW"/>
          </a:p>
        </p:txBody>
      </p:sp>
    </p:spTree>
    <p:extLst>
      <p:ext uri="{BB962C8B-B14F-4D97-AF65-F5344CB8AC3E}">
        <p14:creationId xmlns:p14="http://schemas.microsoft.com/office/powerpoint/2010/main" val="333908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38950" y="115888"/>
            <a:ext cx="2125663" cy="60102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15888"/>
            <a:ext cx="6229350" cy="601027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
          <p:cNvSpPr>
            <a:spLocks noGrp="1" noChangeArrowheads="1"/>
          </p:cNvSpPr>
          <p:nvPr>
            <p:ph type="sldNum" sz="quarter" idx="10"/>
          </p:nvPr>
        </p:nvSpPr>
        <p:spPr>
          <a:ln/>
        </p:spPr>
        <p:txBody>
          <a:bodyPr/>
          <a:lstStyle>
            <a:lvl1pPr>
              <a:defRPr/>
            </a:lvl1pPr>
          </a:lstStyle>
          <a:p>
            <a:pPr>
              <a:defRPr/>
            </a:pPr>
            <a:fld id="{5089BF5A-ACE7-4BCA-9807-8DAD6EDB510A}" type="slidenum">
              <a:rPr lang="en-US" altLang="zh-TW"/>
              <a:pPr>
                <a:defRPr/>
              </a:pPr>
              <a:t>‹#›</a:t>
            </a:fld>
            <a:endParaRPr lang="en-US" altLang="zh-TW"/>
          </a:p>
        </p:txBody>
      </p:sp>
    </p:spTree>
    <p:extLst>
      <p:ext uri="{BB962C8B-B14F-4D97-AF65-F5344CB8AC3E}">
        <p14:creationId xmlns:p14="http://schemas.microsoft.com/office/powerpoint/2010/main" val="759952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182688" y="1412875"/>
            <a:ext cx="38354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170488" y="1412875"/>
            <a:ext cx="38354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012D869-CC4B-4E45-9A68-8327808694CC}" type="slidenum">
              <a:rPr lang="en-US" altLang="zh-TW"/>
              <a:pPr>
                <a:defRPr/>
              </a:pPr>
              <a:t>‹#›</a:t>
            </a:fld>
            <a:endParaRPr lang="en-US" altLang="zh-TW"/>
          </a:p>
        </p:txBody>
      </p:sp>
    </p:spTree>
    <p:extLst>
      <p:ext uri="{BB962C8B-B14F-4D97-AF65-F5344CB8AC3E}">
        <p14:creationId xmlns:p14="http://schemas.microsoft.com/office/powerpoint/2010/main" val="1085855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CBFC803F-4535-46D2-A756-4CDA5D396FB1}" type="slidenum">
              <a:rPr lang="en-US" altLang="zh-TW"/>
              <a:pPr>
                <a:defRPr/>
              </a:pPr>
              <a:t>‹#›</a:t>
            </a:fld>
            <a:endParaRPr lang="en-US" altLang="zh-TW"/>
          </a:p>
        </p:txBody>
      </p:sp>
    </p:spTree>
    <p:extLst>
      <p:ext uri="{BB962C8B-B14F-4D97-AF65-F5344CB8AC3E}">
        <p14:creationId xmlns:p14="http://schemas.microsoft.com/office/powerpoint/2010/main" val="243254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nchor="ctr" anchorCtr="0"/>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15B9EB96-00CC-49C4-9BD4-211A1C1CB6A3}" type="slidenum">
              <a:rPr lang="en-US" altLang="zh-TW"/>
              <a:pPr>
                <a:defRPr/>
              </a:pPr>
              <a:t>‹#›</a:t>
            </a:fld>
            <a:endParaRPr lang="en-US" altLang="zh-TW"/>
          </a:p>
        </p:txBody>
      </p:sp>
    </p:spTree>
    <p:extLst>
      <p:ext uri="{BB962C8B-B14F-4D97-AF65-F5344CB8AC3E}">
        <p14:creationId xmlns:p14="http://schemas.microsoft.com/office/powerpoint/2010/main" val="4151065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A6374EF-EC3C-48AB-A8B1-EE6CEF6861F0}" type="slidenum">
              <a:rPr lang="en-US" altLang="zh-TW"/>
              <a:pPr>
                <a:defRPr/>
              </a:pPr>
              <a:t>‹#›</a:t>
            </a:fld>
            <a:endParaRPr lang="en-US" altLang="zh-TW"/>
          </a:p>
        </p:txBody>
      </p:sp>
    </p:spTree>
    <p:extLst>
      <p:ext uri="{BB962C8B-B14F-4D97-AF65-F5344CB8AC3E}">
        <p14:creationId xmlns:p14="http://schemas.microsoft.com/office/powerpoint/2010/main" val="309483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25F75454-EF5D-4C23-8B9D-E29C90FA9757}" type="slidenum">
              <a:rPr lang="en-US" altLang="zh-TW"/>
              <a:pPr>
                <a:defRPr/>
              </a:pPr>
              <a:t>‹#›</a:t>
            </a:fld>
            <a:endParaRPr lang="en-US" altLang="zh-TW"/>
          </a:p>
        </p:txBody>
      </p:sp>
    </p:spTree>
    <p:extLst>
      <p:ext uri="{BB962C8B-B14F-4D97-AF65-F5344CB8AC3E}">
        <p14:creationId xmlns:p14="http://schemas.microsoft.com/office/powerpoint/2010/main" val="668649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5429EAB-D102-4021-935B-CDD944C17C56}" type="slidenum">
              <a:rPr lang="en-US" altLang="zh-TW"/>
              <a:pPr>
                <a:defRPr/>
              </a:pPr>
              <a:t>‹#›</a:t>
            </a:fld>
            <a:endParaRPr lang="en-US" altLang="zh-TW"/>
          </a:p>
        </p:txBody>
      </p:sp>
    </p:spTree>
    <p:extLst>
      <p:ext uri="{BB962C8B-B14F-4D97-AF65-F5344CB8AC3E}">
        <p14:creationId xmlns:p14="http://schemas.microsoft.com/office/powerpoint/2010/main" val="339184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119063"/>
            <a:ext cx="75596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1182688" y="1412875"/>
            <a:ext cx="7823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052" name="Rectangle 4"/>
          <p:cNvSpPr>
            <a:spLocks noGrp="1" noChangeArrowheads="1"/>
          </p:cNvSpPr>
          <p:nvPr>
            <p:ph type="dt" sz="half" idx="2"/>
          </p:nvPr>
        </p:nvSpPr>
        <p:spPr bwMode="auto">
          <a:xfrm>
            <a:off x="1219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atin typeface="Tahoma" pitchFamily="34" charset="0"/>
                <a:ea typeface="新細明體" charset="-120"/>
              </a:defRPr>
            </a:lvl1pPr>
          </a:lstStyle>
          <a:p>
            <a:pPr>
              <a:defRPr/>
            </a:pPr>
            <a:endParaRPr lang="en-US" altLang="zh-TW"/>
          </a:p>
        </p:txBody>
      </p:sp>
      <p:sp>
        <p:nvSpPr>
          <p:cNvPr id="2053" name="Rectangle 5"/>
          <p:cNvSpPr>
            <a:spLocks noGrp="1" noChangeArrowheads="1"/>
          </p:cNvSpPr>
          <p:nvPr>
            <p:ph type="ftr" sz="quarter" idx="3"/>
          </p:nvPr>
        </p:nvSpPr>
        <p:spPr bwMode="auto">
          <a:xfrm>
            <a:off x="3581400" y="6324600"/>
            <a:ext cx="2438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a:latin typeface="Tahoma" pitchFamily="34" charset="0"/>
                <a:ea typeface="新細明體" pitchFamily="18" charset="-120"/>
              </a:defRPr>
            </a:lvl1pPr>
          </a:lstStyle>
          <a:p>
            <a:pPr>
              <a:defRPr/>
            </a:pPr>
            <a:endParaRPr lang="en-US" altLang="zh-TW"/>
          </a:p>
        </p:txBody>
      </p:sp>
      <p:sp>
        <p:nvSpPr>
          <p:cNvPr id="2054" name="Rectangle 6"/>
          <p:cNvSpPr>
            <a:spLocks noGrp="1" noChangeArrowheads="1"/>
          </p:cNvSpPr>
          <p:nvPr>
            <p:ph type="sldNum" sz="quarter" idx="4"/>
          </p:nvPr>
        </p:nvSpPr>
        <p:spPr bwMode="auto">
          <a:xfrm>
            <a:off x="7131050" y="63087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atin typeface="Tahoma" pitchFamily="34" charset="0"/>
                <a:ea typeface="新細明體" charset="-120"/>
              </a:defRPr>
            </a:lvl1pPr>
          </a:lstStyle>
          <a:p>
            <a:pPr>
              <a:defRPr/>
            </a:pPr>
            <a:fld id="{96397928-CF88-4D4A-95F9-3C9301D39608}"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57"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rtl="0" eaLnBrk="0" fontAlgn="ctr" hangingPunct="0">
        <a:spcBef>
          <a:spcPct val="0"/>
        </a:spcBef>
        <a:spcAft>
          <a:spcPct val="0"/>
        </a:spcAft>
        <a:defRPr sz="4000">
          <a:solidFill>
            <a:schemeClr val="tx2"/>
          </a:solidFill>
          <a:latin typeface="+mj-lt"/>
          <a:ea typeface="+mj-ea"/>
          <a:cs typeface="+mj-cs"/>
        </a:defRPr>
      </a:lvl1pPr>
      <a:lvl2pPr algn="ctr" rtl="0" eaLnBrk="0" fontAlgn="ctr" hangingPunct="0">
        <a:spcBef>
          <a:spcPct val="0"/>
        </a:spcBef>
        <a:spcAft>
          <a:spcPct val="0"/>
        </a:spcAft>
        <a:defRPr sz="4000">
          <a:solidFill>
            <a:schemeClr val="tx2"/>
          </a:solidFill>
          <a:latin typeface="Arial" charset="0"/>
          <a:ea typeface="微軟正黑體" pitchFamily="34" charset="-120"/>
        </a:defRPr>
      </a:lvl2pPr>
      <a:lvl3pPr algn="ctr" rtl="0" eaLnBrk="0" fontAlgn="ctr" hangingPunct="0">
        <a:spcBef>
          <a:spcPct val="0"/>
        </a:spcBef>
        <a:spcAft>
          <a:spcPct val="0"/>
        </a:spcAft>
        <a:defRPr sz="4000">
          <a:solidFill>
            <a:schemeClr val="tx2"/>
          </a:solidFill>
          <a:latin typeface="Arial" charset="0"/>
          <a:ea typeface="微軟正黑體" pitchFamily="34" charset="-120"/>
        </a:defRPr>
      </a:lvl3pPr>
      <a:lvl4pPr algn="ctr" rtl="0" eaLnBrk="0" fontAlgn="ctr" hangingPunct="0">
        <a:spcBef>
          <a:spcPct val="0"/>
        </a:spcBef>
        <a:spcAft>
          <a:spcPct val="0"/>
        </a:spcAft>
        <a:defRPr sz="4000">
          <a:solidFill>
            <a:schemeClr val="tx2"/>
          </a:solidFill>
          <a:latin typeface="Arial" charset="0"/>
          <a:ea typeface="微軟正黑體" pitchFamily="34" charset="-120"/>
        </a:defRPr>
      </a:lvl4pPr>
      <a:lvl5pPr algn="ctr" rtl="0" eaLnBrk="0" fontAlgn="ctr" hangingPunct="0">
        <a:spcBef>
          <a:spcPct val="0"/>
        </a:spcBef>
        <a:spcAft>
          <a:spcPct val="0"/>
        </a:spcAft>
        <a:defRPr sz="4000">
          <a:solidFill>
            <a:schemeClr val="tx2"/>
          </a:solidFill>
          <a:latin typeface="Arial" charset="0"/>
          <a:ea typeface="微軟正黑體" pitchFamily="34" charset="-120"/>
        </a:defRPr>
      </a:lvl5pPr>
      <a:lvl6pPr marL="457200" algn="ctr" rtl="0" eaLnBrk="0" fontAlgn="ctr" hangingPunct="0">
        <a:spcBef>
          <a:spcPct val="0"/>
        </a:spcBef>
        <a:spcAft>
          <a:spcPct val="0"/>
        </a:spcAft>
        <a:defRPr sz="4000">
          <a:solidFill>
            <a:schemeClr val="tx2"/>
          </a:solidFill>
          <a:latin typeface="Arial" charset="0"/>
          <a:ea typeface="微軟正黑體" pitchFamily="34" charset="-120"/>
        </a:defRPr>
      </a:lvl6pPr>
      <a:lvl7pPr marL="914400" algn="ctr" rtl="0" eaLnBrk="0" fontAlgn="ctr" hangingPunct="0">
        <a:spcBef>
          <a:spcPct val="0"/>
        </a:spcBef>
        <a:spcAft>
          <a:spcPct val="0"/>
        </a:spcAft>
        <a:defRPr sz="4000">
          <a:solidFill>
            <a:schemeClr val="tx2"/>
          </a:solidFill>
          <a:latin typeface="Arial" charset="0"/>
          <a:ea typeface="微軟正黑體" pitchFamily="34" charset="-120"/>
        </a:defRPr>
      </a:lvl7pPr>
      <a:lvl8pPr marL="1371600" algn="ctr" rtl="0" eaLnBrk="0" fontAlgn="ctr" hangingPunct="0">
        <a:spcBef>
          <a:spcPct val="0"/>
        </a:spcBef>
        <a:spcAft>
          <a:spcPct val="0"/>
        </a:spcAft>
        <a:defRPr sz="4000">
          <a:solidFill>
            <a:schemeClr val="tx2"/>
          </a:solidFill>
          <a:latin typeface="Arial" charset="0"/>
          <a:ea typeface="微軟正黑體" pitchFamily="34" charset="-120"/>
        </a:defRPr>
      </a:lvl8pPr>
      <a:lvl9pPr marL="1828800" algn="ctr" rtl="0" eaLnBrk="0" fontAlgn="ctr" hangingPunct="0">
        <a:spcBef>
          <a:spcPct val="0"/>
        </a:spcBef>
        <a:spcAft>
          <a:spcPct val="0"/>
        </a:spcAft>
        <a:defRPr sz="40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lr>
          <a:schemeClr val="folHlink"/>
        </a:buClr>
        <a:buFont typeface="Wingdings" pitchFamily="2" charset="2"/>
        <a:buBlip>
          <a:blip r:embed="rId15"/>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90000"/>
        <a:buFont typeface="Wingdings" pitchFamily="2" charset="2"/>
        <a:buBlip>
          <a:blip r:embed="rId16"/>
        </a:buBlip>
        <a:defRPr sz="24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Font typeface="Wingdings" pitchFamily="2" charset="2"/>
        <a:buBlip>
          <a:blip r:embed="rId15"/>
        </a:buBlip>
        <a:defRPr sz="2000">
          <a:solidFill>
            <a:schemeClr val="tx1"/>
          </a:solidFill>
          <a:latin typeface="+mn-lt"/>
          <a:ea typeface="+mn-ea"/>
        </a:defRPr>
      </a:lvl3pPr>
      <a:lvl4pPr marL="1600200" indent="-228600" algn="l" rtl="0" eaLnBrk="0" fontAlgn="base" hangingPunct="0">
        <a:spcBef>
          <a:spcPct val="20000"/>
        </a:spcBef>
        <a:spcAft>
          <a:spcPct val="0"/>
        </a:spcAft>
        <a:buClr>
          <a:schemeClr val="accent2"/>
        </a:buClr>
        <a:buFont typeface="Wingdings" pitchFamily="2" charset="2"/>
        <a:buBlip>
          <a:blip r:embed="rId15"/>
        </a:buBlip>
        <a:defRPr>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itchFamily="2" charset="2"/>
        <a:buBlip>
          <a:blip r:embed="rId15"/>
        </a:buBlip>
        <a:defRPr>
          <a:solidFill>
            <a:schemeClr val="tx1"/>
          </a:solidFill>
          <a:latin typeface="+mn-lt"/>
          <a:ea typeface="+mn-ea"/>
        </a:defRPr>
      </a:lvl5pPr>
      <a:lvl6pPr marL="2514600" indent="-228600" algn="l" rtl="0" eaLnBrk="0" fontAlgn="base" hangingPunct="0">
        <a:spcBef>
          <a:spcPct val="20000"/>
        </a:spcBef>
        <a:spcAft>
          <a:spcPct val="0"/>
        </a:spcAft>
        <a:buClr>
          <a:schemeClr val="accent1"/>
        </a:buClr>
        <a:buFont typeface="Wingdings" pitchFamily="2" charset="2"/>
        <a:buBlip>
          <a:blip r:embed="rId15"/>
        </a:buBlip>
        <a:defRPr>
          <a:solidFill>
            <a:schemeClr val="tx1"/>
          </a:solidFill>
          <a:latin typeface="+mn-lt"/>
          <a:ea typeface="+mn-ea"/>
        </a:defRPr>
      </a:lvl6pPr>
      <a:lvl7pPr marL="2971800" indent="-228600" algn="l" rtl="0" eaLnBrk="0" fontAlgn="base" hangingPunct="0">
        <a:spcBef>
          <a:spcPct val="20000"/>
        </a:spcBef>
        <a:spcAft>
          <a:spcPct val="0"/>
        </a:spcAft>
        <a:buClr>
          <a:schemeClr val="accent1"/>
        </a:buClr>
        <a:buFont typeface="Wingdings" pitchFamily="2" charset="2"/>
        <a:buBlip>
          <a:blip r:embed="rId15"/>
        </a:buBlip>
        <a:defRPr>
          <a:solidFill>
            <a:schemeClr val="tx1"/>
          </a:solidFill>
          <a:latin typeface="+mn-lt"/>
          <a:ea typeface="+mn-ea"/>
        </a:defRPr>
      </a:lvl7pPr>
      <a:lvl8pPr marL="3429000" indent="-228600" algn="l" rtl="0" eaLnBrk="0" fontAlgn="base" hangingPunct="0">
        <a:spcBef>
          <a:spcPct val="20000"/>
        </a:spcBef>
        <a:spcAft>
          <a:spcPct val="0"/>
        </a:spcAft>
        <a:buClr>
          <a:schemeClr val="accent1"/>
        </a:buClr>
        <a:buFont typeface="Wingdings" pitchFamily="2" charset="2"/>
        <a:buBlip>
          <a:blip r:embed="rId15"/>
        </a:buBlip>
        <a:defRPr>
          <a:solidFill>
            <a:schemeClr val="tx1"/>
          </a:solidFill>
          <a:latin typeface="+mn-lt"/>
          <a:ea typeface="+mn-ea"/>
        </a:defRPr>
      </a:lvl8pPr>
      <a:lvl9pPr marL="3886200" indent="-228600" algn="l" rtl="0" eaLnBrk="0" fontAlgn="base" hangingPunct="0">
        <a:spcBef>
          <a:spcPct val="20000"/>
        </a:spcBef>
        <a:spcAft>
          <a:spcPct val="0"/>
        </a:spcAft>
        <a:buClr>
          <a:schemeClr val="accent1"/>
        </a:buClr>
        <a:buFont typeface="Wingdings" pitchFamily="2" charset="2"/>
        <a:buBlip>
          <a:blip r:embed="rId15"/>
        </a:buBlip>
        <a:defRPr>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atin typeface="Times New Roman" pitchFamily="18" charset="0"/>
                <a:ea typeface="+mn-ea"/>
              </a:defRPr>
            </a:lvl1pPr>
          </a:lstStyle>
          <a:p>
            <a:pPr>
              <a:defRPr/>
            </a:pPr>
            <a:fld id="{C2F942E7-FA80-4CC6-838E-B3BB52C72522}" type="slidenum">
              <a:rPr lang="en-US" altLang="zh-TW"/>
              <a:pPr>
                <a:defRPr/>
              </a:pPr>
              <a:t>‹#›</a:t>
            </a:fld>
            <a:endParaRPr lang="en-US" altLang="zh-TW"/>
          </a:p>
        </p:txBody>
      </p:sp>
      <p:sp>
        <p:nvSpPr>
          <p:cNvPr id="2051" name="Rectangle 3"/>
          <p:cNvSpPr>
            <a:spLocks noGrp="1" noChangeArrowheads="1"/>
          </p:cNvSpPr>
          <p:nvPr>
            <p:ph type="title"/>
          </p:nvPr>
        </p:nvSpPr>
        <p:spPr bwMode="auto">
          <a:xfrm>
            <a:off x="6804025" y="115888"/>
            <a:ext cx="2160588"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rtl="0" eaLnBrk="0" fontAlgn="base" hangingPunct="0">
        <a:spcBef>
          <a:spcPct val="0"/>
        </a:spcBef>
        <a:spcAft>
          <a:spcPct val="0"/>
        </a:spcAft>
        <a:defRPr kumimoji="1" sz="2400">
          <a:solidFill>
            <a:schemeClr val="tx2"/>
          </a:solidFill>
          <a:latin typeface="+mj-lt"/>
          <a:ea typeface="+mj-ea"/>
          <a:cs typeface="+mj-cs"/>
        </a:defRPr>
      </a:lvl1pPr>
      <a:lvl2pPr algn="ctr" rtl="0" eaLnBrk="0" fontAlgn="base" hangingPunct="0">
        <a:spcBef>
          <a:spcPct val="0"/>
        </a:spcBef>
        <a:spcAft>
          <a:spcPct val="0"/>
        </a:spcAft>
        <a:defRPr kumimoji="1" sz="2400">
          <a:solidFill>
            <a:schemeClr val="tx2"/>
          </a:solidFill>
          <a:latin typeface="Arial" charset="0"/>
          <a:ea typeface="新細明體" pitchFamily="18" charset="-120"/>
        </a:defRPr>
      </a:lvl2pPr>
      <a:lvl3pPr algn="ctr" rtl="0" eaLnBrk="0" fontAlgn="base" hangingPunct="0">
        <a:spcBef>
          <a:spcPct val="0"/>
        </a:spcBef>
        <a:spcAft>
          <a:spcPct val="0"/>
        </a:spcAft>
        <a:defRPr kumimoji="1" sz="2400">
          <a:solidFill>
            <a:schemeClr val="tx2"/>
          </a:solidFill>
          <a:latin typeface="Arial" charset="0"/>
          <a:ea typeface="新細明體" pitchFamily="18" charset="-120"/>
        </a:defRPr>
      </a:lvl3pPr>
      <a:lvl4pPr algn="ctr" rtl="0" eaLnBrk="0" fontAlgn="base" hangingPunct="0">
        <a:spcBef>
          <a:spcPct val="0"/>
        </a:spcBef>
        <a:spcAft>
          <a:spcPct val="0"/>
        </a:spcAft>
        <a:defRPr kumimoji="1" sz="2400">
          <a:solidFill>
            <a:schemeClr val="tx2"/>
          </a:solidFill>
          <a:latin typeface="Arial" charset="0"/>
          <a:ea typeface="新細明體" pitchFamily="18" charset="-120"/>
        </a:defRPr>
      </a:lvl4pPr>
      <a:lvl5pPr algn="ctr" rtl="0" eaLnBrk="0" fontAlgn="base" hangingPunct="0">
        <a:spcBef>
          <a:spcPct val="0"/>
        </a:spcBef>
        <a:spcAft>
          <a:spcPct val="0"/>
        </a:spcAft>
        <a:defRPr kumimoji="1" sz="2400">
          <a:solidFill>
            <a:schemeClr val="tx2"/>
          </a:solidFill>
          <a:latin typeface="Arial" charset="0"/>
          <a:ea typeface="新細明體" pitchFamily="18" charset="-120"/>
        </a:defRPr>
      </a:lvl5pPr>
      <a:lvl6pPr marL="457200" algn="ctr" rtl="0" fontAlgn="base">
        <a:spcBef>
          <a:spcPct val="0"/>
        </a:spcBef>
        <a:spcAft>
          <a:spcPct val="0"/>
        </a:spcAft>
        <a:defRPr kumimoji="1" sz="2400">
          <a:solidFill>
            <a:schemeClr val="tx2"/>
          </a:solidFill>
          <a:latin typeface="Arial" charset="0"/>
          <a:ea typeface="新細明體" pitchFamily="18" charset="-120"/>
        </a:defRPr>
      </a:lvl6pPr>
      <a:lvl7pPr marL="914400" algn="ctr" rtl="0" fontAlgn="base">
        <a:spcBef>
          <a:spcPct val="0"/>
        </a:spcBef>
        <a:spcAft>
          <a:spcPct val="0"/>
        </a:spcAft>
        <a:defRPr kumimoji="1" sz="2400">
          <a:solidFill>
            <a:schemeClr val="tx2"/>
          </a:solidFill>
          <a:latin typeface="Arial" charset="0"/>
          <a:ea typeface="新細明體" pitchFamily="18" charset="-120"/>
        </a:defRPr>
      </a:lvl7pPr>
      <a:lvl8pPr marL="1371600" algn="ctr" rtl="0" fontAlgn="base">
        <a:spcBef>
          <a:spcPct val="0"/>
        </a:spcBef>
        <a:spcAft>
          <a:spcPct val="0"/>
        </a:spcAft>
        <a:defRPr kumimoji="1" sz="2400">
          <a:solidFill>
            <a:schemeClr val="tx2"/>
          </a:solidFill>
          <a:latin typeface="Arial" charset="0"/>
          <a:ea typeface="新細明體" pitchFamily="18" charset="-120"/>
        </a:defRPr>
      </a:lvl8pPr>
      <a:lvl9pPr marL="1828800" algn="ctr" rtl="0" fontAlgn="base">
        <a:spcBef>
          <a:spcPct val="0"/>
        </a:spcBef>
        <a:spcAft>
          <a:spcPct val="0"/>
        </a:spcAft>
        <a:defRPr kumimoji="1" sz="2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atin typeface="Times New Roman" pitchFamily="18" charset="0"/>
                <a:ea typeface="+mn-ea"/>
              </a:defRPr>
            </a:lvl1pPr>
          </a:lstStyle>
          <a:p>
            <a:pPr>
              <a:defRPr/>
            </a:pPr>
            <a:fld id="{6DFB2EC7-7A95-410E-80F7-1FEBD77F85F0}" type="slidenum">
              <a:rPr lang="en-US" altLang="zh-TW"/>
              <a:pPr>
                <a:defRPr/>
              </a:pPr>
              <a:t>‹#›</a:t>
            </a:fld>
            <a:endParaRPr lang="en-US" altLang="zh-TW"/>
          </a:p>
        </p:txBody>
      </p:sp>
      <p:sp>
        <p:nvSpPr>
          <p:cNvPr id="3075" name="Rectangle 3"/>
          <p:cNvSpPr>
            <a:spLocks noGrp="1" noChangeArrowheads="1"/>
          </p:cNvSpPr>
          <p:nvPr>
            <p:ph type="title"/>
          </p:nvPr>
        </p:nvSpPr>
        <p:spPr bwMode="auto">
          <a:xfrm>
            <a:off x="6804025" y="115888"/>
            <a:ext cx="2160588"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ctr" rtl="0" eaLnBrk="0" fontAlgn="base" hangingPunct="0">
        <a:spcBef>
          <a:spcPct val="0"/>
        </a:spcBef>
        <a:spcAft>
          <a:spcPct val="0"/>
        </a:spcAft>
        <a:defRPr kumimoji="1" sz="2400">
          <a:solidFill>
            <a:schemeClr val="tx2"/>
          </a:solidFill>
          <a:latin typeface="+mj-lt"/>
          <a:ea typeface="+mj-ea"/>
          <a:cs typeface="+mj-cs"/>
        </a:defRPr>
      </a:lvl1pPr>
      <a:lvl2pPr algn="ctr" rtl="0" eaLnBrk="0" fontAlgn="base" hangingPunct="0">
        <a:spcBef>
          <a:spcPct val="0"/>
        </a:spcBef>
        <a:spcAft>
          <a:spcPct val="0"/>
        </a:spcAft>
        <a:defRPr kumimoji="1" sz="2400">
          <a:solidFill>
            <a:schemeClr val="tx2"/>
          </a:solidFill>
          <a:latin typeface="Arial" charset="0"/>
          <a:ea typeface="新細明體" pitchFamily="18" charset="-120"/>
        </a:defRPr>
      </a:lvl2pPr>
      <a:lvl3pPr algn="ctr" rtl="0" eaLnBrk="0" fontAlgn="base" hangingPunct="0">
        <a:spcBef>
          <a:spcPct val="0"/>
        </a:spcBef>
        <a:spcAft>
          <a:spcPct val="0"/>
        </a:spcAft>
        <a:defRPr kumimoji="1" sz="2400">
          <a:solidFill>
            <a:schemeClr val="tx2"/>
          </a:solidFill>
          <a:latin typeface="Arial" charset="0"/>
          <a:ea typeface="新細明體" pitchFamily="18" charset="-120"/>
        </a:defRPr>
      </a:lvl3pPr>
      <a:lvl4pPr algn="ctr" rtl="0" eaLnBrk="0" fontAlgn="base" hangingPunct="0">
        <a:spcBef>
          <a:spcPct val="0"/>
        </a:spcBef>
        <a:spcAft>
          <a:spcPct val="0"/>
        </a:spcAft>
        <a:defRPr kumimoji="1" sz="2400">
          <a:solidFill>
            <a:schemeClr val="tx2"/>
          </a:solidFill>
          <a:latin typeface="Arial" charset="0"/>
          <a:ea typeface="新細明體" pitchFamily="18" charset="-120"/>
        </a:defRPr>
      </a:lvl4pPr>
      <a:lvl5pPr algn="ctr" rtl="0" eaLnBrk="0" fontAlgn="base" hangingPunct="0">
        <a:spcBef>
          <a:spcPct val="0"/>
        </a:spcBef>
        <a:spcAft>
          <a:spcPct val="0"/>
        </a:spcAft>
        <a:defRPr kumimoji="1" sz="2400">
          <a:solidFill>
            <a:schemeClr val="tx2"/>
          </a:solidFill>
          <a:latin typeface="Arial" charset="0"/>
          <a:ea typeface="新細明體" pitchFamily="18" charset="-120"/>
        </a:defRPr>
      </a:lvl5pPr>
      <a:lvl6pPr marL="457200" algn="ctr" rtl="0" fontAlgn="base">
        <a:spcBef>
          <a:spcPct val="0"/>
        </a:spcBef>
        <a:spcAft>
          <a:spcPct val="0"/>
        </a:spcAft>
        <a:defRPr kumimoji="1" sz="2400">
          <a:solidFill>
            <a:schemeClr val="tx2"/>
          </a:solidFill>
          <a:latin typeface="Arial" charset="0"/>
          <a:ea typeface="新細明體" pitchFamily="18" charset="-120"/>
        </a:defRPr>
      </a:lvl6pPr>
      <a:lvl7pPr marL="914400" algn="ctr" rtl="0" fontAlgn="base">
        <a:spcBef>
          <a:spcPct val="0"/>
        </a:spcBef>
        <a:spcAft>
          <a:spcPct val="0"/>
        </a:spcAft>
        <a:defRPr kumimoji="1" sz="2400">
          <a:solidFill>
            <a:schemeClr val="tx2"/>
          </a:solidFill>
          <a:latin typeface="Arial" charset="0"/>
          <a:ea typeface="新細明體" pitchFamily="18" charset="-120"/>
        </a:defRPr>
      </a:lvl7pPr>
      <a:lvl8pPr marL="1371600" algn="ctr" rtl="0" fontAlgn="base">
        <a:spcBef>
          <a:spcPct val="0"/>
        </a:spcBef>
        <a:spcAft>
          <a:spcPct val="0"/>
        </a:spcAft>
        <a:defRPr kumimoji="1" sz="2400">
          <a:solidFill>
            <a:schemeClr val="tx2"/>
          </a:solidFill>
          <a:latin typeface="Arial" charset="0"/>
          <a:ea typeface="新細明體" pitchFamily="18" charset="-120"/>
        </a:defRPr>
      </a:lvl8pPr>
      <a:lvl9pPr marL="1828800" algn="ctr" rtl="0" fontAlgn="base">
        <a:spcBef>
          <a:spcPct val="0"/>
        </a:spcBef>
        <a:spcAft>
          <a:spcPct val="0"/>
        </a:spcAft>
        <a:defRPr kumimoji="1" sz="2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nationalarchives.gov.uk/documents/information-management/digital-preservation-policies-guidance-draft-v4.2.pdf" TargetMode="External"/><Relationship Id="rId2" Type="http://schemas.openxmlformats.org/officeDocument/2006/relationships/hyperlink" Target="http://www.webarchive.org.uk/wayback/archive/20140614062339/http:/www.jisc.ac.uk/media/documents/programmes/preservation/jiscpolicy_p1finalreport.pdf" TargetMode="External"/><Relationship Id="rId1" Type="http://schemas.openxmlformats.org/officeDocument/2006/relationships/slideLayout" Target="../slideLayouts/slideLayout2.xml"/><Relationship Id="rId5" Type="http://schemas.openxmlformats.org/officeDocument/2006/relationships/hyperlink" Target="http://www.bl.uk/aboutus/stratpolprog/collectioncare/digitalpreservation/strategy/dpstrategy.html" TargetMode="External"/><Relationship Id="rId4" Type="http://schemas.openxmlformats.org/officeDocument/2006/relationships/hyperlink" Target="http://www.digitalpreservation.gov/documents/Analysis%20of%20Current%20Digital%20Preservation%20Policies.pdf?loclr=blogsi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so.org/iso/home/store/catalogue_ics/catalogue_detail_ics.htm?csnumber=5728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biblioteconomiadigital.com.br/2011/08/o-padrao-iso-2709.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archivematica.org/en/"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ationalarchives.gov.uk/PRONOM/Default.aspx" TargetMode="External"/><Relationship Id="rId2" Type="http://schemas.openxmlformats.org/officeDocument/2006/relationships/hyperlink" Target="http://www.nationalarchives.gov.uk/information-management/manage-information/preserving-digital-records/droid/"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jhove.openpreservation.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lockss.org/abou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lockss.org/abou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lockss.org/"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clockss.org/clockss/Supporting_Libraries" TargetMode="External"/><Relationship Id="rId2" Type="http://schemas.openxmlformats.org/officeDocument/2006/relationships/hyperlink" Target="https://clockss.org/clockss/Home" TargetMode="External"/><Relationship Id="rId1" Type="http://schemas.openxmlformats.org/officeDocument/2006/relationships/slideLayout" Target="../slideLayouts/slideLayout2.xml"/><Relationship Id="rId5" Type="http://schemas.openxmlformats.org/officeDocument/2006/relationships/hyperlink" Target="https://clockss.org/clockss/How_CLOCKSS_Works" TargetMode="External"/><Relationship Id="rId4" Type="http://schemas.openxmlformats.org/officeDocument/2006/relationships/hyperlink" Target="https://clockss.org/clockss/Participating_Publishers" TargetMode="External"/></Relationships>
</file>

<file path=ppt/slides/_rels/slide75.xml.rels><?xml version="1.0" encoding="UTF-8" standalone="yes"?>
<Relationships xmlns="http://schemas.openxmlformats.org/package/2006/relationships"><Relationship Id="rId2" Type="http://schemas.openxmlformats.org/officeDocument/2006/relationships/hyperlink" Target="https://clockss.org/clockss/Triggered_Content"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hyperlink" Target="https://www.loc.gov/standards/premis/understanding-premis.pdf" TargetMode="External"/><Relationship Id="rId3" Type="http://schemas.openxmlformats.org/officeDocument/2006/relationships/hyperlink" Target="http://crln.acrl.org/content/73/6/311.full.pdf" TargetMode="External"/><Relationship Id="rId7" Type="http://schemas.openxmlformats.org/officeDocument/2006/relationships/hyperlink" Target="http://memory.loc.gov/ammem/techdocs/digform/Formats_IST05_paper.pdf" TargetMode="External"/><Relationship Id="rId2" Type="http://schemas.openxmlformats.org/officeDocument/2006/relationships/hyperlink" Target="http://www.dcc.ac.uk/resources/briefing-papers/introduction-curation" TargetMode="External"/><Relationship Id="rId1" Type="http://schemas.openxmlformats.org/officeDocument/2006/relationships/slideLayout" Target="../slideLayouts/slideLayout2.xml"/><Relationship Id="rId6" Type="http://schemas.openxmlformats.org/officeDocument/2006/relationships/hyperlink" Target="http://crln.acrl.org/content/77/6/274" TargetMode="External"/><Relationship Id="rId5" Type="http://schemas.openxmlformats.org/officeDocument/2006/relationships/hyperlink" Target="http://www.ala.org/acrl/sites/ala.org.acrl/files/content/publications/whitepapers/EnvironmentalScan15.pdf" TargetMode="External"/><Relationship Id="rId4" Type="http://schemas.openxmlformats.org/officeDocument/2006/relationships/hyperlink" Target="http://crln.acrl.org/content/75/6/294.full.pdf"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www.dcc.ac.uk/digital-curation/what-digital-curation" TargetMode="External"/><Relationship Id="rId7" Type="http://schemas.openxmlformats.org/officeDocument/2006/relationships/hyperlink" Target="http://www.dlib.org/dlib/june01/reich/06reich.html" TargetMode="External"/><Relationship Id="rId2" Type="http://schemas.openxmlformats.org/officeDocument/2006/relationships/hyperlink" Target="http://public.ccsds.org/publications/archive/650x0m2.pdf" TargetMode="External"/><Relationship Id="rId1" Type="http://schemas.openxmlformats.org/officeDocument/2006/relationships/slideLayout" Target="../slideLayouts/slideLayout2.xml"/><Relationship Id="rId6" Type="http://schemas.openxmlformats.org/officeDocument/2006/relationships/hyperlink" Target="http://www.loc.gov/standards/premis/v3/premis-3-0-final.pdf" TargetMode="External"/><Relationship Id="rId5" Type="http://schemas.openxmlformats.org/officeDocument/2006/relationships/hyperlink" Target="http://handbook.dpconline.org/" TargetMode="External"/><Relationship Id="rId4" Type="http://schemas.openxmlformats.org/officeDocument/2006/relationships/hyperlink" Target="http://www.dcc.ac.uk/resources/curation-lifecycle-mode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cc.ac.uk/resources/curation-lifecycle-model"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p:txBody>
          <a:bodyPr/>
          <a:lstStyle/>
          <a:p>
            <a:r>
              <a:rPr lang="zh-TW" altLang="en-US" b="1" dirty="0"/>
              <a:t>數位保存的趨勢與實務</a:t>
            </a:r>
            <a:endParaRPr lang="en-US" altLang="zh-TW" dirty="0" smtClean="0"/>
          </a:p>
        </p:txBody>
      </p:sp>
      <p:sp>
        <p:nvSpPr>
          <p:cNvPr id="5123" name="Rectangle 5"/>
          <p:cNvSpPr>
            <a:spLocks noGrp="1" noChangeArrowheads="1"/>
          </p:cNvSpPr>
          <p:nvPr>
            <p:ph type="subTitle" idx="1"/>
          </p:nvPr>
        </p:nvSpPr>
        <p:spPr/>
        <p:txBody>
          <a:bodyPr/>
          <a:lstStyle/>
          <a:p>
            <a:r>
              <a:rPr lang="zh-TW" altLang="en-US" dirty="0" smtClean="0"/>
              <a:t>柯皓仁</a:t>
            </a:r>
            <a:endParaRPr lang="en-US" altLang="zh-TW" dirty="0" smtClean="0"/>
          </a:p>
          <a:p>
            <a:r>
              <a:rPr lang="zh-TW" altLang="en-US" dirty="0" smtClean="0"/>
              <a:t>國立臺灣師範大學圖書資訊學研究所、圖書館</a:t>
            </a:r>
            <a:endParaRPr lang="zh-TW" altLang="zh-TW" dirty="0" smtClean="0"/>
          </a:p>
        </p:txBody>
      </p:sp>
      <p:sp>
        <p:nvSpPr>
          <p:cNvPr id="512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Arial" charset="0"/>
                <a:ea typeface="標楷體" pitchFamily="65" charset="-120"/>
              </a:defRPr>
            </a:lvl1pPr>
            <a:lvl2pPr marL="742950" indent="-285750" eaLnBrk="0" hangingPunct="0">
              <a:defRPr kumimoji="1" sz="1400">
                <a:solidFill>
                  <a:schemeClr val="tx1"/>
                </a:solidFill>
                <a:latin typeface="Arial" charset="0"/>
                <a:ea typeface="標楷體" pitchFamily="65" charset="-120"/>
              </a:defRPr>
            </a:lvl2pPr>
            <a:lvl3pPr marL="1143000" indent="-228600" eaLnBrk="0" hangingPunct="0">
              <a:defRPr kumimoji="1" sz="1400">
                <a:solidFill>
                  <a:schemeClr val="tx1"/>
                </a:solidFill>
                <a:latin typeface="Arial" charset="0"/>
                <a:ea typeface="標楷體" pitchFamily="65" charset="-120"/>
              </a:defRPr>
            </a:lvl3pPr>
            <a:lvl4pPr marL="1600200" indent="-228600" eaLnBrk="0" hangingPunct="0">
              <a:defRPr kumimoji="1" sz="1400">
                <a:solidFill>
                  <a:schemeClr val="tx1"/>
                </a:solidFill>
                <a:latin typeface="Arial" charset="0"/>
                <a:ea typeface="標楷體" pitchFamily="65" charset="-120"/>
              </a:defRPr>
            </a:lvl4pPr>
            <a:lvl5pPr marL="2057400" indent="-228600" eaLnBrk="0" hangingPunct="0">
              <a:defRPr kumimoji="1" sz="1400">
                <a:solidFill>
                  <a:schemeClr val="tx1"/>
                </a:solidFill>
                <a:latin typeface="Arial" charset="0"/>
                <a:ea typeface="標楷體" pitchFamily="65" charset="-120"/>
              </a:defRPr>
            </a:lvl5pPr>
            <a:lvl6pPr marL="2514600" indent="-228600" eaLnBrk="0" fontAlgn="base" hangingPunct="0">
              <a:spcBef>
                <a:spcPct val="0"/>
              </a:spcBef>
              <a:spcAft>
                <a:spcPct val="0"/>
              </a:spcAft>
              <a:defRPr kumimoji="1" sz="1400">
                <a:solidFill>
                  <a:schemeClr val="tx1"/>
                </a:solidFill>
                <a:latin typeface="Arial" charset="0"/>
                <a:ea typeface="標楷體" pitchFamily="65" charset="-120"/>
              </a:defRPr>
            </a:lvl6pPr>
            <a:lvl7pPr marL="2971800" indent="-228600" eaLnBrk="0" fontAlgn="base" hangingPunct="0">
              <a:spcBef>
                <a:spcPct val="0"/>
              </a:spcBef>
              <a:spcAft>
                <a:spcPct val="0"/>
              </a:spcAft>
              <a:defRPr kumimoji="1" sz="1400">
                <a:solidFill>
                  <a:schemeClr val="tx1"/>
                </a:solidFill>
                <a:latin typeface="Arial" charset="0"/>
                <a:ea typeface="標楷體" pitchFamily="65" charset="-120"/>
              </a:defRPr>
            </a:lvl7pPr>
            <a:lvl8pPr marL="3429000" indent="-228600" eaLnBrk="0" fontAlgn="base" hangingPunct="0">
              <a:spcBef>
                <a:spcPct val="0"/>
              </a:spcBef>
              <a:spcAft>
                <a:spcPct val="0"/>
              </a:spcAft>
              <a:defRPr kumimoji="1" sz="1400">
                <a:solidFill>
                  <a:schemeClr val="tx1"/>
                </a:solidFill>
                <a:latin typeface="Arial" charset="0"/>
                <a:ea typeface="標楷體" pitchFamily="65" charset="-120"/>
              </a:defRPr>
            </a:lvl8pPr>
            <a:lvl9pPr marL="3886200" indent="-228600" eaLnBrk="0" fontAlgn="base" hangingPunct="0">
              <a:spcBef>
                <a:spcPct val="0"/>
              </a:spcBef>
              <a:spcAft>
                <a:spcPct val="0"/>
              </a:spcAft>
              <a:defRPr kumimoji="1" sz="1400">
                <a:solidFill>
                  <a:schemeClr val="tx1"/>
                </a:solidFill>
                <a:latin typeface="Arial" charset="0"/>
                <a:ea typeface="標楷體" pitchFamily="65" charset="-120"/>
              </a:defRPr>
            </a:lvl9pPr>
          </a:lstStyle>
          <a:p>
            <a:pPr eaLnBrk="1" hangingPunct="1"/>
            <a:fld id="{E369E5B2-964B-4276-B23B-40E0D3670948}" type="slidenum">
              <a:rPr kumimoji="0" lang="en-US" altLang="zh-TW" smtClean="0">
                <a:latin typeface="Tahoma" pitchFamily="34" charset="0"/>
                <a:ea typeface="新細明體" pitchFamily="18" charset="-120"/>
              </a:rPr>
              <a:pPr eaLnBrk="1" hangingPunct="1"/>
              <a:t>1</a:t>
            </a:fld>
            <a:endParaRPr kumimoji="0" lang="en-US" altLang="zh-TW" smtClean="0">
              <a:latin typeface="Tahoma" pitchFamily="34" charset="0"/>
              <a:ea typeface="新細明體" pitchFamily="18"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數位物件保存</a:t>
            </a:r>
            <a:r>
              <a:rPr lang="zh-TW" altLang="en-US" dirty="0" smtClean="0"/>
              <a:t>概念 </a:t>
            </a:r>
            <a:r>
              <a:rPr lang="en-US" altLang="zh-TW" dirty="0" smtClean="0"/>
              <a:t>(</a:t>
            </a:r>
            <a:r>
              <a:rPr lang="zh-TW" altLang="en-US" dirty="0" smtClean="0"/>
              <a:t>續</a:t>
            </a:r>
            <a:r>
              <a:rPr lang="en-US" altLang="zh-TW" dirty="0"/>
              <a:t>)</a:t>
            </a:r>
            <a:endParaRPr lang="zh-TW" altLang="en-US" dirty="0"/>
          </a:p>
        </p:txBody>
      </p:sp>
      <p:sp>
        <p:nvSpPr>
          <p:cNvPr id="5" name="內容版面配置區 4"/>
          <p:cNvSpPr>
            <a:spLocks noGrp="1"/>
          </p:cNvSpPr>
          <p:nvPr>
            <p:ph idx="1"/>
          </p:nvPr>
        </p:nvSpPr>
        <p:spPr/>
        <p:txBody>
          <a:bodyPr/>
          <a:lstStyle/>
          <a:p>
            <a:pPr lvl="0"/>
            <a:r>
              <a:rPr lang="zh-TW" altLang="zh-TW" dirty="0"/>
              <a:t>管理</a:t>
            </a:r>
            <a:r>
              <a:rPr lang="zh-TW" altLang="zh-TW" dirty="0" smtClean="0"/>
              <a:t>：數位</a:t>
            </a:r>
            <a:r>
              <a:rPr lang="zh-TW" altLang="zh-TW" dirty="0"/>
              <a:t>物件政策與相關文件的建立、人力和財務等資源的投入與照管、推廣宣傳與永續經營，智慧財產權相關議題處理，並包含科技與內容環節的</a:t>
            </a:r>
            <a:r>
              <a:rPr lang="zh-TW" altLang="zh-TW" dirty="0" smtClean="0"/>
              <a:t>規劃</a:t>
            </a:r>
            <a:endParaRPr lang="zh-TW" altLang="zh-TW" dirty="0"/>
          </a:p>
          <a:p>
            <a:pPr lvl="0"/>
            <a:r>
              <a:rPr lang="zh-TW" altLang="zh-TW" dirty="0"/>
              <a:t>科技</a:t>
            </a:r>
            <a:r>
              <a:rPr lang="zh-TW" altLang="zh-TW" dirty="0" smtClean="0"/>
              <a:t>：建置</a:t>
            </a:r>
            <a:r>
              <a:rPr lang="zh-TW" altLang="zh-TW" dirty="0"/>
              <a:t>和維運可信賴的數位物件保存系統</a:t>
            </a:r>
            <a:r>
              <a:rPr lang="zh-TW" altLang="zh-TW" dirty="0" smtClean="0"/>
              <a:t>、</a:t>
            </a:r>
            <a:r>
              <a:rPr lang="zh-TW" altLang="en-US" dirty="0" smtClean="0"/>
              <a:t>保存性</a:t>
            </a:r>
            <a:r>
              <a:rPr lang="zh-TW" altLang="zh-TW" dirty="0" smtClean="0"/>
              <a:t>詮釋</a:t>
            </a:r>
            <a:r>
              <a:rPr lang="zh-TW" altLang="zh-TW" dirty="0"/>
              <a:t>資料、檔案格式</a:t>
            </a:r>
            <a:r>
              <a:rPr lang="zh-TW" altLang="zh-TW" dirty="0" smtClean="0"/>
              <a:t>等</a:t>
            </a:r>
            <a:endParaRPr lang="zh-TW" altLang="zh-TW" dirty="0"/>
          </a:p>
          <a:p>
            <a:r>
              <a:rPr lang="zh-TW" altLang="zh-TW" dirty="0"/>
              <a:t>內容：即需要永久保存的數位</a:t>
            </a:r>
            <a:r>
              <a:rPr lang="zh-TW" altLang="zh-TW" dirty="0" smtClean="0"/>
              <a:t>物件</a:t>
            </a:r>
            <a:endParaRPr lang="zh-TW" altLang="en-US" dirty="0"/>
          </a:p>
        </p:txBody>
      </p:sp>
      <p:sp>
        <p:nvSpPr>
          <p:cNvPr id="3" name="投影片編號版面配置區 2"/>
          <p:cNvSpPr>
            <a:spLocks noGrp="1"/>
          </p:cNvSpPr>
          <p:nvPr>
            <p:ph type="sldNum" sz="quarter" idx="12"/>
          </p:nvPr>
        </p:nvSpPr>
        <p:spPr/>
        <p:txBody>
          <a:bodyPr/>
          <a:lstStyle/>
          <a:p>
            <a:pPr>
              <a:defRPr/>
            </a:pPr>
            <a:fld id="{15B9EB96-00CC-49C4-9BD4-211A1C1CB6A3}" type="slidenum">
              <a:rPr lang="en-US" altLang="zh-TW" smtClean="0"/>
              <a:pPr>
                <a:defRPr/>
              </a:pPr>
              <a:t>10</a:t>
            </a:fld>
            <a:endParaRPr lang="en-US" altLang="zh-TW"/>
          </a:p>
        </p:txBody>
      </p:sp>
    </p:spTree>
    <p:extLst>
      <p:ext uri="{BB962C8B-B14F-4D97-AF65-F5344CB8AC3E}">
        <p14:creationId xmlns:p14="http://schemas.microsoft.com/office/powerpoint/2010/main" val="1100236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t>管理：數位保存政策</a:t>
            </a:r>
            <a:endParaRPr lang="zh-TW" altLang="en-US" dirty="0"/>
          </a:p>
        </p:txBody>
      </p:sp>
      <p:sp>
        <p:nvSpPr>
          <p:cNvPr id="5" name="文字版面配置區 4"/>
          <p:cNvSpPr>
            <a:spLocks noGrp="1"/>
          </p:cNvSpPr>
          <p:nvPr>
            <p:ph type="body" idx="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15B9EB96-00CC-49C4-9BD4-211A1C1CB6A3}" type="slidenum">
              <a:rPr lang="en-US" altLang="zh-TW" smtClean="0"/>
              <a:pPr/>
              <a:t>11</a:t>
            </a:fld>
            <a:endParaRPr lang="en-US" altLang="zh-TW"/>
          </a:p>
        </p:txBody>
      </p:sp>
    </p:spTree>
    <p:extLst>
      <p:ext uri="{BB962C8B-B14F-4D97-AF65-F5344CB8AC3E}">
        <p14:creationId xmlns:p14="http://schemas.microsoft.com/office/powerpoint/2010/main" val="878542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數位保存政策</a:t>
            </a:r>
            <a:endParaRPr lang="zh-TW" altLang="en-US" dirty="0"/>
          </a:p>
        </p:txBody>
      </p:sp>
      <p:sp>
        <p:nvSpPr>
          <p:cNvPr id="6" name="內容版面配置區 5"/>
          <p:cNvSpPr>
            <a:spLocks noGrp="1"/>
          </p:cNvSpPr>
          <p:nvPr>
            <p:ph idx="1"/>
          </p:nvPr>
        </p:nvSpPr>
        <p:spPr/>
        <p:txBody>
          <a:bodyPr/>
          <a:lstStyle/>
          <a:p>
            <a:r>
              <a:rPr lang="zh-TW" altLang="zh-TW" dirty="0" smtClean="0"/>
              <a:t>反映機構任務的高階文件，用以引導機構整體行動方案、準則和最佳實務的建立和執行</a:t>
            </a:r>
            <a:endParaRPr lang="en-US" altLang="zh-TW" dirty="0" smtClean="0"/>
          </a:p>
          <a:p>
            <a:r>
              <a:rPr lang="zh-TW" altLang="en-US" dirty="0" smtClean="0"/>
              <a:t>案例</a:t>
            </a:r>
            <a:endParaRPr lang="en-US" altLang="zh-TW" dirty="0" smtClean="0"/>
          </a:p>
          <a:p>
            <a:pPr lvl="1"/>
            <a:r>
              <a:rPr lang="en-US" altLang="zh-TW" dirty="0" smtClean="0">
                <a:hlinkClick r:id="rId2"/>
              </a:rPr>
              <a:t>Digital Preservation Policies Study</a:t>
            </a:r>
            <a:r>
              <a:rPr lang="en-US" altLang="zh-TW" dirty="0" smtClean="0"/>
              <a:t> (JISC)</a:t>
            </a:r>
            <a:endParaRPr lang="zh-TW" altLang="zh-TW" dirty="0" smtClean="0"/>
          </a:p>
          <a:p>
            <a:pPr lvl="1"/>
            <a:r>
              <a:rPr lang="en-US" altLang="zh-TW" dirty="0" smtClean="0">
                <a:hlinkClick r:id="rId3"/>
              </a:rPr>
              <a:t>Digital Preservation Policies: Guidance for Archives </a:t>
            </a:r>
            <a:r>
              <a:rPr lang="en-US" altLang="zh-TW" dirty="0" smtClean="0"/>
              <a:t>(The National Archives)</a:t>
            </a:r>
            <a:endParaRPr lang="zh-TW" altLang="zh-TW" dirty="0" smtClean="0"/>
          </a:p>
          <a:p>
            <a:pPr lvl="1"/>
            <a:r>
              <a:rPr lang="en-US" altLang="zh-TW" dirty="0" smtClean="0">
                <a:hlinkClick r:id="rId4"/>
              </a:rPr>
              <a:t>Analysis of Current Digital Preservation Policies: Archives, Libraries and Museums</a:t>
            </a:r>
            <a:r>
              <a:rPr lang="en-US" altLang="zh-TW" dirty="0" smtClean="0"/>
              <a:t> (Madeline Sheldon, Library of Congress)</a:t>
            </a:r>
            <a:endParaRPr lang="zh-TW" altLang="zh-TW" dirty="0" smtClean="0"/>
          </a:p>
          <a:p>
            <a:pPr lvl="1"/>
            <a:r>
              <a:rPr lang="en-US" altLang="zh-TW" dirty="0" smtClean="0">
                <a:hlinkClick r:id="rId5"/>
              </a:rPr>
              <a:t>British Library Digital preservation strategy 2013-2016 </a:t>
            </a:r>
            <a:r>
              <a:rPr lang="en-US" altLang="zh-TW" dirty="0" smtClean="0"/>
              <a:t>(British Library)</a:t>
            </a:r>
            <a:endParaRPr lang="zh-TW" altLang="zh-TW" dirty="0" smtClean="0"/>
          </a:p>
        </p:txBody>
      </p:sp>
      <p:sp>
        <p:nvSpPr>
          <p:cNvPr id="4" name="投影片編號版面配置區 3"/>
          <p:cNvSpPr>
            <a:spLocks noGrp="1"/>
          </p:cNvSpPr>
          <p:nvPr>
            <p:ph type="sldNum" sz="quarter" idx="12"/>
          </p:nvPr>
        </p:nvSpPr>
        <p:spPr/>
        <p:txBody>
          <a:bodyPr/>
          <a:lstStyle/>
          <a:p>
            <a:fld id="{6861004E-178F-4F76-8F88-33329DFE0AEC}" type="slidenum">
              <a:rPr lang="en-US" altLang="zh-TW" smtClean="0"/>
              <a:pPr/>
              <a:t>12</a:t>
            </a:fld>
            <a:endParaRPr lang="en-US" altLang="zh-TW"/>
          </a:p>
        </p:txBody>
      </p:sp>
    </p:spTree>
    <p:extLst>
      <p:ext uri="{BB962C8B-B14F-4D97-AF65-F5344CB8AC3E}">
        <p14:creationId xmlns:p14="http://schemas.microsoft.com/office/powerpoint/2010/main" val="1603673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數位保存政策涵蓋內</a:t>
            </a:r>
            <a:r>
              <a:rPr lang="zh-TW" altLang="en-US" dirty="0"/>
              <a:t>容</a:t>
            </a:r>
          </a:p>
        </p:txBody>
      </p:sp>
      <p:sp>
        <p:nvSpPr>
          <p:cNvPr id="3" name="內容版面配置區 2"/>
          <p:cNvSpPr>
            <a:spLocks noGrp="1"/>
          </p:cNvSpPr>
          <p:nvPr>
            <p:ph sz="half" idx="1"/>
          </p:nvPr>
        </p:nvSpPr>
        <p:spPr/>
        <p:txBody>
          <a:bodyPr/>
          <a:lstStyle/>
          <a:p>
            <a:r>
              <a:rPr lang="en-US" altLang="zh-TW" sz="2400" dirty="0" smtClean="0"/>
              <a:t>Access and Use  </a:t>
            </a:r>
          </a:p>
          <a:p>
            <a:r>
              <a:rPr lang="en-US" altLang="zh-TW" sz="2400" dirty="0" smtClean="0"/>
              <a:t>Accessioning and Ingest </a:t>
            </a:r>
          </a:p>
          <a:p>
            <a:r>
              <a:rPr lang="en-US" altLang="zh-TW" sz="2400" dirty="0" smtClean="0"/>
              <a:t>Audit </a:t>
            </a:r>
          </a:p>
          <a:p>
            <a:r>
              <a:rPr lang="en-US" altLang="zh-TW" sz="2400" dirty="0" smtClean="0"/>
              <a:t>Bibliography </a:t>
            </a:r>
          </a:p>
          <a:p>
            <a:r>
              <a:rPr lang="en-US" altLang="zh-TW" sz="2400" dirty="0" smtClean="0"/>
              <a:t>Collaboration  </a:t>
            </a:r>
          </a:p>
          <a:p>
            <a:r>
              <a:rPr lang="en-US" altLang="zh-TW" sz="2400" dirty="0" smtClean="0"/>
              <a:t>Content Scope </a:t>
            </a:r>
          </a:p>
          <a:p>
            <a:r>
              <a:rPr lang="en-US" altLang="zh-TW" sz="2400" dirty="0" smtClean="0"/>
              <a:t>Glossary/Terminology </a:t>
            </a:r>
          </a:p>
          <a:p>
            <a:r>
              <a:rPr lang="en-US" altLang="zh-TW" sz="2400" dirty="0" smtClean="0"/>
              <a:t>Mandates </a:t>
            </a:r>
          </a:p>
          <a:p>
            <a:r>
              <a:rPr lang="en-US" altLang="zh-TW" sz="2400" dirty="0" smtClean="0"/>
              <a:t>Metadata or Documentation </a:t>
            </a:r>
          </a:p>
          <a:p>
            <a:r>
              <a:rPr lang="en-US" altLang="zh-TW" sz="2400" dirty="0" smtClean="0"/>
              <a:t>Policy/Strategy Review </a:t>
            </a:r>
          </a:p>
        </p:txBody>
      </p:sp>
      <p:sp>
        <p:nvSpPr>
          <p:cNvPr id="8" name="內容版面配置區 7"/>
          <p:cNvSpPr>
            <a:spLocks noGrp="1"/>
          </p:cNvSpPr>
          <p:nvPr>
            <p:ph sz="half" idx="2"/>
          </p:nvPr>
        </p:nvSpPr>
        <p:spPr/>
        <p:txBody>
          <a:bodyPr/>
          <a:lstStyle/>
          <a:p>
            <a:r>
              <a:rPr lang="en-US" altLang="zh-TW" sz="2400" dirty="0"/>
              <a:t>Preservation Model/ Strategy </a:t>
            </a:r>
          </a:p>
          <a:p>
            <a:r>
              <a:rPr lang="en-US" altLang="zh-TW" sz="2400" dirty="0"/>
              <a:t>Preservation Planning </a:t>
            </a:r>
          </a:p>
          <a:p>
            <a:r>
              <a:rPr lang="en-US" altLang="zh-TW" sz="2400" dirty="0"/>
              <a:t>Rights and Restriction Management </a:t>
            </a:r>
          </a:p>
          <a:p>
            <a:r>
              <a:rPr lang="en-US" altLang="zh-TW" sz="2400" dirty="0"/>
              <a:t>Roles and Responsibilities </a:t>
            </a:r>
          </a:p>
          <a:p>
            <a:r>
              <a:rPr lang="en-US" altLang="zh-TW" sz="2400" dirty="0"/>
              <a:t>Security Management </a:t>
            </a:r>
          </a:p>
          <a:p>
            <a:r>
              <a:rPr lang="en-US" altLang="zh-TW" sz="2400" dirty="0"/>
              <a:t>Selection/Appraisal </a:t>
            </a:r>
          </a:p>
          <a:p>
            <a:r>
              <a:rPr lang="en-US" altLang="zh-TW" sz="2400" dirty="0"/>
              <a:t>Staff Training/Education  </a:t>
            </a:r>
          </a:p>
          <a:p>
            <a:r>
              <a:rPr lang="en-US" altLang="zh-TW" sz="2400" dirty="0"/>
              <a:t>Storage, Duplication, and Backup </a:t>
            </a:r>
          </a:p>
          <a:p>
            <a:r>
              <a:rPr lang="en-US" altLang="zh-TW" sz="2400" dirty="0"/>
              <a:t>Sustainability </a:t>
            </a:r>
            <a:r>
              <a:rPr lang="en-US" altLang="zh-TW" sz="2400" dirty="0" smtClean="0"/>
              <a:t>Planning</a:t>
            </a:r>
            <a:endParaRPr lang="zh-TW" altLang="en-US" sz="2400" dirty="0"/>
          </a:p>
        </p:txBody>
      </p:sp>
      <p:sp>
        <p:nvSpPr>
          <p:cNvPr id="4" name="投影片編號版面配置區 3"/>
          <p:cNvSpPr>
            <a:spLocks noGrp="1"/>
          </p:cNvSpPr>
          <p:nvPr>
            <p:ph type="sldNum" sz="quarter" idx="12"/>
          </p:nvPr>
        </p:nvSpPr>
        <p:spPr/>
        <p:txBody>
          <a:bodyPr/>
          <a:lstStyle/>
          <a:p>
            <a:fld id="{2209C026-D2B0-4208-AEA6-7CA709B1E45A}" type="slidenum">
              <a:rPr lang="en-US" altLang="zh-TW" smtClean="0"/>
              <a:pPr/>
              <a:t>13</a:t>
            </a:fld>
            <a:endParaRPr lang="en-US" altLang="zh-TW" dirty="0"/>
          </a:p>
        </p:txBody>
      </p:sp>
    </p:spTree>
    <p:extLst>
      <p:ext uri="{BB962C8B-B14F-4D97-AF65-F5344CB8AC3E}">
        <p14:creationId xmlns:p14="http://schemas.microsoft.com/office/powerpoint/2010/main" val="3083990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管理／科技：</a:t>
            </a:r>
            <a:r>
              <a:rPr lang="en-US" altLang="zh-TW" dirty="0" smtClean="0"/>
              <a:t>OAIS </a:t>
            </a:r>
            <a:r>
              <a:rPr lang="zh-TW" altLang="en-US" dirty="0" smtClean="0"/>
              <a:t>參考模型概述</a:t>
            </a:r>
            <a:endParaRPr lang="zh-TW" altLang="en-US" dirty="0"/>
          </a:p>
        </p:txBody>
      </p:sp>
      <p:sp>
        <p:nvSpPr>
          <p:cNvPr id="7" name="文字版面配置區 6"/>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209C026-D2B0-4208-AEA6-7CA709B1E45A}" type="slidenum">
              <a:rPr lang="en-US" altLang="zh-TW" smtClean="0"/>
              <a:pPr/>
              <a:t>14</a:t>
            </a:fld>
            <a:endParaRPr lang="en-US" altLang="zh-TW"/>
          </a:p>
        </p:txBody>
      </p:sp>
      <p:sp>
        <p:nvSpPr>
          <p:cNvPr id="2" name="矩形 1"/>
          <p:cNvSpPr/>
          <p:nvPr/>
        </p:nvSpPr>
        <p:spPr>
          <a:xfrm>
            <a:off x="1547664" y="5927623"/>
            <a:ext cx="6261651" cy="369332"/>
          </a:xfrm>
          <a:prstGeom prst="rect">
            <a:avLst/>
          </a:prstGeom>
          <a:solidFill>
            <a:schemeClr val="accent2"/>
          </a:solidFill>
        </p:spPr>
        <p:txBody>
          <a:bodyPr wrap="none">
            <a:spAutoFit/>
          </a:bodyPr>
          <a:lstStyle/>
          <a:p>
            <a:r>
              <a:rPr lang="en-US" altLang="zh-TW" sz="1800" dirty="0">
                <a:latin typeface="Comic Sans MS" panose="030F0702030302020204" pitchFamily="66" charset="0"/>
              </a:rPr>
              <a:t>(Consultative Committee for Space Data Systems, 2012)</a:t>
            </a:r>
            <a:endParaRPr lang="zh-TW" altLang="en-US" sz="1800" dirty="0">
              <a:latin typeface="Comic Sans MS" panose="030F0702030302020204" pitchFamily="66" charset="0"/>
            </a:endParaRPr>
          </a:p>
        </p:txBody>
      </p:sp>
    </p:spTree>
    <p:extLst>
      <p:ext uri="{BB962C8B-B14F-4D97-AF65-F5344CB8AC3E}">
        <p14:creationId xmlns:p14="http://schemas.microsoft.com/office/powerpoint/2010/main" val="2846548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簡介</a:t>
            </a:r>
            <a:endParaRPr lang="zh-TW" altLang="en-US" dirty="0"/>
          </a:p>
        </p:txBody>
      </p:sp>
      <p:sp>
        <p:nvSpPr>
          <p:cNvPr id="6" name="內容版面配置區 5"/>
          <p:cNvSpPr>
            <a:spLocks noGrp="1"/>
          </p:cNvSpPr>
          <p:nvPr>
            <p:ph idx="1"/>
          </p:nvPr>
        </p:nvSpPr>
        <p:spPr/>
        <p:txBody>
          <a:bodyPr/>
          <a:lstStyle/>
          <a:p>
            <a:r>
              <a:rPr lang="en-US" altLang="zh-TW" dirty="0"/>
              <a:t>OAIS </a:t>
            </a:r>
            <a:r>
              <a:rPr lang="en-US" altLang="zh-TW" dirty="0" smtClean="0"/>
              <a:t>(Open </a:t>
            </a:r>
            <a:r>
              <a:rPr lang="en-US" altLang="zh-TW" dirty="0"/>
              <a:t>Access Information </a:t>
            </a:r>
            <a:r>
              <a:rPr lang="en-US" altLang="zh-TW" dirty="0" smtClean="0"/>
              <a:t>System)</a:t>
            </a:r>
            <a:r>
              <a:rPr lang="zh-TW" altLang="en-US" dirty="0" smtClean="0"/>
              <a:t> </a:t>
            </a:r>
            <a:r>
              <a:rPr lang="en-US" altLang="zh-TW" dirty="0" smtClean="0"/>
              <a:t>Reference Model</a:t>
            </a:r>
          </a:p>
          <a:p>
            <a:r>
              <a:rPr lang="zh-TW" altLang="en-US" dirty="0" smtClean="0"/>
              <a:t>被數位保存專業工作者廣泛接受做為數位儲存庫的高階模型</a:t>
            </a:r>
            <a:endParaRPr lang="en-US" altLang="zh-TW" dirty="0" smtClean="0"/>
          </a:p>
          <a:p>
            <a:r>
              <a:rPr lang="zh-TW" altLang="en-US" dirty="0" smtClean="0"/>
              <a:t>描述如何為特定使用社群保存數位物件，涵蓋從將數位物件存入系統，到其為使用者所運用，以及其間的持續保存與管理活動</a:t>
            </a:r>
            <a:endParaRPr lang="en-US" altLang="zh-TW" dirty="0" smtClean="0"/>
          </a:p>
          <a:p>
            <a:r>
              <a:rPr lang="en-US" altLang="zh-TW" dirty="0" smtClean="0"/>
              <a:t>OAIS RM</a:t>
            </a:r>
            <a:r>
              <a:rPr lang="zh-TW" altLang="en-US" dirty="0" smtClean="0"/>
              <a:t>為一抽象模型</a:t>
            </a:r>
            <a:r>
              <a:rPr lang="en-US" altLang="zh-TW" dirty="0" smtClean="0"/>
              <a:t>(abstract model)</a:t>
            </a:r>
            <a:r>
              <a:rPr lang="zh-TW" altLang="en-US" dirty="0" smtClean="0"/>
              <a:t>，情境中立</a:t>
            </a:r>
            <a:r>
              <a:rPr lang="en-US" altLang="zh-TW" dirty="0" smtClean="0"/>
              <a:t>(context neutral)</a:t>
            </a:r>
            <a:r>
              <a:rPr lang="zh-TW" altLang="en-US" dirty="0" smtClean="0"/>
              <a:t>、與軟硬體技術及實作無關</a:t>
            </a:r>
            <a:endParaRPr lang="en-US" altLang="zh-TW" dirty="0" smtClean="0"/>
          </a:p>
          <a:p>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pPr>
              <a:defRPr/>
            </a:pPr>
            <a:fld id="{6861004E-178F-4F76-8F88-33329DFE0AEC}" type="slidenum">
              <a:rPr lang="en-US" altLang="zh-TW" smtClean="0"/>
              <a:pPr>
                <a:defRPr/>
              </a:pPr>
              <a:t>15</a:t>
            </a:fld>
            <a:endParaRPr lang="en-US" altLang="zh-TW"/>
          </a:p>
        </p:txBody>
      </p:sp>
    </p:spTree>
    <p:extLst>
      <p:ext uri="{BB962C8B-B14F-4D97-AF65-F5344CB8AC3E}">
        <p14:creationId xmlns:p14="http://schemas.microsoft.com/office/powerpoint/2010/main" val="2092305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TW" altLang="en-US" dirty="0" smtClean="0"/>
              <a:t>發展歷史</a:t>
            </a:r>
          </a:p>
        </p:txBody>
      </p:sp>
      <p:sp>
        <p:nvSpPr>
          <p:cNvPr id="6147" name="Rectangle 3"/>
          <p:cNvSpPr>
            <a:spLocks noGrp="1" noChangeArrowheads="1"/>
          </p:cNvSpPr>
          <p:nvPr>
            <p:ph type="body" idx="1"/>
          </p:nvPr>
        </p:nvSpPr>
        <p:spPr/>
        <p:txBody>
          <a:bodyPr/>
          <a:lstStyle/>
          <a:p>
            <a:r>
              <a:rPr lang="zh-TW" altLang="en-US" dirty="0" smtClean="0"/>
              <a:t>由美國太空資料系統諮詢委員會</a:t>
            </a:r>
            <a:r>
              <a:rPr lang="en-US" altLang="zh-TW" sz="2000" dirty="0" smtClean="0">
                <a:solidFill>
                  <a:srgbClr val="7030A0"/>
                </a:solidFill>
              </a:rPr>
              <a:t>(Consultative Committee for Space Data Systems, CCSDS)</a:t>
            </a:r>
            <a:r>
              <a:rPr lang="zh-TW" altLang="en-US" dirty="0" smtClean="0"/>
              <a:t>發展</a:t>
            </a:r>
            <a:endParaRPr lang="en-US" altLang="zh-TW" dirty="0" smtClean="0"/>
          </a:p>
          <a:p>
            <a:pPr lvl="1"/>
            <a:r>
              <a:rPr lang="zh-TW" altLang="en-US" dirty="0" smtClean="0"/>
              <a:t>原始目的是為保存太空資料，但整個發展過程亦開放</a:t>
            </a:r>
            <a:r>
              <a:rPr lang="en-US" altLang="zh-TW" sz="2000" dirty="0">
                <a:solidFill>
                  <a:srgbClr val="7030A0"/>
                </a:solidFill>
                <a:cs typeface="+mn-cs"/>
              </a:rPr>
              <a:t>(Open)</a:t>
            </a:r>
            <a:r>
              <a:rPr lang="zh-TW" altLang="en-US" dirty="0" smtClean="0"/>
              <a:t>給其他領域的專家學者共同討論</a:t>
            </a:r>
          </a:p>
          <a:p>
            <a:r>
              <a:rPr lang="zh-TW" altLang="en-US" dirty="0" smtClean="0"/>
              <a:t>目的為發展長久保存與資訊取用所需具備的功能，提供一個參考架構和概念，便於設計出可應用於各種類型的資源且更符合數位資源永久保存的系統</a:t>
            </a:r>
            <a:endParaRPr lang="en-US" altLang="zh-TW" dirty="0" smtClean="0"/>
          </a:p>
          <a:p>
            <a:r>
              <a:rPr lang="en-US" altLang="zh-TW" dirty="0" smtClean="0"/>
              <a:t>2003</a:t>
            </a:r>
            <a:r>
              <a:rPr lang="zh-TW" altLang="en-US" dirty="0" smtClean="0"/>
              <a:t>年通過</a:t>
            </a:r>
            <a:r>
              <a:rPr lang="en-US" altLang="zh-TW" dirty="0" smtClean="0"/>
              <a:t>ISO</a:t>
            </a:r>
            <a:r>
              <a:rPr lang="zh-TW" altLang="en-US" dirty="0" smtClean="0"/>
              <a:t>標準，最新版為</a:t>
            </a:r>
            <a:r>
              <a:rPr lang="en-US" altLang="zh-TW" dirty="0" smtClean="0"/>
              <a:t>2012</a:t>
            </a:r>
            <a:r>
              <a:rPr lang="zh-TW" altLang="en-US" dirty="0" smtClean="0"/>
              <a:t>年版本</a:t>
            </a:r>
            <a:endParaRPr lang="en-US" altLang="zh-TW" dirty="0" smtClean="0"/>
          </a:p>
          <a:p>
            <a:pPr lvl="1"/>
            <a:r>
              <a:rPr lang="en-US" altLang="zh-TW" b="1" dirty="0">
                <a:hlinkClick r:id="rId3"/>
              </a:rPr>
              <a:t>ISO 14721:2012</a:t>
            </a:r>
            <a:endParaRPr lang="en-US" altLang="zh-TW" b="1" dirty="0"/>
          </a:p>
          <a:p>
            <a:r>
              <a:rPr lang="en-US" altLang="zh-TW" dirty="0" smtClean="0"/>
              <a:t>OAIS </a:t>
            </a:r>
            <a:r>
              <a:rPr lang="zh-TW" altLang="en-US" dirty="0" smtClean="0"/>
              <a:t>參考模式分成資訊模型及功能模型</a:t>
            </a:r>
          </a:p>
        </p:txBody>
      </p:sp>
      <p:sp>
        <p:nvSpPr>
          <p:cNvPr id="614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14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14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14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14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9pPr>
          </a:lstStyle>
          <a:p>
            <a:pPr eaLnBrk="1" hangingPunct="1"/>
            <a:fld id="{C5FB61A5-CF59-4627-9657-51686168ABAF}" type="slidenum">
              <a:rPr kumimoji="0" lang="en-US" altLang="zh-TW">
                <a:latin typeface="Tahoma" panose="020B0604030504040204" pitchFamily="34" charset="0"/>
                <a:ea typeface="新細明體" panose="02020500000000000000" pitchFamily="18" charset="-120"/>
              </a:rPr>
              <a:pPr eaLnBrk="1" hangingPunct="1"/>
              <a:t>16</a:t>
            </a:fld>
            <a:endParaRPr kumimoji="0" lang="en-US" altLang="zh-TW">
              <a:latin typeface="Tahoma" panose="020B0604030504040204" pitchFamily="34" charset="0"/>
              <a:ea typeface="新細明體" panose="02020500000000000000" pitchFamily="18" charset="-120"/>
            </a:endParaRPr>
          </a:p>
        </p:txBody>
      </p:sp>
    </p:spTree>
    <p:extLst>
      <p:ext uri="{BB962C8B-B14F-4D97-AF65-F5344CB8AC3E}">
        <p14:creationId xmlns:p14="http://schemas.microsoft.com/office/powerpoint/2010/main" val="3831112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TW" smtClean="0"/>
              <a:t>OAIS</a:t>
            </a:r>
            <a:r>
              <a:rPr lang="zh-TW" altLang="en-US" smtClean="0"/>
              <a:t>整體概念 </a:t>
            </a:r>
          </a:p>
        </p:txBody>
      </p:sp>
      <p:sp>
        <p:nvSpPr>
          <p:cNvPr id="10243" name="Rectangle 3"/>
          <p:cNvSpPr>
            <a:spLocks noGrp="1" noChangeArrowheads="1"/>
          </p:cNvSpPr>
          <p:nvPr>
            <p:ph type="body" idx="1"/>
          </p:nvPr>
        </p:nvSpPr>
        <p:spPr/>
        <p:txBody>
          <a:bodyPr/>
          <a:lstStyle/>
          <a:p>
            <a:pPr marL="457200" indent="-457200"/>
            <a:r>
              <a:rPr lang="zh-TW" altLang="en-US" dirty="0" smtClean="0">
                <a:solidFill>
                  <a:srgbClr val="7030A0"/>
                </a:solidFill>
              </a:rPr>
              <a:t>描述數位物</a:t>
            </a:r>
            <a:r>
              <a:rPr lang="zh-TW" altLang="en-US" dirty="0">
                <a:solidFill>
                  <a:srgbClr val="7030A0"/>
                </a:solidFill>
              </a:rPr>
              <a:t>件</a:t>
            </a:r>
            <a:r>
              <a:rPr lang="zh-TW" altLang="en-US" dirty="0" smtClean="0">
                <a:solidFill>
                  <a:srgbClr val="7030A0"/>
                </a:solidFill>
              </a:rPr>
              <a:t>的結構、呈現與軟硬體環</a:t>
            </a:r>
            <a:r>
              <a:rPr lang="zh-TW" altLang="en-US" dirty="0">
                <a:solidFill>
                  <a:srgbClr val="7030A0"/>
                </a:solidFill>
              </a:rPr>
              <a:t>境</a:t>
            </a:r>
            <a:endParaRPr lang="en-US" altLang="zh-TW" dirty="0"/>
          </a:p>
          <a:p>
            <a:pPr marL="857250" lvl="1" indent="-457200"/>
            <a:r>
              <a:rPr lang="zh-TW" altLang="en-US" dirty="0" smtClean="0"/>
              <a:t>由於資訊科技發展迅速，克服資訊軟硬體的汰舊換新成了數位物</a:t>
            </a:r>
            <a:r>
              <a:rPr lang="zh-TW" altLang="en-US" dirty="0"/>
              <a:t>件</a:t>
            </a:r>
            <a:r>
              <a:rPr lang="zh-TW" altLang="en-US" dirty="0" smtClean="0"/>
              <a:t>是否能夠在未來使用的關鍵。</a:t>
            </a:r>
            <a:endParaRPr lang="en-US" altLang="zh-TW" dirty="0" smtClean="0"/>
          </a:p>
          <a:p>
            <a:pPr marL="857250" lvl="1" indent="-457200"/>
            <a:r>
              <a:rPr lang="en-US" altLang="zh-TW" dirty="0" smtClean="0"/>
              <a:t>OAIS</a:t>
            </a:r>
            <a:r>
              <a:rPr lang="zh-TW" altLang="en-US" dirty="0" smtClean="0"/>
              <a:t>認為在保</a:t>
            </a:r>
            <a:r>
              <a:rPr lang="zh-TW" altLang="en-US" dirty="0"/>
              <a:t>存</a:t>
            </a:r>
            <a:r>
              <a:rPr lang="zh-TW" altLang="en-US" dirty="0" smtClean="0"/>
              <a:t>數位物件時就需要描述其檔案結構、呈現方式，以及目前的軟硬體環境等，以利未來資訊軟硬體環境無法呈現時，能參考這些描述資訊，使用諸如轉移、模擬等策略以呈現數位物</a:t>
            </a:r>
            <a:r>
              <a:rPr lang="zh-TW" altLang="en-US" dirty="0"/>
              <a:t>件</a:t>
            </a:r>
            <a:r>
              <a:rPr lang="zh-TW" altLang="en-US" dirty="0" smtClean="0"/>
              <a:t>。</a:t>
            </a:r>
          </a:p>
        </p:txBody>
      </p:sp>
      <p:sp>
        <p:nvSpPr>
          <p:cNvPr id="1024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14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14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14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14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9pPr>
          </a:lstStyle>
          <a:p>
            <a:pPr eaLnBrk="1" hangingPunct="1"/>
            <a:fld id="{9D0A98F0-F4A0-49AB-BD54-B0A3C0661A41}" type="slidenum">
              <a:rPr kumimoji="0" lang="en-US" altLang="zh-TW">
                <a:latin typeface="Tahoma" panose="020B0604030504040204" pitchFamily="34" charset="0"/>
                <a:ea typeface="新細明體" panose="02020500000000000000" pitchFamily="18" charset="-120"/>
              </a:rPr>
              <a:pPr eaLnBrk="1" hangingPunct="1"/>
              <a:t>17</a:t>
            </a:fld>
            <a:endParaRPr kumimoji="0" lang="en-US" altLang="zh-TW">
              <a:latin typeface="Tahoma" panose="020B0604030504040204" pitchFamily="34" charset="0"/>
              <a:ea typeface="新細明體" panose="02020500000000000000" pitchFamily="18" charset="-120"/>
            </a:endParaRPr>
          </a:p>
        </p:txBody>
      </p:sp>
    </p:spTree>
    <p:extLst>
      <p:ext uri="{BB962C8B-B14F-4D97-AF65-F5344CB8AC3E}">
        <p14:creationId xmlns:p14="http://schemas.microsoft.com/office/powerpoint/2010/main" val="4000934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zh-TW" smtClean="0"/>
              <a:t>OAIS</a:t>
            </a:r>
            <a:r>
              <a:rPr lang="zh-TW" altLang="en-US" smtClean="0"/>
              <a:t>整體概念 </a:t>
            </a:r>
            <a:r>
              <a:rPr lang="en-US" altLang="zh-TW" smtClean="0"/>
              <a:t>(</a:t>
            </a:r>
            <a:r>
              <a:rPr lang="zh-TW" altLang="en-US" smtClean="0"/>
              <a:t>續</a:t>
            </a:r>
            <a:r>
              <a:rPr lang="en-US" altLang="zh-TW" smtClean="0"/>
              <a:t>)</a:t>
            </a:r>
          </a:p>
        </p:txBody>
      </p:sp>
      <p:sp>
        <p:nvSpPr>
          <p:cNvPr id="11267" name="Rectangle 3"/>
          <p:cNvSpPr>
            <a:spLocks noGrp="1" noChangeArrowheads="1"/>
          </p:cNvSpPr>
          <p:nvPr>
            <p:ph type="body" idx="1"/>
          </p:nvPr>
        </p:nvSpPr>
        <p:spPr/>
        <p:txBody>
          <a:bodyPr/>
          <a:lstStyle/>
          <a:p>
            <a:pPr>
              <a:spcBef>
                <a:spcPts val="300"/>
              </a:spcBef>
            </a:pPr>
            <a:r>
              <a:rPr lang="zh-TW" altLang="en-US" dirty="0" smtClean="0"/>
              <a:t>資訊封包 </a:t>
            </a:r>
            <a:r>
              <a:rPr lang="en-US" altLang="zh-TW" dirty="0" smtClean="0"/>
              <a:t>(information package)</a:t>
            </a:r>
          </a:p>
          <a:p>
            <a:pPr lvl="1">
              <a:spcBef>
                <a:spcPts val="300"/>
              </a:spcBef>
            </a:pPr>
            <a:r>
              <a:rPr lang="zh-TW" altLang="en-US" dirty="0" smtClean="0"/>
              <a:t>將數位物件及描述資訊封包在一起對長久保存是非常重要的，對一個數位物件而言，當描述資訊無法取得時，那麼可能永遠無法使用這個數位物件</a:t>
            </a:r>
            <a:endParaRPr lang="en-US" altLang="zh-TW" dirty="0" smtClean="0"/>
          </a:p>
          <a:p>
            <a:pPr lvl="1">
              <a:spcBef>
                <a:spcPts val="300"/>
              </a:spcBef>
            </a:pPr>
            <a:r>
              <a:rPr lang="en-US" altLang="zh-TW" dirty="0" smtClean="0"/>
              <a:t>OAIS</a:t>
            </a:r>
            <a:r>
              <a:rPr lang="zh-TW" altLang="en-US" dirty="0" smtClean="0"/>
              <a:t>資訊封包</a:t>
            </a:r>
            <a:endParaRPr lang="en-US" altLang="zh-TW" dirty="0" smtClean="0"/>
          </a:p>
          <a:p>
            <a:pPr lvl="2">
              <a:spcBef>
                <a:spcPts val="300"/>
              </a:spcBef>
            </a:pPr>
            <a:r>
              <a:rPr lang="zh-TW" altLang="en-US" dirty="0"/>
              <a:t>提交資訊封包</a:t>
            </a:r>
            <a:r>
              <a:rPr lang="en-US" altLang="zh-TW" dirty="0">
                <a:solidFill>
                  <a:srgbClr val="7030A0"/>
                </a:solidFill>
                <a:cs typeface="+mn-cs"/>
              </a:rPr>
              <a:t>(Submission Information Package)</a:t>
            </a:r>
          </a:p>
          <a:p>
            <a:pPr lvl="2">
              <a:spcBef>
                <a:spcPts val="300"/>
              </a:spcBef>
            </a:pPr>
            <a:r>
              <a:rPr lang="zh-TW" altLang="en-US" dirty="0" smtClean="0"/>
              <a:t>典藏</a:t>
            </a:r>
            <a:r>
              <a:rPr lang="zh-TW" altLang="en-US" dirty="0"/>
              <a:t>資訊封包</a:t>
            </a:r>
            <a:r>
              <a:rPr lang="en-US" altLang="zh-TW" dirty="0">
                <a:solidFill>
                  <a:srgbClr val="7030A0"/>
                </a:solidFill>
                <a:cs typeface="+mn-cs"/>
              </a:rPr>
              <a:t>(Archival Information Package)</a:t>
            </a:r>
          </a:p>
          <a:p>
            <a:pPr lvl="2">
              <a:spcBef>
                <a:spcPts val="300"/>
              </a:spcBef>
            </a:pPr>
            <a:r>
              <a:rPr lang="zh-TW" altLang="en-US" dirty="0"/>
              <a:t>傳送資訊封包</a:t>
            </a:r>
            <a:r>
              <a:rPr lang="en-US" altLang="zh-TW" dirty="0">
                <a:solidFill>
                  <a:srgbClr val="7030A0"/>
                </a:solidFill>
                <a:cs typeface="+mn-cs"/>
              </a:rPr>
              <a:t>(Dissemination Information Package)</a:t>
            </a:r>
          </a:p>
          <a:p>
            <a:pPr>
              <a:spcBef>
                <a:spcPts val="300"/>
              </a:spcBef>
            </a:pPr>
            <a:r>
              <a:rPr lang="zh-TW" altLang="en-US" dirty="0" smtClean="0"/>
              <a:t>基</a:t>
            </a:r>
            <a:r>
              <a:rPr lang="zh-TW" altLang="en-US" dirty="0"/>
              <a:t>於</a:t>
            </a:r>
            <a:r>
              <a:rPr lang="zh-TW" altLang="en-US" dirty="0" smtClean="0"/>
              <a:t>於</a:t>
            </a:r>
            <a:r>
              <a:rPr lang="en-US" altLang="zh-TW" dirty="0"/>
              <a:t>OAIS</a:t>
            </a:r>
            <a:r>
              <a:rPr lang="zh-TW" altLang="en-US" dirty="0"/>
              <a:t>參考模式的長久保存系統間</a:t>
            </a:r>
            <a:r>
              <a:rPr lang="zh-TW" altLang="en-US" dirty="0" smtClean="0"/>
              <a:t>，數位物件及其相關資訊易於</a:t>
            </a:r>
            <a:r>
              <a:rPr lang="zh-TW" altLang="en-US" dirty="0"/>
              <a:t>互通與</a:t>
            </a:r>
            <a:r>
              <a:rPr lang="zh-TW" altLang="en-US" dirty="0" smtClean="0"/>
              <a:t>交換</a:t>
            </a:r>
            <a:endParaRPr lang="en-US" altLang="zh-TW" dirty="0" smtClean="0"/>
          </a:p>
          <a:p>
            <a:pPr>
              <a:spcBef>
                <a:spcPts val="300"/>
              </a:spcBef>
            </a:pPr>
            <a:r>
              <a:rPr lang="en-US" altLang="zh-TW" dirty="0" smtClean="0"/>
              <a:t>OAIS RM </a:t>
            </a:r>
            <a:r>
              <a:rPr lang="zh-TW" altLang="en-US" dirty="0" smtClean="0"/>
              <a:t>包含了名詞解釋</a:t>
            </a:r>
            <a:r>
              <a:rPr lang="en-US" altLang="zh-TW" sz="2000" dirty="0">
                <a:solidFill>
                  <a:srgbClr val="7030A0"/>
                </a:solidFill>
              </a:rPr>
              <a:t>(terminology)</a:t>
            </a:r>
            <a:r>
              <a:rPr lang="zh-TW" altLang="en-US" dirty="0" smtClean="0"/>
              <a:t>、資訊模型</a:t>
            </a:r>
            <a:r>
              <a:rPr lang="en-US" altLang="zh-TW" sz="2000" dirty="0">
                <a:solidFill>
                  <a:srgbClr val="7030A0"/>
                </a:solidFill>
              </a:rPr>
              <a:t>(information model)</a:t>
            </a:r>
            <a:r>
              <a:rPr lang="zh-TW" altLang="en-US" dirty="0" smtClean="0"/>
              <a:t>、功能模型</a:t>
            </a:r>
            <a:r>
              <a:rPr lang="en-US" altLang="zh-TW" sz="2000" dirty="0">
                <a:solidFill>
                  <a:srgbClr val="7030A0"/>
                </a:solidFill>
              </a:rPr>
              <a:t>(functional model)</a:t>
            </a:r>
            <a:r>
              <a:rPr lang="zh-TW" altLang="en-US" dirty="0" smtClean="0"/>
              <a:t>、必要責任</a:t>
            </a:r>
            <a:r>
              <a:rPr lang="en-US" altLang="zh-TW" sz="2000" dirty="0">
                <a:solidFill>
                  <a:srgbClr val="7030A0"/>
                </a:solidFill>
              </a:rPr>
              <a:t>(mandatory responsibility)</a:t>
            </a:r>
          </a:p>
          <a:p>
            <a:pPr lvl="2">
              <a:spcBef>
                <a:spcPts val="300"/>
              </a:spcBef>
            </a:pPr>
            <a:endParaRPr lang="en-US" altLang="zh-TW" dirty="0"/>
          </a:p>
        </p:txBody>
      </p:sp>
      <p:sp>
        <p:nvSpPr>
          <p:cNvPr id="11268"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Arial" panose="020B0604020202020204" pitchFamily="34" charset="0"/>
                <a:ea typeface="標楷體" panose="03000509000000000000" pitchFamily="65" charset="-120"/>
              </a:defRPr>
            </a:lvl1pPr>
            <a:lvl2pPr marL="742950" indent="-285750" eaLnBrk="0" hangingPunct="0">
              <a:defRPr kumimoji="1" sz="1400">
                <a:solidFill>
                  <a:schemeClr val="tx1"/>
                </a:solidFill>
                <a:latin typeface="Arial" panose="020B0604020202020204" pitchFamily="34" charset="0"/>
                <a:ea typeface="標楷體" panose="03000509000000000000" pitchFamily="65" charset="-120"/>
              </a:defRPr>
            </a:lvl2pPr>
            <a:lvl3pPr marL="1143000" indent="-228600" eaLnBrk="0" hangingPunct="0">
              <a:defRPr kumimoji="1" sz="1400">
                <a:solidFill>
                  <a:schemeClr val="tx1"/>
                </a:solidFill>
                <a:latin typeface="Arial" panose="020B0604020202020204" pitchFamily="34" charset="0"/>
                <a:ea typeface="標楷體" panose="03000509000000000000" pitchFamily="65" charset="-120"/>
              </a:defRPr>
            </a:lvl3pPr>
            <a:lvl4pPr marL="1600200" indent="-228600" eaLnBrk="0" hangingPunct="0">
              <a:defRPr kumimoji="1" sz="1400">
                <a:solidFill>
                  <a:schemeClr val="tx1"/>
                </a:solidFill>
                <a:latin typeface="Arial" panose="020B0604020202020204" pitchFamily="34" charset="0"/>
                <a:ea typeface="標楷體" panose="03000509000000000000" pitchFamily="65" charset="-120"/>
              </a:defRPr>
            </a:lvl4pPr>
            <a:lvl5pPr marL="2057400" indent="-228600" eaLnBrk="0" hangingPunct="0">
              <a:defRPr kumimoji="1" sz="1400">
                <a:solidFill>
                  <a:schemeClr val="tx1"/>
                </a:solidFill>
                <a:latin typeface="Arial" panose="020B0604020202020204" pitchFamily="34" charset="0"/>
                <a:ea typeface="標楷體" panose="03000509000000000000" pitchFamily="65" charset="-120"/>
              </a:defRPr>
            </a:lvl5pPr>
            <a:lvl6pPr marL="25146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6pPr>
            <a:lvl7pPr marL="29718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7pPr>
            <a:lvl8pPr marL="34290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8pPr>
            <a:lvl9pPr marL="3886200" indent="-228600" eaLnBrk="0" fontAlgn="base" hangingPunct="0">
              <a:spcBef>
                <a:spcPct val="0"/>
              </a:spcBef>
              <a:spcAft>
                <a:spcPct val="0"/>
              </a:spcAft>
              <a:defRPr kumimoji="1" sz="1400">
                <a:solidFill>
                  <a:schemeClr val="tx1"/>
                </a:solidFill>
                <a:latin typeface="Arial" panose="020B0604020202020204" pitchFamily="34" charset="0"/>
                <a:ea typeface="標楷體" panose="03000509000000000000" pitchFamily="65" charset="-120"/>
              </a:defRPr>
            </a:lvl9pPr>
          </a:lstStyle>
          <a:p>
            <a:pPr eaLnBrk="1" hangingPunct="1"/>
            <a:fld id="{2AA3B475-9D5B-4B47-A70C-9432AE50BBCF}" type="slidenum">
              <a:rPr kumimoji="0" lang="en-US" altLang="zh-TW">
                <a:latin typeface="Tahoma" panose="020B0604030504040204" pitchFamily="34" charset="0"/>
                <a:ea typeface="新細明體" panose="02020500000000000000" pitchFamily="18" charset="-120"/>
              </a:rPr>
              <a:pPr eaLnBrk="1" hangingPunct="1"/>
              <a:t>18</a:t>
            </a:fld>
            <a:endParaRPr kumimoji="0" lang="en-US" altLang="zh-TW">
              <a:latin typeface="Tahoma" panose="020B0604030504040204" pitchFamily="34" charset="0"/>
              <a:ea typeface="新細明體" panose="02020500000000000000" pitchFamily="18" charset="-120"/>
            </a:endParaRPr>
          </a:p>
        </p:txBody>
      </p:sp>
    </p:spTree>
    <p:extLst>
      <p:ext uri="{BB962C8B-B14F-4D97-AF65-F5344CB8AC3E}">
        <p14:creationId xmlns:p14="http://schemas.microsoft.com/office/powerpoint/2010/main" val="576659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r>
              <a:rPr lang="en-US" altLang="zh-TW" sz="3600" smtClean="0"/>
              <a:t>OAIS High-Level External Interaction</a:t>
            </a:r>
          </a:p>
        </p:txBody>
      </p:sp>
      <p:pic>
        <p:nvPicPr>
          <p:cNvPr id="133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557338"/>
            <a:ext cx="7489825" cy="4679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Arial" charset="0"/>
                <a:ea typeface="標楷體" pitchFamily="65" charset="-120"/>
              </a:defRPr>
            </a:lvl1pPr>
            <a:lvl2pPr marL="742950" indent="-285750" eaLnBrk="0" hangingPunct="0">
              <a:defRPr kumimoji="1" sz="1400">
                <a:solidFill>
                  <a:schemeClr val="tx1"/>
                </a:solidFill>
                <a:latin typeface="Arial" charset="0"/>
                <a:ea typeface="標楷體" pitchFamily="65" charset="-120"/>
              </a:defRPr>
            </a:lvl2pPr>
            <a:lvl3pPr marL="1143000" indent="-228600" eaLnBrk="0" hangingPunct="0">
              <a:defRPr kumimoji="1" sz="1400">
                <a:solidFill>
                  <a:schemeClr val="tx1"/>
                </a:solidFill>
                <a:latin typeface="Arial" charset="0"/>
                <a:ea typeface="標楷體" pitchFamily="65" charset="-120"/>
              </a:defRPr>
            </a:lvl3pPr>
            <a:lvl4pPr marL="1600200" indent="-228600" eaLnBrk="0" hangingPunct="0">
              <a:defRPr kumimoji="1" sz="1400">
                <a:solidFill>
                  <a:schemeClr val="tx1"/>
                </a:solidFill>
                <a:latin typeface="Arial" charset="0"/>
                <a:ea typeface="標楷體" pitchFamily="65" charset="-120"/>
              </a:defRPr>
            </a:lvl4pPr>
            <a:lvl5pPr marL="2057400" indent="-228600" eaLnBrk="0" hangingPunct="0">
              <a:defRPr kumimoji="1" sz="1400">
                <a:solidFill>
                  <a:schemeClr val="tx1"/>
                </a:solidFill>
                <a:latin typeface="Arial" charset="0"/>
                <a:ea typeface="標楷體" pitchFamily="65" charset="-120"/>
              </a:defRPr>
            </a:lvl5pPr>
            <a:lvl6pPr marL="2514600" indent="-228600" eaLnBrk="0" fontAlgn="base" hangingPunct="0">
              <a:spcBef>
                <a:spcPct val="0"/>
              </a:spcBef>
              <a:spcAft>
                <a:spcPct val="0"/>
              </a:spcAft>
              <a:defRPr kumimoji="1" sz="1400">
                <a:solidFill>
                  <a:schemeClr val="tx1"/>
                </a:solidFill>
                <a:latin typeface="Arial" charset="0"/>
                <a:ea typeface="標楷體" pitchFamily="65" charset="-120"/>
              </a:defRPr>
            </a:lvl6pPr>
            <a:lvl7pPr marL="2971800" indent="-228600" eaLnBrk="0" fontAlgn="base" hangingPunct="0">
              <a:spcBef>
                <a:spcPct val="0"/>
              </a:spcBef>
              <a:spcAft>
                <a:spcPct val="0"/>
              </a:spcAft>
              <a:defRPr kumimoji="1" sz="1400">
                <a:solidFill>
                  <a:schemeClr val="tx1"/>
                </a:solidFill>
                <a:latin typeface="Arial" charset="0"/>
                <a:ea typeface="標楷體" pitchFamily="65" charset="-120"/>
              </a:defRPr>
            </a:lvl7pPr>
            <a:lvl8pPr marL="3429000" indent="-228600" eaLnBrk="0" fontAlgn="base" hangingPunct="0">
              <a:spcBef>
                <a:spcPct val="0"/>
              </a:spcBef>
              <a:spcAft>
                <a:spcPct val="0"/>
              </a:spcAft>
              <a:defRPr kumimoji="1" sz="1400">
                <a:solidFill>
                  <a:schemeClr val="tx1"/>
                </a:solidFill>
                <a:latin typeface="Arial" charset="0"/>
                <a:ea typeface="標楷體" pitchFamily="65" charset="-120"/>
              </a:defRPr>
            </a:lvl8pPr>
            <a:lvl9pPr marL="3886200" indent="-228600" eaLnBrk="0" fontAlgn="base" hangingPunct="0">
              <a:spcBef>
                <a:spcPct val="0"/>
              </a:spcBef>
              <a:spcAft>
                <a:spcPct val="0"/>
              </a:spcAft>
              <a:defRPr kumimoji="1" sz="1400">
                <a:solidFill>
                  <a:schemeClr val="tx1"/>
                </a:solidFill>
                <a:latin typeface="Arial" charset="0"/>
                <a:ea typeface="標楷體" pitchFamily="65" charset="-120"/>
              </a:defRPr>
            </a:lvl9pPr>
          </a:lstStyle>
          <a:p>
            <a:pPr eaLnBrk="1" hangingPunct="1"/>
            <a:fld id="{7A646B97-967A-44D6-8A83-65918C4684E9}" type="slidenum">
              <a:rPr kumimoji="0" lang="en-US" altLang="zh-TW" smtClean="0">
                <a:latin typeface="Tahoma" pitchFamily="34" charset="0"/>
                <a:ea typeface="新細明體" pitchFamily="18" charset="-120"/>
              </a:rPr>
              <a:pPr eaLnBrk="1" hangingPunct="1"/>
              <a:t>19</a:t>
            </a:fld>
            <a:endParaRPr kumimoji="0" lang="en-US" altLang="zh-TW" smtClean="0">
              <a:latin typeface="Tahoma" pitchFamily="34" charset="0"/>
              <a:ea typeface="新細明體" pitchFamily="18" charset="-120"/>
            </a:endParaRPr>
          </a:p>
        </p:txBody>
      </p:sp>
    </p:spTree>
    <p:extLst>
      <p:ext uri="{BB962C8B-B14F-4D97-AF65-F5344CB8AC3E}">
        <p14:creationId xmlns:p14="http://schemas.microsoft.com/office/powerpoint/2010/main" val="1684405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內容大綱</a:t>
            </a:r>
            <a:endParaRPr lang="zh-TW" altLang="en-US" dirty="0"/>
          </a:p>
        </p:txBody>
      </p:sp>
      <p:sp>
        <p:nvSpPr>
          <p:cNvPr id="3" name="內容版面配置區 2"/>
          <p:cNvSpPr>
            <a:spLocks noGrp="1"/>
          </p:cNvSpPr>
          <p:nvPr>
            <p:ph idx="1"/>
          </p:nvPr>
        </p:nvSpPr>
        <p:spPr/>
        <p:txBody>
          <a:bodyPr/>
          <a:lstStyle/>
          <a:p>
            <a:r>
              <a:rPr lang="zh-TW" altLang="en-US" dirty="0" smtClean="0"/>
              <a:t>概論</a:t>
            </a:r>
            <a:endParaRPr lang="en-US" altLang="zh-TW" dirty="0" smtClean="0"/>
          </a:p>
          <a:p>
            <a:r>
              <a:rPr lang="zh-TW" altLang="en-US" dirty="0"/>
              <a:t>管理：數位保存</a:t>
            </a:r>
            <a:r>
              <a:rPr lang="zh-TW" altLang="en-US" dirty="0" smtClean="0"/>
              <a:t>政策</a:t>
            </a:r>
            <a:endParaRPr lang="en-US" altLang="zh-TW" dirty="0" smtClean="0"/>
          </a:p>
          <a:p>
            <a:r>
              <a:rPr lang="zh-TW" altLang="en-US" dirty="0"/>
              <a:t>管理／科技：</a:t>
            </a:r>
            <a:r>
              <a:rPr lang="en-US" altLang="zh-TW" dirty="0"/>
              <a:t>OAIS </a:t>
            </a:r>
            <a:r>
              <a:rPr lang="zh-TW" altLang="en-US" dirty="0"/>
              <a:t>參考模型</a:t>
            </a:r>
            <a:r>
              <a:rPr lang="zh-TW" altLang="en-US" dirty="0" smtClean="0"/>
              <a:t>概述</a:t>
            </a:r>
            <a:endParaRPr lang="en-US" altLang="zh-TW" dirty="0" smtClean="0"/>
          </a:p>
          <a:p>
            <a:r>
              <a:rPr lang="zh-TW" altLang="en-US" dirty="0"/>
              <a:t>科技：檔案格式與數位保存</a:t>
            </a:r>
            <a:r>
              <a:rPr lang="zh-TW" altLang="en-US" dirty="0" smtClean="0"/>
              <a:t>策略</a:t>
            </a:r>
            <a:endParaRPr lang="en-US" altLang="zh-TW" dirty="0" smtClean="0"/>
          </a:p>
          <a:p>
            <a:r>
              <a:rPr lang="zh-TW" altLang="en-US" dirty="0"/>
              <a:t>科技：</a:t>
            </a:r>
            <a:r>
              <a:rPr lang="en-US" altLang="zh-TW" dirty="0"/>
              <a:t>PREMIS</a:t>
            </a:r>
            <a:r>
              <a:rPr lang="zh-TW" altLang="en-US" dirty="0"/>
              <a:t>與保存用詮釋</a:t>
            </a:r>
            <a:r>
              <a:rPr lang="zh-TW" altLang="en-US" dirty="0" smtClean="0"/>
              <a:t>資料</a:t>
            </a:r>
            <a:endParaRPr lang="en-US" altLang="zh-TW" dirty="0" smtClean="0"/>
          </a:p>
          <a:p>
            <a:r>
              <a:rPr lang="zh-TW" altLang="en-US" dirty="0"/>
              <a:t>管理／科技</a:t>
            </a:r>
            <a:r>
              <a:rPr lang="zh-TW" altLang="en-US" dirty="0" smtClean="0"/>
              <a:t>：</a:t>
            </a:r>
            <a:r>
              <a:rPr lang="en-US" altLang="zh-TW" dirty="0" smtClean="0"/>
              <a:t>LOCKSS</a:t>
            </a:r>
          </a:p>
          <a:p>
            <a:r>
              <a:rPr lang="zh-TW" altLang="en-US" dirty="0"/>
              <a:t>結語</a:t>
            </a:r>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2</a:t>
            </a:fld>
            <a:endParaRPr lang="en-US" altLang="zh-TW"/>
          </a:p>
        </p:txBody>
      </p:sp>
    </p:spTree>
    <p:extLst>
      <p:ext uri="{BB962C8B-B14F-4D97-AF65-F5344CB8AC3E}">
        <p14:creationId xmlns:p14="http://schemas.microsoft.com/office/powerpoint/2010/main" val="1016498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r>
              <a:rPr lang="en-US" altLang="zh-TW" dirty="0" smtClean="0"/>
              <a:t>OAIS Functional Model</a:t>
            </a:r>
            <a:endParaRPr lang="zh-TW" altLang="en-US" dirty="0" smtClean="0"/>
          </a:p>
        </p:txBody>
      </p:sp>
      <p:pic>
        <p:nvPicPr>
          <p:cNvPr id="23555" name="Picture 5" descr="OA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628775"/>
            <a:ext cx="7777162"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Arial" charset="0"/>
                <a:ea typeface="標楷體" pitchFamily="65" charset="-120"/>
              </a:defRPr>
            </a:lvl1pPr>
            <a:lvl2pPr marL="742950" indent="-285750" eaLnBrk="0" hangingPunct="0">
              <a:defRPr kumimoji="1" sz="1400">
                <a:solidFill>
                  <a:schemeClr val="tx1"/>
                </a:solidFill>
                <a:latin typeface="Arial" charset="0"/>
                <a:ea typeface="標楷體" pitchFamily="65" charset="-120"/>
              </a:defRPr>
            </a:lvl2pPr>
            <a:lvl3pPr marL="1143000" indent="-228600" eaLnBrk="0" hangingPunct="0">
              <a:defRPr kumimoji="1" sz="1400">
                <a:solidFill>
                  <a:schemeClr val="tx1"/>
                </a:solidFill>
                <a:latin typeface="Arial" charset="0"/>
                <a:ea typeface="標楷體" pitchFamily="65" charset="-120"/>
              </a:defRPr>
            </a:lvl3pPr>
            <a:lvl4pPr marL="1600200" indent="-228600" eaLnBrk="0" hangingPunct="0">
              <a:defRPr kumimoji="1" sz="1400">
                <a:solidFill>
                  <a:schemeClr val="tx1"/>
                </a:solidFill>
                <a:latin typeface="Arial" charset="0"/>
                <a:ea typeface="標楷體" pitchFamily="65" charset="-120"/>
              </a:defRPr>
            </a:lvl4pPr>
            <a:lvl5pPr marL="2057400" indent="-228600" eaLnBrk="0" hangingPunct="0">
              <a:defRPr kumimoji="1" sz="1400">
                <a:solidFill>
                  <a:schemeClr val="tx1"/>
                </a:solidFill>
                <a:latin typeface="Arial" charset="0"/>
                <a:ea typeface="標楷體" pitchFamily="65" charset="-120"/>
              </a:defRPr>
            </a:lvl5pPr>
            <a:lvl6pPr marL="2514600" indent="-228600" eaLnBrk="0" fontAlgn="base" hangingPunct="0">
              <a:spcBef>
                <a:spcPct val="0"/>
              </a:spcBef>
              <a:spcAft>
                <a:spcPct val="0"/>
              </a:spcAft>
              <a:defRPr kumimoji="1" sz="1400">
                <a:solidFill>
                  <a:schemeClr val="tx1"/>
                </a:solidFill>
                <a:latin typeface="Arial" charset="0"/>
                <a:ea typeface="標楷體" pitchFamily="65" charset="-120"/>
              </a:defRPr>
            </a:lvl6pPr>
            <a:lvl7pPr marL="2971800" indent="-228600" eaLnBrk="0" fontAlgn="base" hangingPunct="0">
              <a:spcBef>
                <a:spcPct val="0"/>
              </a:spcBef>
              <a:spcAft>
                <a:spcPct val="0"/>
              </a:spcAft>
              <a:defRPr kumimoji="1" sz="1400">
                <a:solidFill>
                  <a:schemeClr val="tx1"/>
                </a:solidFill>
                <a:latin typeface="Arial" charset="0"/>
                <a:ea typeface="標楷體" pitchFamily="65" charset="-120"/>
              </a:defRPr>
            </a:lvl7pPr>
            <a:lvl8pPr marL="3429000" indent="-228600" eaLnBrk="0" fontAlgn="base" hangingPunct="0">
              <a:spcBef>
                <a:spcPct val="0"/>
              </a:spcBef>
              <a:spcAft>
                <a:spcPct val="0"/>
              </a:spcAft>
              <a:defRPr kumimoji="1" sz="1400">
                <a:solidFill>
                  <a:schemeClr val="tx1"/>
                </a:solidFill>
                <a:latin typeface="Arial" charset="0"/>
                <a:ea typeface="標楷體" pitchFamily="65" charset="-120"/>
              </a:defRPr>
            </a:lvl8pPr>
            <a:lvl9pPr marL="3886200" indent="-228600" eaLnBrk="0" fontAlgn="base" hangingPunct="0">
              <a:spcBef>
                <a:spcPct val="0"/>
              </a:spcBef>
              <a:spcAft>
                <a:spcPct val="0"/>
              </a:spcAft>
              <a:defRPr kumimoji="1" sz="1400">
                <a:solidFill>
                  <a:schemeClr val="tx1"/>
                </a:solidFill>
                <a:latin typeface="Arial" charset="0"/>
                <a:ea typeface="標楷體" pitchFamily="65" charset="-120"/>
              </a:defRPr>
            </a:lvl9pPr>
          </a:lstStyle>
          <a:p>
            <a:pPr eaLnBrk="1" hangingPunct="1"/>
            <a:fld id="{1FDB697F-063C-4134-915E-34933650EA7B}" type="slidenum">
              <a:rPr kumimoji="0" lang="en-US" altLang="zh-TW" smtClean="0">
                <a:latin typeface="Tahoma" pitchFamily="34" charset="0"/>
                <a:ea typeface="新細明體" pitchFamily="18" charset="-120"/>
              </a:rPr>
              <a:pPr eaLnBrk="1" hangingPunct="1"/>
              <a:t>20</a:t>
            </a:fld>
            <a:endParaRPr kumimoji="0" lang="en-US" altLang="zh-TW" smtClean="0">
              <a:latin typeface="Tahoma" pitchFamily="34" charset="0"/>
              <a:ea typeface="新細明體" pitchFamily="18" charset="-120"/>
            </a:endParaRPr>
          </a:p>
        </p:txBody>
      </p:sp>
    </p:spTree>
    <p:extLst>
      <p:ext uri="{BB962C8B-B14F-4D97-AF65-F5344CB8AC3E}">
        <p14:creationId xmlns:p14="http://schemas.microsoft.com/office/powerpoint/2010/main" val="2111550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資訊</a:t>
            </a:r>
            <a:r>
              <a:rPr lang="zh-TW" altLang="en-US" dirty="0"/>
              <a:t>封</a:t>
            </a:r>
            <a:r>
              <a:rPr lang="zh-TW" altLang="en-US" dirty="0" smtClean="0"/>
              <a:t>包 </a:t>
            </a:r>
            <a:r>
              <a:rPr lang="en-US" altLang="zh-TW" dirty="0" smtClean="0"/>
              <a:t>(Information Package)</a:t>
            </a:r>
            <a:endParaRPr lang="zh-TW" altLang="en-US" dirty="0"/>
          </a:p>
        </p:txBody>
      </p:sp>
      <p:sp>
        <p:nvSpPr>
          <p:cNvPr id="4" name="內容版面配置區 3"/>
          <p:cNvSpPr>
            <a:spLocks noGrp="1"/>
          </p:cNvSpPr>
          <p:nvPr>
            <p:ph idx="1"/>
          </p:nvPr>
        </p:nvSpPr>
        <p:spPr/>
        <p:txBody>
          <a:bodyPr/>
          <a:lstStyle/>
          <a:p>
            <a:r>
              <a:rPr lang="zh-TW" altLang="en-US" dirty="0" smtClean="0"/>
              <a:t>資訊封包是一個由內容資訊</a:t>
            </a:r>
            <a:r>
              <a:rPr lang="en-US" altLang="zh-TW" sz="2000" dirty="0">
                <a:solidFill>
                  <a:srgbClr val="7030A0"/>
                </a:solidFill>
              </a:rPr>
              <a:t>(Content </a:t>
            </a:r>
            <a:r>
              <a:rPr lang="en-US" altLang="zh-TW" sz="2000" dirty="0" smtClean="0">
                <a:solidFill>
                  <a:srgbClr val="7030A0"/>
                </a:solidFill>
              </a:rPr>
              <a:t>Information, CI)</a:t>
            </a:r>
            <a:r>
              <a:rPr lang="zh-TW" altLang="en-US" dirty="0" smtClean="0"/>
              <a:t>和保存描述資訊</a:t>
            </a:r>
            <a:r>
              <a:rPr lang="en-US" altLang="zh-TW" sz="2000" dirty="0">
                <a:solidFill>
                  <a:srgbClr val="7030A0"/>
                </a:solidFill>
              </a:rPr>
              <a:t>(Preservation Description </a:t>
            </a:r>
            <a:r>
              <a:rPr lang="en-US" altLang="zh-TW" sz="2000" dirty="0" smtClean="0">
                <a:solidFill>
                  <a:srgbClr val="7030A0"/>
                </a:solidFill>
              </a:rPr>
              <a:t>Information, PDI)</a:t>
            </a:r>
            <a:r>
              <a:rPr lang="zh-TW" altLang="en-US" dirty="0" smtClean="0"/>
              <a:t>所組成的概念型容器</a:t>
            </a:r>
            <a:r>
              <a:rPr lang="en-US" altLang="zh-TW" sz="2000" dirty="0" smtClean="0">
                <a:solidFill>
                  <a:srgbClr val="7030A0"/>
                </a:solidFill>
              </a:rPr>
              <a:t>(conceptual </a:t>
            </a:r>
            <a:r>
              <a:rPr lang="en-US" altLang="zh-TW" sz="2000" dirty="0">
                <a:solidFill>
                  <a:srgbClr val="7030A0"/>
                </a:solidFill>
              </a:rPr>
              <a:t>container)</a:t>
            </a:r>
          </a:p>
          <a:p>
            <a:pPr lvl="1"/>
            <a:r>
              <a:rPr lang="en-US" altLang="zh-TW" dirty="0" smtClean="0"/>
              <a:t>CI </a:t>
            </a:r>
            <a:r>
              <a:rPr lang="zh-TW" altLang="en-US" dirty="0" smtClean="0"/>
              <a:t>和 </a:t>
            </a:r>
            <a:r>
              <a:rPr lang="en-US" altLang="zh-TW" dirty="0" smtClean="0"/>
              <a:t>PDI </a:t>
            </a:r>
            <a:r>
              <a:rPr lang="zh-TW" altLang="en-US" dirty="0" smtClean="0"/>
              <a:t>皆為可選擇性</a:t>
            </a:r>
            <a:r>
              <a:rPr lang="en-US" altLang="zh-TW" dirty="0" smtClean="0"/>
              <a:t>(optional)</a:t>
            </a:r>
            <a:r>
              <a:rPr lang="zh-TW" altLang="en-US" dirty="0" smtClean="0"/>
              <a:t>的使用</a:t>
            </a:r>
            <a:endParaRPr lang="en-US" altLang="zh-TW" dirty="0" smtClean="0"/>
          </a:p>
          <a:p>
            <a:pPr lvl="1"/>
            <a:r>
              <a:rPr lang="zh-TW" altLang="en-US" dirty="0" smtClean="0"/>
              <a:t>保存描述資料即是保存用詮釋資料</a:t>
            </a:r>
            <a:endParaRPr lang="en-US" altLang="zh-TW" dirty="0" smtClean="0"/>
          </a:p>
          <a:p>
            <a:r>
              <a:rPr lang="zh-TW" altLang="en-US" dirty="0" smtClean="0"/>
              <a:t>每個資訊封包都有封包資訊 </a:t>
            </a:r>
            <a:r>
              <a:rPr lang="en-US" altLang="zh-TW" sz="2000" dirty="0">
                <a:solidFill>
                  <a:srgbClr val="7030A0"/>
                </a:solidFill>
              </a:rPr>
              <a:t>(Packaging Information)</a:t>
            </a:r>
            <a:r>
              <a:rPr lang="zh-TW" altLang="en-US" dirty="0" smtClean="0"/>
              <a:t>用以區隔和辨識</a:t>
            </a:r>
            <a:r>
              <a:rPr lang="en-US" altLang="zh-TW" dirty="0" smtClean="0"/>
              <a:t> CI</a:t>
            </a:r>
            <a:r>
              <a:rPr lang="zh-TW" altLang="en-US" dirty="0" smtClean="0"/>
              <a:t>和 </a:t>
            </a:r>
            <a:r>
              <a:rPr lang="en-US" altLang="zh-TW" dirty="0" smtClean="0"/>
              <a:t>PDI</a:t>
            </a:r>
          </a:p>
          <a:p>
            <a:r>
              <a:rPr lang="zh-TW" altLang="en-US" dirty="0" smtClean="0"/>
              <a:t>資訊</a:t>
            </a:r>
            <a:r>
              <a:rPr lang="zh-TW" altLang="en-US" dirty="0"/>
              <a:t>封</a:t>
            </a:r>
            <a:r>
              <a:rPr lang="zh-TW" altLang="en-US" dirty="0" smtClean="0"/>
              <a:t>包</a:t>
            </a:r>
            <a:r>
              <a:rPr lang="zh-TW" altLang="en-US" dirty="0"/>
              <a:t>藉</a:t>
            </a:r>
            <a:r>
              <a:rPr lang="zh-TW" altLang="en-US" dirty="0" smtClean="0"/>
              <a:t>由描述資訊</a:t>
            </a:r>
            <a:r>
              <a:rPr lang="en-US" altLang="zh-TW" sz="2000" dirty="0">
                <a:solidFill>
                  <a:srgbClr val="7030A0"/>
                </a:solidFill>
              </a:rPr>
              <a:t>(Descriptive Information)</a:t>
            </a:r>
            <a:r>
              <a:rPr lang="zh-TW" altLang="en-US" dirty="0" smtClean="0"/>
              <a:t>而被發現</a:t>
            </a:r>
            <a:endParaRPr lang="en-US" altLang="zh-TW" dirty="0"/>
          </a:p>
        </p:txBody>
      </p:sp>
      <p:sp>
        <p:nvSpPr>
          <p:cNvPr id="3" name="投影片編號版面配置區 2"/>
          <p:cNvSpPr>
            <a:spLocks noGrp="1"/>
          </p:cNvSpPr>
          <p:nvPr>
            <p:ph type="sldNum" sz="quarter" idx="12"/>
          </p:nvPr>
        </p:nvSpPr>
        <p:spPr/>
        <p:txBody>
          <a:bodyPr/>
          <a:lstStyle/>
          <a:p>
            <a:pPr>
              <a:defRPr/>
            </a:pPr>
            <a:fld id="{15B9EB96-00CC-49C4-9BD4-211A1C1CB6A3}" type="slidenum">
              <a:rPr lang="en-US" altLang="zh-TW" smtClean="0"/>
              <a:pPr>
                <a:defRPr/>
              </a:pPr>
              <a:t>21</a:t>
            </a:fld>
            <a:endParaRPr lang="en-US" altLang="zh-TW"/>
          </a:p>
        </p:txBody>
      </p:sp>
    </p:spTree>
    <p:extLst>
      <p:ext uri="{BB962C8B-B14F-4D97-AF65-F5344CB8AC3E}">
        <p14:creationId xmlns:p14="http://schemas.microsoft.com/office/powerpoint/2010/main" val="2119943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zh-TW" altLang="en-US" sz="3600" dirty="0" smtClean="0"/>
              <a:t>資訊</a:t>
            </a:r>
            <a:r>
              <a:rPr lang="zh-TW" altLang="en-US" sz="3600" dirty="0"/>
              <a:t>封包</a:t>
            </a:r>
            <a:endParaRPr lang="en-US" altLang="zh-TW" sz="3600" dirty="0" smtClean="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557338"/>
            <a:ext cx="7273925" cy="4362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Arial" charset="0"/>
                <a:ea typeface="標楷體" pitchFamily="65" charset="-120"/>
              </a:defRPr>
            </a:lvl1pPr>
            <a:lvl2pPr marL="742950" indent="-285750" eaLnBrk="0" hangingPunct="0">
              <a:defRPr kumimoji="1" sz="1400">
                <a:solidFill>
                  <a:schemeClr val="tx1"/>
                </a:solidFill>
                <a:latin typeface="Arial" charset="0"/>
                <a:ea typeface="標楷體" pitchFamily="65" charset="-120"/>
              </a:defRPr>
            </a:lvl2pPr>
            <a:lvl3pPr marL="1143000" indent="-228600" eaLnBrk="0" hangingPunct="0">
              <a:defRPr kumimoji="1" sz="1400">
                <a:solidFill>
                  <a:schemeClr val="tx1"/>
                </a:solidFill>
                <a:latin typeface="Arial" charset="0"/>
                <a:ea typeface="標楷體" pitchFamily="65" charset="-120"/>
              </a:defRPr>
            </a:lvl3pPr>
            <a:lvl4pPr marL="1600200" indent="-228600" eaLnBrk="0" hangingPunct="0">
              <a:defRPr kumimoji="1" sz="1400">
                <a:solidFill>
                  <a:schemeClr val="tx1"/>
                </a:solidFill>
                <a:latin typeface="Arial" charset="0"/>
                <a:ea typeface="標楷體" pitchFamily="65" charset="-120"/>
              </a:defRPr>
            </a:lvl4pPr>
            <a:lvl5pPr marL="2057400" indent="-228600" eaLnBrk="0" hangingPunct="0">
              <a:defRPr kumimoji="1" sz="1400">
                <a:solidFill>
                  <a:schemeClr val="tx1"/>
                </a:solidFill>
                <a:latin typeface="Arial" charset="0"/>
                <a:ea typeface="標楷體" pitchFamily="65" charset="-120"/>
              </a:defRPr>
            </a:lvl5pPr>
            <a:lvl6pPr marL="2514600" indent="-228600" eaLnBrk="0" fontAlgn="base" hangingPunct="0">
              <a:spcBef>
                <a:spcPct val="0"/>
              </a:spcBef>
              <a:spcAft>
                <a:spcPct val="0"/>
              </a:spcAft>
              <a:defRPr kumimoji="1" sz="1400">
                <a:solidFill>
                  <a:schemeClr val="tx1"/>
                </a:solidFill>
                <a:latin typeface="Arial" charset="0"/>
                <a:ea typeface="標楷體" pitchFamily="65" charset="-120"/>
              </a:defRPr>
            </a:lvl6pPr>
            <a:lvl7pPr marL="2971800" indent="-228600" eaLnBrk="0" fontAlgn="base" hangingPunct="0">
              <a:spcBef>
                <a:spcPct val="0"/>
              </a:spcBef>
              <a:spcAft>
                <a:spcPct val="0"/>
              </a:spcAft>
              <a:defRPr kumimoji="1" sz="1400">
                <a:solidFill>
                  <a:schemeClr val="tx1"/>
                </a:solidFill>
                <a:latin typeface="Arial" charset="0"/>
                <a:ea typeface="標楷體" pitchFamily="65" charset="-120"/>
              </a:defRPr>
            </a:lvl7pPr>
            <a:lvl8pPr marL="3429000" indent="-228600" eaLnBrk="0" fontAlgn="base" hangingPunct="0">
              <a:spcBef>
                <a:spcPct val="0"/>
              </a:spcBef>
              <a:spcAft>
                <a:spcPct val="0"/>
              </a:spcAft>
              <a:defRPr kumimoji="1" sz="1400">
                <a:solidFill>
                  <a:schemeClr val="tx1"/>
                </a:solidFill>
                <a:latin typeface="Arial" charset="0"/>
                <a:ea typeface="標楷體" pitchFamily="65" charset="-120"/>
              </a:defRPr>
            </a:lvl8pPr>
            <a:lvl9pPr marL="3886200" indent="-228600" eaLnBrk="0" fontAlgn="base" hangingPunct="0">
              <a:spcBef>
                <a:spcPct val="0"/>
              </a:spcBef>
              <a:spcAft>
                <a:spcPct val="0"/>
              </a:spcAft>
              <a:defRPr kumimoji="1" sz="1400">
                <a:solidFill>
                  <a:schemeClr val="tx1"/>
                </a:solidFill>
                <a:latin typeface="Arial" charset="0"/>
                <a:ea typeface="標楷體" pitchFamily="65" charset="-120"/>
              </a:defRPr>
            </a:lvl9pPr>
          </a:lstStyle>
          <a:p>
            <a:pPr eaLnBrk="1" hangingPunct="1"/>
            <a:fld id="{4146332F-B9B3-45D5-8320-69764244A94C}" type="slidenum">
              <a:rPr kumimoji="0" lang="en-US" altLang="zh-TW" smtClean="0">
                <a:latin typeface="Tahoma" pitchFamily="34" charset="0"/>
                <a:ea typeface="新細明體" pitchFamily="18" charset="-120"/>
              </a:rPr>
              <a:pPr eaLnBrk="1" hangingPunct="1"/>
              <a:t>22</a:t>
            </a:fld>
            <a:endParaRPr kumimoji="0" lang="en-US" altLang="zh-TW" smtClean="0">
              <a:latin typeface="Tahoma" pitchFamily="34" charset="0"/>
              <a:ea typeface="新細明體" pitchFamily="18" charset="-120"/>
            </a:endParaRPr>
          </a:p>
        </p:txBody>
      </p:sp>
    </p:spTree>
    <p:extLst>
      <p:ext uri="{BB962C8B-B14F-4D97-AF65-F5344CB8AC3E}">
        <p14:creationId xmlns:p14="http://schemas.microsoft.com/office/powerpoint/2010/main" val="2918532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zh-TW" altLang="en-US" dirty="0"/>
              <a:t>資訊封包 </a:t>
            </a:r>
            <a:r>
              <a:rPr lang="en-US" altLang="zh-TW" dirty="0"/>
              <a:t>(</a:t>
            </a:r>
            <a:r>
              <a:rPr lang="zh-TW" altLang="en-US" dirty="0"/>
              <a:t>續</a:t>
            </a:r>
            <a:r>
              <a:rPr lang="en-US" altLang="zh-TW" dirty="0"/>
              <a:t>)</a:t>
            </a:r>
            <a:endParaRPr lang="en-US" altLang="zh-TW" dirty="0" smtClean="0"/>
          </a:p>
        </p:txBody>
      </p:sp>
      <p:sp>
        <p:nvSpPr>
          <p:cNvPr id="16387" name="Rectangle 3"/>
          <p:cNvSpPr>
            <a:spLocks noGrp="1" noChangeArrowheads="1"/>
          </p:cNvSpPr>
          <p:nvPr>
            <p:ph type="body" idx="1"/>
          </p:nvPr>
        </p:nvSpPr>
        <p:spPr/>
        <p:txBody>
          <a:bodyPr/>
          <a:lstStyle/>
          <a:p>
            <a:r>
              <a:rPr lang="zh-TW" altLang="en-US" dirty="0" smtClean="0"/>
              <a:t>內容是數位保存的標的</a:t>
            </a:r>
            <a:endParaRPr lang="en-US" altLang="zh-TW" dirty="0" smtClean="0"/>
          </a:p>
          <a:p>
            <a:pPr lvl="1"/>
            <a:r>
              <a:rPr lang="zh-TW" altLang="en-US" dirty="0" smtClean="0"/>
              <a:t>內容資料物件</a:t>
            </a:r>
            <a:r>
              <a:rPr lang="en-US" altLang="zh-TW" sz="2000" dirty="0">
                <a:solidFill>
                  <a:srgbClr val="7030A0"/>
                </a:solidFill>
                <a:cs typeface="+mn-cs"/>
              </a:rPr>
              <a:t>(Content Data Object, CDO)</a:t>
            </a:r>
            <a:r>
              <a:rPr lang="zh-TW" altLang="en-US" dirty="0" smtClean="0"/>
              <a:t>：位元串流</a:t>
            </a:r>
            <a:endParaRPr lang="en-US" altLang="zh-TW" dirty="0" smtClean="0"/>
          </a:p>
          <a:p>
            <a:pPr lvl="1"/>
            <a:r>
              <a:rPr lang="zh-TW" altLang="en-US" dirty="0" smtClean="0"/>
              <a:t>表徵資訊 </a:t>
            </a:r>
            <a:r>
              <a:rPr lang="en-US" altLang="zh-TW" sz="2000" dirty="0">
                <a:solidFill>
                  <a:srgbClr val="7030A0"/>
                </a:solidFill>
                <a:cs typeface="+mn-cs"/>
              </a:rPr>
              <a:t>(Representation Information, RI)</a:t>
            </a:r>
            <a:r>
              <a:rPr lang="zh-TW" altLang="en-US" dirty="0" smtClean="0"/>
              <a:t>：讓</a:t>
            </a:r>
            <a:r>
              <a:rPr lang="en-US" altLang="zh-TW" dirty="0" smtClean="0"/>
              <a:t>CDO</a:t>
            </a:r>
            <a:r>
              <a:rPr lang="zh-TW" altLang="en-US" dirty="0" smtClean="0"/>
              <a:t>得以被</a:t>
            </a:r>
            <a:r>
              <a:rPr lang="en-US" altLang="zh-TW" dirty="0" smtClean="0"/>
              <a:t>(</a:t>
            </a:r>
            <a:r>
              <a:rPr lang="zh-TW" altLang="en-US" dirty="0" smtClean="0"/>
              <a:t>人或軟體</a:t>
            </a:r>
            <a:r>
              <a:rPr lang="en-US" altLang="zh-TW" dirty="0" smtClean="0"/>
              <a:t>)</a:t>
            </a:r>
            <a:r>
              <a:rPr lang="zh-TW" altLang="en-US" dirty="0">
                <a:ea typeface="微軟正黑體" panose="020B0604030504040204" pitchFamily="34" charset="-120"/>
              </a:rPr>
              <a:t>解讀並</a:t>
            </a:r>
            <a:r>
              <a:rPr lang="zh-TW" altLang="en-US" dirty="0" smtClean="0">
                <a:ea typeface="微軟正黑體" panose="020B0604030504040204" pitchFamily="34" charset="-120"/>
              </a:rPr>
              <a:t>呈現</a:t>
            </a:r>
            <a:r>
              <a:rPr lang="zh-TW" altLang="en-US" dirty="0">
                <a:ea typeface="微軟正黑體" panose="020B0604030504040204" pitchFamily="34" charset="-120"/>
              </a:rPr>
              <a:t>的</a:t>
            </a:r>
            <a:r>
              <a:rPr lang="zh-TW" altLang="en-US" dirty="0" smtClean="0"/>
              <a:t>資訊</a:t>
            </a:r>
            <a:endParaRPr lang="en-US" altLang="zh-TW" dirty="0" smtClean="0"/>
          </a:p>
          <a:p>
            <a:pPr lvl="2"/>
            <a:r>
              <a:rPr lang="en-US" altLang="zh-TW" dirty="0" smtClean="0"/>
              <a:t>ISO 2709 format: 24-bit record label + directory (field tag – field length – starting field position) + data fields + record separator</a:t>
            </a:r>
          </a:p>
        </p:txBody>
      </p:sp>
      <p:sp>
        <p:nvSpPr>
          <p:cNvPr id="16388" name="投影片編號版面配置區 1"/>
          <p:cNvSpPr>
            <a:spLocks noGrp="1"/>
          </p:cNvSpPr>
          <p:nvPr>
            <p:ph type="sldNum" sz="quarter" idx="12"/>
          </p:nvPr>
        </p:nvSpPr>
        <p:spPr/>
        <p:txBody>
          <a:bodyPr/>
          <a:lstStyle>
            <a:lvl1pPr eaLnBrk="0" hangingPunct="0">
              <a:defRPr kumimoji="1" sz="1400">
                <a:solidFill>
                  <a:schemeClr val="tx1"/>
                </a:solidFill>
                <a:latin typeface="Arial" charset="0"/>
                <a:ea typeface="標楷體" pitchFamily="65" charset="-120"/>
              </a:defRPr>
            </a:lvl1pPr>
            <a:lvl2pPr marL="742950" indent="-285750" eaLnBrk="0" hangingPunct="0">
              <a:defRPr kumimoji="1" sz="1400">
                <a:solidFill>
                  <a:schemeClr val="tx1"/>
                </a:solidFill>
                <a:latin typeface="Arial" charset="0"/>
                <a:ea typeface="標楷體" pitchFamily="65" charset="-120"/>
              </a:defRPr>
            </a:lvl2pPr>
            <a:lvl3pPr marL="1143000" indent="-228600" eaLnBrk="0" hangingPunct="0">
              <a:defRPr kumimoji="1" sz="1400">
                <a:solidFill>
                  <a:schemeClr val="tx1"/>
                </a:solidFill>
                <a:latin typeface="Arial" charset="0"/>
                <a:ea typeface="標楷體" pitchFamily="65" charset="-120"/>
              </a:defRPr>
            </a:lvl3pPr>
            <a:lvl4pPr marL="1600200" indent="-228600" eaLnBrk="0" hangingPunct="0">
              <a:defRPr kumimoji="1" sz="1400">
                <a:solidFill>
                  <a:schemeClr val="tx1"/>
                </a:solidFill>
                <a:latin typeface="Arial" charset="0"/>
                <a:ea typeface="標楷體" pitchFamily="65" charset="-120"/>
              </a:defRPr>
            </a:lvl4pPr>
            <a:lvl5pPr marL="2057400" indent="-228600" eaLnBrk="0" hangingPunct="0">
              <a:defRPr kumimoji="1" sz="1400">
                <a:solidFill>
                  <a:schemeClr val="tx1"/>
                </a:solidFill>
                <a:latin typeface="Arial" charset="0"/>
                <a:ea typeface="標楷體" pitchFamily="65" charset="-120"/>
              </a:defRPr>
            </a:lvl5pPr>
            <a:lvl6pPr marL="2514600" indent="-228600" eaLnBrk="0" fontAlgn="base" hangingPunct="0">
              <a:spcBef>
                <a:spcPct val="0"/>
              </a:spcBef>
              <a:spcAft>
                <a:spcPct val="0"/>
              </a:spcAft>
              <a:defRPr kumimoji="1" sz="1400">
                <a:solidFill>
                  <a:schemeClr val="tx1"/>
                </a:solidFill>
                <a:latin typeface="Arial" charset="0"/>
                <a:ea typeface="標楷體" pitchFamily="65" charset="-120"/>
              </a:defRPr>
            </a:lvl6pPr>
            <a:lvl7pPr marL="2971800" indent="-228600" eaLnBrk="0" fontAlgn="base" hangingPunct="0">
              <a:spcBef>
                <a:spcPct val="0"/>
              </a:spcBef>
              <a:spcAft>
                <a:spcPct val="0"/>
              </a:spcAft>
              <a:defRPr kumimoji="1" sz="1400">
                <a:solidFill>
                  <a:schemeClr val="tx1"/>
                </a:solidFill>
                <a:latin typeface="Arial" charset="0"/>
                <a:ea typeface="標楷體" pitchFamily="65" charset="-120"/>
              </a:defRPr>
            </a:lvl7pPr>
            <a:lvl8pPr marL="3429000" indent="-228600" eaLnBrk="0" fontAlgn="base" hangingPunct="0">
              <a:spcBef>
                <a:spcPct val="0"/>
              </a:spcBef>
              <a:spcAft>
                <a:spcPct val="0"/>
              </a:spcAft>
              <a:defRPr kumimoji="1" sz="1400">
                <a:solidFill>
                  <a:schemeClr val="tx1"/>
                </a:solidFill>
                <a:latin typeface="Arial" charset="0"/>
                <a:ea typeface="標楷體" pitchFamily="65" charset="-120"/>
              </a:defRPr>
            </a:lvl8pPr>
            <a:lvl9pPr marL="3886200" indent="-228600" eaLnBrk="0" fontAlgn="base" hangingPunct="0">
              <a:spcBef>
                <a:spcPct val="0"/>
              </a:spcBef>
              <a:spcAft>
                <a:spcPct val="0"/>
              </a:spcAft>
              <a:defRPr kumimoji="1" sz="1400">
                <a:solidFill>
                  <a:schemeClr val="tx1"/>
                </a:solidFill>
                <a:latin typeface="Arial" charset="0"/>
                <a:ea typeface="標楷體" pitchFamily="65" charset="-120"/>
              </a:defRPr>
            </a:lvl9pPr>
          </a:lstStyle>
          <a:p>
            <a:fld id="{2AA63F08-7C20-46B8-B96C-5498340B9F37}" type="slidenum">
              <a:rPr lang="en-US" altLang="zh-TW" smtClean="0"/>
              <a:pPr/>
              <a:t>23</a:t>
            </a:fld>
            <a:endParaRPr lang="en-US" altLang="zh-TW" smtClean="0"/>
          </a:p>
        </p:txBody>
      </p:sp>
      <p:pic>
        <p:nvPicPr>
          <p:cNvPr id="1026" name="Picture 2" descr="「iso 2709 format」的圖片搜尋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9084" y="4111611"/>
            <a:ext cx="3311387" cy="2384200"/>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4571538" y="6145410"/>
            <a:ext cx="752129" cy="307777"/>
          </a:xfrm>
          <a:prstGeom prst="rect">
            <a:avLst/>
          </a:prstGeom>
          <a:noFill/>
        </p:spPr>
        <p:txBody>
          <a:bodyPr wrap="none" rtlCol="0">
            <a:spAutoFit/>
          </a:bodyPr>
          <a:lstStyle/>
          <a:p>
            <a:r>
              <a:rPr lang="en-US" altLang="zh-TW" dirty="0" smtClean="0">
                <a:hlinkClick r:id="rId4"/>
              </a:rPr>
              <a:t>Source</a:t>
            </a:r>
            <a:endParaRPr lang="zh-TW" altLang="en-US" dirty="0"/>
          </a:p>
        </p:txBody>
      </p:sp>
      <p:sp>
        <p:nvSpPr>
          <p:cNvPr id="2" name="文字方塊 1"/>
          <p:cNvSpPr txBox="1"/>
          <p:nvPr/>
        </p:nvSpPr>
        <p:spPr>
          <a:xfrm>
            <a:off x="1024763" y="4944312"/>
            <a:ext cx="4131259" cy="1015663"/>
          </a:xfrm>
          <a:prstGeom prst="rect">
            <a:avLst/>
          </a:prstGeom>
          <a:solidFill>
            <a:schemeClr val="accent2"/>
          </a:solidFill>
        </p:spPr>
        <p:txBody>
          <a:bodyPr wrap="none" rtlCol="0">
            <a:spAutoFit/>
          </a:bodyPr>
          <a:lstStyle/>
          <a:p>
            <a:pPr marL="285750" indent="-285750">
              <a:buFont typeface="Arial" panose="020B0604020202020204" pitchFamily="34" charset="0"/>
              <a:buChar char="•"/>
            </a:pPr>
            <a:r>
              <a:rPr lang="zh-TW" altLang="en-US" sz="2000" dirty="0" smtClean="0">
                <a:ea typeface="微軟正黑體" panose="020B0604030504040204" pitchFamily="34" charset="-120"/>
              </a:rPr>
              <a:t>英文文件 </a:t>
            </a:r>
            <a:r>
              <a:rPr lang="en-US" altLang="zh-TW" sz="2000" dirty="0" smtClean="0">
                <a:ea typeface="微軟正黑體" panose="020B0604030504040204" pitchFamily="34" charset="-120"/>
              </a:rPr>
              <a:t>+ </a:t>
            </a:r>
            <a:r>
              <a:rPr lang="zh-TW" altLang="en-US" sz="2000" dirty="0" smtClean="0">
                <a:ea typeface="微軟正黑體" panose="020B0604030504040204" pitchFamily="34" charset="-120"/>
              </a:rPr>
              <a:t>英漢字典 </a:t>
            </a:r>
            <a:r>
              <a:rPr lang="en-US" altLang="zh-TW" sz="2000" dirty="0" smtClean="0">
                <a:ea typeface="微軟正黑體" panose="020B0604030504040204" pitchFamily="34" charset="-120"/>
              </a:rPr>
              <a:t>+ </a:t>
            </a:r>
            <a:r>
              <a:rPr lang="zh-TW" altLang="en-US" sz="2000" dirty="0" smtClean="0">
                <a:ea typeface="微軟正黑體" panose="020B0604030504040204" pitchFamily="34" charset="-120"/>
              </a:rPr>
              <a:t>文法規則</a:t>
            </a:r>
            <a:endParaRPr lang="en-US" altLang="zh-TW" sz="2000" dirty="0" smtClean="0">
              <a:ea typeface="微軟正黑體" panose="020B0604030504040204" pitchFamily="34" charset="-120"/>
            </a:endParaRPr>
          </a:p>
          <a:p>
            <a:pPr marL="285750" indent="-285750">
              <a:buFont typeface="Arial" panose="020B0604020202020204" pitchFamily="34" charset="0"/>
              <a:buChar char="•"/>
            </a:pPr>
            <a:r>
              <a:rPr lang="en-US" altLang="zh-TW" sz="2000" dirty="0" smtClean="0">
                <a:ea typeface="微軟正黑體" panose="020B0604030504040204" pitchFamily="34" charset="-120"/>
              </a:rPr>
              <a:t>PDF</a:t>
            </a:r>
            <a:r>
              <a:rPr lang="zh-TW" altLang="en-US" sz="2000" dirty="0" smtClean="0">
                <a:ea typeface="微軟正黑體" panose="020B0604030504040204" pitchFamily="34" charset="-120"/>
              </a:rPr>
              <a:t>文件 </a:t>
            </a:r>
            <a:r>
              <a:rPr lang="en-US" altLang="zh-TW" sz="2000" dirty="0" smtClean="0">
                <a:ea typeface="微軟正黑體" panose="020B0604030504040204" pitchFamily="34" charset="-120"/>
              </a:rPr>
              <a:t>+ PDF</a:t>
            </a:r>
            <a:r>
              <a:rPr lang="zh-TW" altLang="en-US" sz="2000" dirty="0" smtClean="0">
                <a:ea typeface="微軟正黑體" panose="020B0604030504040204" pitchFamily="34" charset="-120"/>
              </a:rPr>
              <a:t>標準文件</a:t>
            </a:r>
            <a:endParaRPr lang="en-US" altLang="zh-TW" sz="2000" dirty="0" smtClean="0">
              <a:ea typeface="微軟正黑體" panose="020B0604030504040204" pitchFamily="34" charset="-120"/>
            </a:endParaRPr>
          </a:p>
          <a:p>
            <a:pPr marL="285750" indent="-285750">
              <a:buFont typeface="Arial" panose="020B0604020202020204" pitchFamily="34" charset="0"/>
              <a:buChar char="•"/>
            </a:pPr>
            <a:r>
              <a:rPr lang="zh-TW" altLang="en-US" sz="2000" dirty="0" smtClean="0">
                <a:ea typeface="微軟正黑體" panose="020B0604030504040204" pitchFamily="34" charset="-120"/>
              </a:rPr>
              <a:t>軟體本身可能就擁有</a:t>
            </a:r>
            <a:r>
              <a:rPr lang="en-US" altLang="zh-TW" sz="2000" dirty="0" smtClean="0">
                <a:ea typeface="微軟正黑體" panose="020B0604030504040204" pitchFamily="34" charset="-120"/>
              </a:rPr>
              <a:t>RI</a:t>
            </a:r>
            <a:r>
              <a:rPr lang="zh-TW" altLang="en-US" sz="2000" dirty="0" smtClean="0">
                <a:ea typeface="微軟正黑體" panose="020B0604030504040204" pitchFamily="34" charset="-120"/>
              </a:rPr>
              <a:t>的功能</a:t>
            </a:r>
            <a:endParaRPr lang="zh-TW" altLang="en-US" sz="2000" dirty="0">
              <a:ea typeface="微軟正黑體" panose="020B0604030504040204" pitchFamily="34" charset="-120"/>
            </a:endParaRPr>
          </a:p>
        </p:txBody>
      </p:sp>
    </p:spTree>
    <p:extLst>
      <p:ext uri="{BB962C8B-B14F-4D97-AF65-F5344CB8AC3E}">
        <p14:creationId xmlns:p14="http://schemas.microsoft.com/office/powerpoint/2010/main" val="42823411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保存用詮釋資料</a:t>
            </a:r>
            <a:endParaRPr lang="zh-TW" altLang="en-US" dirty="0"/>
          </a:p>
        </p:txBody>
      </p:sp>
      <p:sp>
        <p:nvSpPr>
          <p:cNvPr id="5" name="內容版面配置區 4"/>
          <p:cNvSpPr>
            <a:spLocks noGrp="1"/>
          </p:cNvSpPr>
          <p:nvPr>
            <p:ph idx="1"/>
          </p:nvPr>
        </p:nvSpPr>
        <p:spPr/>
        <p:txBody>
          <a:bodyPr/>
          <a:lstStyle/>
          <a:p>
            <a:r>
              <a:rPr lang="zh-TW" altLang="en-US" dirty="0" smtClean="0"/>
              <a:t>參考資訊 </a:t>
            </a:r>
            <a:r>
              <a:rPr lang="en-US" altLang="zh-TW" dirty="0" smtClean="0"/>
              <a:t>(Reference Information)</a:t>
            </a:r>
          </a:p>
          <a:p>
            <a:pPr lvl="1"/>
            <a:r>
              <a:rPr lang="zh-TW" altLang="en-US" dirty="0" smtClean="0"/>
              <a:t>描述一或多個用以辨識內容資訊</a:t>
            </a:r>
            <a:r>
              <a:rPr lang="en-US" altLang="zh-TW" dirty="0" smtClean="0"/>
              <a:t>(CI)</a:t>
            </a:r>
            <a:r>
              <a:rPr lang="zh-TW" altLang="en-US" dirty="0" smtClean="0"/>
              <a:t>的識別機制與識別號</a:t>
            </a:r>
            <a:endParaRPr lang="en-US" altLang="zh-TW" dirty="0" smtClean="0"/>
          </a:p>
          <a:p>
            <a:pPr lvl="1"/>
            <a:r>
              <a:rPr lang="zh-TW" altLang="en-US" dirty="0" smtClean="0"/>
              <a:t>外部系統可利用這些識別機制與識別號獨一無二地連結、使用特定的內容資訊</a:t>
            </a:r>
            <a:endParaRPr lang="en-US" altLang="zh-TW" dirty="0" smtClean="0"/>
          </a:p>
          <a:p>
            <a:pPr lvl="1"/>
            <a:r>
              <a:rPr lang="zh-TW" altLang="en-US" dirty="0" smtClean="0"/>
              <a:t>在</a:t>
            </a:r>
            <a:r>
              <a:rPr lang="en-US" altLang="zh-TW" dirty="0" smtClean="0"/>
              <a:t>OAIS</a:t>
            </a:r>
            <a:r>
              <a:rPr lang="zh-TW" altLang="en-US" dirty="0" smtClean="0"/>
              <a:t>中，可能和描述資訊</a:t>
            </a:r>
            <a:r>
              <a:rPr lang="en-US" altLang="zh-TW" dirty="0" smtClean="0"/>
              <a:t>(DI)</a:t>
            </a:r>
            <a:r>
              <a:rPr lang="zh-TW" altLang="en-US" dirty="0" smtClean="0"/>
              <a:t>的內容有若干重複</a:t>
            </a:r>
            <a:endParaRPr lang="en-US" altLang="zh-TW" dirty="0" smtClean="0"/>
          </a:p>
          <a:p>
            <a:r>
              <a:rPr lang="zh-TW" altLang="en-US" dirty="0" smtClean="0"/>
              <a:t>脈絡資訊 </a:t>
            </a:r>
            <a:r>
              <a:rPr lang="en-US" altLang="zh-TW" dirty="0" smtClean="0"/>
              <a:t>(Context Information)</a:t>
            </a:r>
          </a:p>
          <a:p>
            <a:pPr lvl="1"/>
            <a:r>
              <a:rPr lang="zh-TW" altLang="en-US" dirty="0" smtClean="0"/>
              <a:t>描述內容資訊</a:t>
            </a:r>
            <a:r>
              <a:rPr lang="en-US" altLang="zh-TW" dirty="0" smtClean="0"/>
              <a:t>(CI)</a:t>
            </a:r>
            <a:r>
              <a:rPr lang="zh-TW" altLang="en-US" dirty="0" smtClean="0"/>
              <a:t>和環境</a:t>
            </a:r>
            <a:r>
              <a:rPr lang="en-US" altLang="zh-TW" dirty="0" smtClean="0"/>
              <a:t>(</a:t>
            </a:r>
            <a:r>
              <a:rPr lang="zh-TW" altLang="en-US" dirty="0" smtClean="0"/>
              <a:t>實體或虛擬</a:t>
            </a:r>
            <a:r>
              <a:rPr lang="en-US" altLang="zh-TW" dirty="0" smtClean="0"/>
              <a:t>)</a:t>
            </a:r>
            <a:r>
              <a:rPr lang="zh-TW" altLang="en-US" dirty="0" smtClean="0"/>
              <a:t>的關係</a:t>
            </a:r>
            <a:endParaRPr lang="en-US" altLang="zh-TW" dirty="0" smtClean="0"/>
          </a:p>
          <a:p>
            <a:pPr lvl="1"/>
            <a:r>
              <a:rPr lang="zh-TW" altLang="en-US" dirty="0" smtClean="0"/>
              <a:t>為何創建特定內容資訊，和其他內容資訊間的關係</a:t>
            </a:r>
            <a:endParaRPr lang="zh-TW" altLang="en-US" dirty="0"/>
          </a:p>
        </p:txBody>
      </p:sp>
      <p:sp>
        <p:nvSpPr>
          <p:cNvPr id="3" name="投影片編號版面配置區 2"/>
          <p:cNvSpPr>
            <a:spLocks noGrp="1"/>
          </p:cNvSpPr>
          <p:nvPr>
            <p:ph type="sldNum" sz="quarter" idx="12"/>
          </p:nvPr>
        </p:nvSpPr>
        <p:spPr/>
        <p:txBody>
          <a:bodyPr/>
          <a:lstStyle/>
          <a:p>
            <a:pPr>
              <a:defRPr/>
            </a:pPr>
            <a:fld id="{15B9EB96-00CC-49C4-9BD4-211A1C1CB6A3}" type="slidenum">
              <a:rPr lang="en-US" altLang="zh-TW" smtClean="0"/>
              <a:pPr>
                <a:defRPr/>
              </a:pPr>
              <a:t>24</a:t>
            </a:fld>
            <a:endParaRPr lang="en-US" altLang="zh-TW"/>
          </a:p>
        </p:txBody>
      </p:sp>
    </p:spTree>
    <p:extLst>
      <p:ext uri="{BB962C8B-B14F-4D97-AF65-F5344CB8AC3E}">
        <p14:creationId xmlns:p14="http://schemas.microsoft.com/office/powerpoint/2010/main" val="1834275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保存用詮釋資料 </a:t>
            </a:r>
            <a:r>
              <a:rPr lang="en-US" altLang="zh-TW" dirty="0" smtClean="0"/>
              <a:t>(</a:t>
            </a:r>
            <a:r>
              <a:rPr lang="zh-TW" altLang="en-US" dirty="0" smtClean="0"/>
              <a:t>續</a:t>
            </a:r>
            <a:r>
              <a:rPr lang="en-US" altLang="zh-TW" dirty="0"/>
              <a:t>)</a:t>
            </a:r>
            <a:endParaRPr lang="zh-TW" altLang="en-US" dirty="0"/>
          </a:p>
        </p:txBody>
      </p:sp>
      <p:sp>
        <p:nvSpPr>
          <p:cNvPr id="3" name="內容版面配置區 2"/>
          <p:cNvSpPr>
            <a:spLocks noGrp="1"/>
          </p:cNvSpPr>
          <p:nvPr>
            <p:ph idx="1"/>
          </p:nvPr>
        </p:nvSpPr>
        <p:spPr/>
        <p:txBody>
          <a:bodyPr/>
          <a:lstStyle/>
          <a:p>
            <a:r>
              <a:rPr lang="zh-TW" altLang="en-US" dirty="0" smtClean="0"/>
              <a:t>來源資訊 </a:t>
            </a:r>
            <a:r>
              <a:rPr lang="en-US" altLang="zh-TW" dirty="0" smtClean="0"/>
              <a:t>(Provenance Information)</a:t>
            </a:r>
          </a:p>
          <a:p>
            <a:pPr lvl="1"/>
            <a:r>
              <a:rPr lang="zh-TW" altLang="en-US" dirty="0" smtClean="0"/>
              <a:t>描述內容資訊的歷史</a:t>
            </a:r>
            <a:endParaRPr lang="en-US" altLang="zh-TW" dirty="0" smtClean="0"/>
          </a:p>
          <a:p>
            <a:pPr lvl="1"/>
            <a:r>
              <a:rPr lang="zh-TW" altLang="en-US" dirty="0" smtClean="0"/>
              <a:t>包含內容資訊的來源或出處、創建後所做的任何更修、創建後的保管單位、審計追蹤</a:t>
            </a:r>
            <a:r>
              <a:rPr lang="en-US" altLang="zh-TW" dirty="0" smtClean="0"/>
              <a:t>(audit trail)</a:t>
            </a:r>
          </a:p>
          <a:p>
            <a:pPr lvl="1"/>
            <a:r>
              <a:rPr lang="zh-TW" altLang="en-US" dirty="0" smtClean="0"/>
              <a:t>提供內容物件真實性</a:t>
            </a:r>
            <a:r>
              <a:rPr lang="en-US" altLang="zh-TW" dirty="0" smtClean="0"/>
              <a:t>(authenticity)</a:t>
            </a:r>
            <a:r>
              <a:rPr lang="zh-TW" altLang="en-US" dirty="0" smtClean="0"/>
              <a:t>的若干保證</a:t>
            </a:r>
            <a:endParaRPr lang="en-US" altLang="zh-TW" dirty="0" smtClean="0"/>
          </a:p>
          <a:p>
            <a:pPr lvl="1"/>
            <a:r>
              <a:rPr lang="zh-TW" altLang="en-US" dirty="0" smtClean="0"/>
              <a:t>可視為脈絡資訊的一種</a:t>
            </a:r>
            <a:endParaRPr lang="en-US" altLang="zh-TW" dirty="0" smtClean="0"/>
          </a:p>
          <a:p>
            <a:r>
              <a:rPr lang="zh-TW" altLang="en-US" dirty="0" smtClean="0"/>
              <a:t>不變性資訊 </a:t>
            </a:r>
            <a:r>
              <a:rPr lang="en-US" altLang="zh-TW" dirty="0" smtClean="0"/>
              <a:t>(</a:t>
            </a:r>
            <a:r>
              <a:rPr lang="en-US" altLang="zh-TW" dirty="0"/>
              <a:t>F</a:t>
            </a:r>
            <a:r>
              <a:rPr lang="en-US" altLang="zh-TW" dirty="0" smtClean="0"/>
              <a:t>ixity Information)</a:t>
            </a:r>
          </a:p>
          <a:p>
            <a:pPr lvl="1"/>
            <a:r>
              <a:rPr lang="zh-TW" altLang="en-US" dirty="0" smtClean="0"/>
              <a:t>做為資料完整性</a:t>
            </a:r>
            <a:r>
              <a:rPr lang="en-US" altLang="zh-TW" dirty="0" smtClean="0"/>
              <a:t>(data integrity)</a:t>
            </a:r>
            <a:r>
              <a:rPr lang="zh-TW" altLang="en-US" dirty="0" smtClean="0"/>
              <a:t>檢核之用</a:t>
            </a:r>
            <a:endParaRPr lang="en-US" altLang="zh-TW" dirty="0" smtClean="0"/>
          </a:p>
          <a:p>
            <a:pPr lvl="1"/>
            <a:r>
              <a:rPr lang="en-US" altLang="zh-TW" dirty="0" smtClean="0"/>
              <a:t>checksum / encryption key</a:t>
            </a:r>
          </a:p>
          <a:p>
            <a:pPr marL="0" indent="0">
              <a:buNone/>
            </a:pPr>
            <a:endParaRPr lang="zh-TW" altLang="en-US"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25</a:t>
            </a:fld>
            <a:endParaRPr lang="en-US" altLang="zh-TW"/>
          </a:p>
        </p:txBody>
      </p:sp>
    </p:spTree>
    <p:extLst>
      <p:ext uri="{BB962C8B-B14F-4D97-AF65-F5344CB8AC3E}">
        <p14:creationId xmlns:p14="http://schemas.microsoft.com/office/powerpoint/2010/main" val="3496877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保存用詮釋資料 </a:t>
            </a:r>
            <a:r>
              <a:rPr lang="en-US" altLang="zh-TW" dirty="0" smtClean="0"/>
              <a:t>(</a:t>
            </a:r>
            <a:r>
              <a:rPr lang="zh-TW" altLang="en-US" dirty="0"/>
              <a:t>續</a:t>
            </a:r>
            <a:r>
              <a:rPr lang="en-US" altLang="zh-TW" dirty="0"/>
              <a:t>)</a:t>
            </a:r>
            <a:endParaRPr lang="zh-TW" altLang="en-US" dirty="0"/>
          </a:p>
        </p:txBody>
      </p:sp>
      <p:sp>
        <p:nvSpPr>
          <p:cNvPr id="3" name="內容版面配置區 2"/>
          <p:cNvSpPr>
            <a:spLocks noGrp="1"/>
          </p:cNvSpPr>
          <p:nvPr>
            <p:ph idx="1"/>
          </p:nvPr>
        </p:nvSpPr>
        <p:spPr/>
        <p:txBody>
          <a:bodyPr/>
          <a:lstStyle/>
          <a:p>
            <a:r>
              <a:rPr lang="zh-TW" altLang="en-US" dirty="0" smtClean="0"/>
              <a:t>取用權利資訊 </a:t>
            </a:r>
            <a:r>
              <a:rPr lang="en-US" altLang="zh-TW" dirty="0" smtClean="0"/>
              <a:t>(Access Rights Information)</a:t>
            </a:r>
          </a:p>
          <a:p>
            <a:pPr lvl="1"/>
            <a:r>
              <a:rPr lang="zh-TW" altLang="en-US" dirty="0" smtClean="0"/>
              <a:t>與內容物</a:t>
            </a:r>
            <a:r>
              <a:rPr lang="zh-TW" altLang="en-US" dirty="0"/>
              <a:t>件</a:t>
            </a:r>
            <a:r>
              <a:rPr lang="zh-TW" altLang="en-US" dirty="0" smtClean="0"/>
              <a:t>相關的取用限制</a:t>
            </a:r>
            <a:endParaRPr lang="en-US" altLang="zh-TW" dirty="0" smtClean="0"/>
          </a:p>
          <a:p>
            <a:pPr lvl="1"/>
            <a:r>
              <a:rPr lang="zh-TW" altLang="en-US" dirty="0" smtClean="0"/>
              <a:t>包含法律框架、授權條款、取用控制</a:t>
            </a:r>
            <a:endParaRPr lang="en-US" altLang="zh-TW" dirty="0" smtClean="0"/>
          </a:p>
          <a:p>
            <a:pPr lvl="1"/>
            <a:r>
              <a:rPr lang="zh-TW" altLang="en-US" dirty="0" smtClean="0"/>
              <a:t>與內容產生者</a:t>
            </a:r>
            <a:r>
              <a:rPr lang="en-US" altLang="zh-TW" dirty="0" smtClean="0"/>
              <a:t>/</a:t>
            </a:r>
            <a:r>
              <a:rPr lang="zh-TW" altLang="en-US" dirty="0" smtClean="0"/>
              <a:t>所有權人商訂之取用及傳播條件，通常記載在資訊提交合約</a:t>
            </a:r>
            <a:r>
              <a:rPr lang="en-US" altLang="zh-TW" dirty="0" smtClean="0"/>
              <a:t>(Submission Agreement)</a:t>
            </a:r>
            <a:r>
              <a:rPr lang="zh-TW" altLang="en-US" dirty="0" smtClean="0"/>
              <a:t>，載明</a:t>
            </a:r>
            <a:r>
              <a:rPr lang="en-US" altLang="zh-TW" dirty="0" smtClean="0"/>
              <a:t>OAIS</a:t>
            </a:r>
            <a:r>
              <a:rPr lang="zh-TW" altLang="en-US" dirty="0" smtClean="0"/>
              <a:t>在進行內容資訊保存條件，以及終端使用者的使用條件</a:t>
            </a:r>
            <a:endParaRPr lang="en-US" altLang="zh-TW" dirty="0" smtClean="0"/>
          </a:p>
          <a:p>
            <a:r>
              <a:rPr lang="en-US" altLang="zh-TW" dirty="0" smtClean="0"/>
              <a:t>OAIS</a:t>
            </a:r>
            <a:r>
              <a:rPr lang="zh-TW" altLang="en-US" dirty="0" smtClean="0"/>
              <a:t>並未說明保存用詮釋資料的元素集或資料結構</a:t>
            </a:r>
            <a:endParaRPr lang="en-US" altLang="zh-TW" dirty="0" smtClean="0"/>
          </a:p>
          <a:p>
            <a:r>
              <a:rPr lang="en-US" altLang="zh-TW" dirty="0"/>
              <a:t>PDI:</a:t>
            </a:r>
            <a:r>
              <a:rPr lang="zh-TW" altLang="en-US" dirty="0"/>
              <a:t> </a:t>
            </a:r>
            <a:r>
              <a:rPr lang="en-US" altLang="zh-TW" dirty="0"/>
              <a:t>Preservation</a:t>
            </a:r>
            <a:r>
              <a:rPr lang="zh-TW" altLang="en-US" dirty="0"/>
              <a:t> </a:t>
            </a:r>
            <a:r>
              <a:rPr lang="en-US" altLang="zh-TW" dirty="0"/>
              <a:t>Metadata</a:t>
            </a:r>
            <a:r>
              <a:rPr lang="zh-TW" altLang="en-US" dirty="0"/>
              <a:t> </a:t>
            </a:r>
            <a:r>
              <a:rPr lang="en-US" altLang="zh-TW" dirty="0">
                <a:sym typeface="Wingdings" panose="05000000000000000000" pitchFamily="2" charset="2"/>
              </a:rPr>
              <a:t></a:t>
            </a:r>
            <a:r>
              <a:rPr lang="zh-TW" altLang="en-US" dirty="0">
                <a:sym typeface="Wingdings" panose="05000000000000000000" pitchFamily="2" charset="2"/>
              </a:rPr>
              <a:t> </a:t>
            </a:r>
            <a:r>
              <a:rPr lang="en-US" altLang="zh-TW" dirty="0">
                <a:sym typeface="Wingdings" panose="05000000000000000000" pitchFamily="2" charset="2"/>
              </a:rPr>
              <a:t>PREMIS</a:t>
            </a:r>
            <a:r>
              <a:rPr lang="zh-TW" altLang="en-US" dirty="0">
                <a:sym typeface="Wingdings" panose="05000000000000000000" pitchFamily="2" charset="2"/>
              </a:rPr>
              <a:t> </a:t>
            </a:r>
            <a:r>
              <a:rPr lang="en-US" altLang="zh-TW" sz="2000" dirty="0">
                <a:solidFill>
                  <a:srgbClr val="7030A0"/>
                </a:solidFill>
              </a:rPr>
              <a:t>(Preservation Metadata: Implementation Strategies)</a:t>
            </a:r>
            <a:endParaRPr lang="zh-TW" altLang="en-US" sz="2000" dirty="0">
              <a:solidFill>
                <a:srgbClr val="7030A0"/>
              </a:solidFill>
            </a:endParaRPr>
          </a:p>
          <a:p>
            <a:endParaRPr lang="zh-TW" altLang="en-US"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26</a:t>
            </a:fld>
            <a:endParaRPr lang="en-US" altLang="zh-TW"/>
          </a:p>
        </p:txBody>
      </p:sp>
    </p:spTree>
    <p:extLst>
      <p:ext uri="{BB962C8B-B14F-4D97-AF65-F5344CB8AC3E}">
        <p14:creationId xmlns:p14="http://schemas.microsoft.com/office/powerpoint/2010/main" val="2195869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hlinkClick r:id="rId2"/>
              </a:rPr>
              <a:t>Archivmatica</a:t>
            </a:r>
            <a:endParaRPr lang="zh-TW" altLang="en-US" dirty="0"/>
          </a:p>
        </p:txBody>
      </p:sp>
      <p:sp>
        <p:nvSpPr>
          <p:cNvPr id="3" name="投影片編號版面配置區 2"/>
          <p:cNvSpPr>
            <a:spLocks noGrp="1"/>
          </p:cNvSpPr>
          <p:nvPr>
            <p:ph type="sldNum" sz="quarter" idx="12"/>
          </p:nvPr>
        </p:nvSpPr>
        <p:spPr/>
        <p:txBody>
          <a:bodyPr/>
          <a:lstStyle/>
          <a:p>
            <a:pPr>
              <a:defRPr/>
            </a:pPr>
            <a:fld id="{15B9EB96-00CC-49C4-9BD4-211A1C1CB6A3}" type="slidenum">
              <a:rPr lang="en-US" altLang="zh-TW" smtClean="0"/>
              <a:pPr>
                <a:defRPr/>
              </a:pPr>
              <a:t>27</a:t>
            </a:fld>
            <a:endParaRPr lang="en-US" altLang="zh-TW"/>
          </a:p>
        </p:txBody>
      </p:sp>
      <p:pic>
        <p:nvPicPr>
          <p:cNvPr id="4" name="圖片 3"/>
          <p:cNvPicPr>
            <a:picLocks noChangeAspect="1"/>
          </p:cNvPicPr>
          <p:nvPr/>
        </p:nvPicPr>
        <p:blipFill>
          <a:blip r:embed="rId3"/>
          <a:stretch>
            <a:fillRect/>
          </a:stretch>
        </p:blipFill>
        <p:spPr>
          <a:xfrm>
            <a:off x="1187624" y="1341438"/>
            <a:ext cx="7632848" cy="4751858"/>
          </a:xfrm>
          <a:prstGeom prst="rect">
            <a:avLst/>
          </a:prstGeom>
        </p:spPr>
      </p:pic>
    </p:spTree>
    <p:extLst>
      <p:ext uri="{BB962C8B-B14F-4D97-AF65-F5344CB8AC3E}">
        <p14:creationId xmlns:p14="http://schemas.microsoft.com/office/powerpoint/2010/main" val="604757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科技：檔案格式與數位保存策略</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28</a:t>
            </a:fld>
            <a:endParaRPr lang="en-US" altLang="zh-TW"/>
          </a:p>
        </p:txBody>
      </p:sp>
    </p:spTree>
    <p:extLst>
      <p:ext uri="{BB962C8B-B14F-4D97-AF65-F5344CB8AC3E}">
        <p14:creationId xmlns:p14="http://schemas.microsoft.com/office/powerpoint/2010/main" val="3832715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適合數位保存的檔案格式要件</a:t>
            </a:r>
            <a:endParaRPr lang="zh-TW" altLang="en-US" dirty="0"/>
          </a:p>
        </p:txBody>
      </p:sp>
      <p:sp>
        <p:nvSpPr>
          <p:cNvPr id="6" name="內容版面配置區 5"/>
          <p:cNvSpPr>
            <a:spLocks noGrp="1"/>
          </p:cNvSpPr>
          <p:nvPr>
            <p:ph idx="1"/>
          </p:nvPr>
        </p:nvSpPr>
        <p:spPr/>
        <p:txBody>
          <a:bodyPr/>
          <a:lstStyle/>
          <a:p>
            <a:pPr lvl="0"/>
            <a:r>
              <a:rPr lang="zh-TW" altLang="zh-TW" dirty="0"/>
              <a:t>資訊揭露程度：檔案格式是否具備完整規格說明和可驗證技術完整性的工具，且該等規格說明和工具能為創建與維護數位物件者所取用。</a:t>
            </a:r>
          </a:p>
          <a:p>
            <a:pPr lvl="0"/>
            <a:r>
              <a:rPr lang="zh-TW" altLang="zh-TW" dirty="0"/>
              <a:t>採用程度：檔案格式是否已經被主要的數位物件創建者、傳播者和使用者所採用。</a:t>
            </a:r>
          </a:p>
          <a:p>
            <a:pPr lvl="0"/>
            <a:r>
              <a:rPr lang="zh-TW" altLang="zh-TW" dirty="0"/>
              <a:t>通透程度：檔案格式的內部表徵方式是否可讓基本工具進行直接分析，甚至讓使用者可直接用文字編輯器閱讀檔案內容</a:t>
            </a:r>
            <a:r>
              <a:rPr lang="zh-TW" altLang="zh-TW" dirty="0" smtClean="0"/>
              <a:t>。</a:t>
            </a:r>
            <a:endParaRPr lang="zh-TW" altLang="zh-TW" dirty="0"/>
          </a:p>
        </p:txBody>
      </p:sp>
      <p:sp>
        <p:nvSpPr>
          <p:cNvPr id="4" name="投影片編號版面配置區 3"/>
          <p:cNvSpPr>
            <a:spLocks noGrp="1"/>
          </p:cNvSpPr>
          <p:nvPr>
            <p:ph type="sldNum" sz="quarter" idx="12"/>
          </p:nvPr>
        </p:nvSpPr>
        <p:spPr/>
        <p:txBody>
          <a:bodyPr/>
          <a:lstStyle/>
          <a:p>
            <a:pPr>
              <a:defRPr/>
            </a:pPr>
            <a:fld id="{6861004E-178F-4F76-8F88-33329DFE0AEC}" type="slidenum">
              <a:rPr lang="en-US" altLang="zh-TW" smtClean="0"/>
              <a:pPr>
                <a:defRPr/>
              </a:pPr>
              <a:t>29</a:t>
            </a:fld>
            <a:endParaRPr lang="en-US" altLang="zh-TW"/>
          </a:p>
        </p:txBody>
      </p:sp>
      <p:sp>
        <p:nvSpPr>
          <p:cNvPr id="7" name="矩形 6"/>
          <p:cNvSpPr/>
          <p:nvPr/>
        </p:nvSpPr>
        <p:spPr>
          <a:xfrm>
            <a:off x="3257420" y="5805264"/>
            <a:ext cx="3276859" cy="369332"/>
          </a:xfrm>
          <a:prstGeom prst="rect">
            <a:avLst/>
          </a:prstGeom>
          <a:solidFill>
            <a:schemeClr val="accent2"/>
          </a:solidFill>
        </p:spPr>
        <p:txBody>
          <a:bodyPr wrap="none">
            <a:spAutoFit/>
          </a:bodyPr>
          <a:lstStyle/>
          <a:p>
            <a:r>
              <a:rPr lang="en-US" altLang="zh-TW" sz="1800" dirty="0">
                <a:latin typeface="Comic Sans MS" panose="030F0702030302020204" pitchFamily="66" charset="0"/>
              </a:rPr>
              <a:t>(Arms &amp; </a:t>
            </a:r>
            <a:r>
              <a:rPr lang="en-US" altLang="zh-TW" sz="1800" dirty="0" err="1">
                <a:latin typeface="Comic Sans MS" panose="030F0702030302020204" pitchFamily="66" charset="0"/>
              </a:rPr>
              <a:t>Fleischhauer</a:t>
            </a:r>
            <a:r>
              <a:rPr lang="en-US" altLang="zh-TW" sz="1800" dirty="0">
                <a:latin typeface="Comic Sans MS" panose="030F0702030302020204" pitchFamily="66" charset="0"/>
              </a:rPr>
              <a:t>, 2005)</a:t>
            </a:r>
            <a:endParaRPr lang="zh-TW" altLang="en-US" sz="1800" dirty="0">
              <a:latin typeface="Comic Sans MS" panose="030F0702030302020204" pitchFamily="66" charset="0"/>
            </a:endParaRPr>
          </a:p>
        </p:txBody>
      </p:sp>
    </p:spTree>
    <p:extLst>
      <p:ext uri="{BB962C8B-B14F-4D97-AF65-F5344CB8AC3E}">
        <p14:creationId xmlns:p14="http://schemas.microsoft.com/office/powerpoint/2010/main" val="3069623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概論</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3</a:t>
            </a:fld>
            <a:endParaRPr lang="en-US" altLang="zh-TW"/>
          </a:p>
        </p:txBody>
      </p:sp>
    </p:spTree>
    <p:extLst>
      <p:ext uri="{BB962C8B-B14F-4D97-AF65-F5344CB8AC3E}">
        <p14:creationId xmlns:p14="http://schemas.microsoft.com/office/powerpoint/2010/main" val="1537573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適合數位保存的檔案格式要件 </a:t>
            </a:r>
            <a:r>
              <a:rPr lang="en-US" altLang="zh-TW" dirty="0" smtClean="0"/>
              <a:t/>
            </a:r>
            <a:br>
              <a:rPr lang="en-US" altLang="zh-TW" dirty="0" smtClean="0"/>
            </a:br>
            <a:r>
              <a:rPr lang="en-US" altLang="zh-TW" dirty="0" smtClean="0"/>
              <a:t>(</a:t>
            </a:r>
            <a:r>
              <a:rPr lang="zh-TW" altLang="en-US" dirty="0" smtClean="0"/>
              <a:t>續</a:t>
            </a:r>
            <a:r>
              <a:rPr lang="en-US" altLang="zh-TW" dirty="0" smtClean="0"/>
              <a:t>)</a:t>
            </a:r>
            <a:endParaRPr lang="zh-TW" altLang="en-US" dirty="0"/>
          </a:p>
        </p:txBody>
      </p:sp>
      <p:sp>
        <p:nvSpPr>
          <p:cNvPr id="6" name="內容版面配置區 5"/>
          <p:cNvSpPr>
            <a:spLocks noGrp="1"/>
          </p:cNvSpPr>
          <p:nvPr>
            <p:ph idx="1"/>
          </p:nvPr>
        </p:nvSpPr>
        <p:spPr/>
        <p:txBody>
          <a:bodyPr/>
          <a:lstStyle/>
          <a:p>
            <a:pPr lvl="0"/>
            <a:r>
              <a:rPr lang="zh-TW" altLang="zh-TW" dirty="0" smtClean="0"/>
              <a:t>自我</a:t>
            </a:r>
            <a:r>
              <a:rPr lang="zh-TW" altLang="zh-TW" dirty="0"/>
              <a:t>描述性：檔案格式的詮釋資料是存放於該檔案內部，而非獨立存在。</a:t>
            </a:r>
          </a:p>
          <a:p>
            <a:pPr lvl="0"/>
            <a:r>
              <a:rPr lang="zh-TW" altLang="zh-TW" dirty="0"/>
              <a:t>外在依存性：檔案格式是否必須依賴特定的硬體、軟體、作業系統才能夠使用。</a:t>
            </a:r>
          </a:p>
          <a:p>
            <a:pPr lvl="0"/>
            <a:r>
              <a:rPr lang="zh-TW" altLang="zh-TW" dirty="0"/>
              <a:t>專利的影響：檔案格式是否受專利保護。</a:t>
            </a:r>
          </a:p>
          <a:p>
            <a:r>
              <a:rPr lang="zh-TW" altLang="zh-TW" dirty="0"/>
              <a:t>技術保護機制：檔案格式是否經過加密等機制保護導致其內容不易解讀或轉置成其他格式。</a:t>
            </a:r>
            <a:endParaRPr lang="zh-TW" altLang="en-US" dirty="0"/>
          </a:p>
        </p:txBody>
      </p:sp>
      <p:sp>
        <p:nvSpPr>
          <p:cNvPr id="4" name="投影片編號版面配置區 3"/>
          <p:cNvSpPr>
            <a:spLocks noGrp="1"/>
          </p:cNvSpPr>
          <p:nvPr>
            <p:ph type="sldNum" sz="quarter" idx="12"/>
          </p:nvPr>
        </p:nvSpPr>
        <p:spPr/>
        <p:txBody>
          <a:bodyPr/>
          <a:lstStyle/>
          <a:p>
            <a:pPr>
              <a:defRPr/>
            </a:pPr>
            <a:fld id="{6861004E-178F-4F76-8F88-33329DFE0AEC}" type="slidenum">
              <a:rPr lang="en-US" altLang="zh-TW" smtClean="0"/>
              <a:pPr>
                <a:defRPr/>
              </a:pPr>
              <a:t>30</a:t>
            </a:fld>
            <a:endParaRPr lang="en-US" altLang="zh-TW"/>
          </a:p>
        </p:txBody>
      </p:sp>
    </p:spTree>
    <p:extLst>
      <p:ext uri="{BB962C8B-B14F-4D97-AF65-F5344CB8AC3E}">
        <p14:creationId xmlns:p14="http://schemas.microsoft.com/office/powerpoint/2010/main" val="160376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檔案格式辨識與盤點工具</a:t>
            </a:r>
            <a:endParaRPr lang="zh-TW" altLang="en-US" dirty="0"/>
          </a:p>
        </p:txBody>
      </p:sp>
      <p:sp>
        <p:nvSpPr>
          <p:cNvPr id="6" name="內容版面配置區 5"/>
          <p:cNvSpPr>
            <a:spLocks noGrp="1"/>
          </p:cNvSpPr>
          <p:nvPr>
            <p:ph idx="1"/>
          </p:nvPr>
        </p:nvSpPr>
        <p:spPr/>
        <p:txBody>
          <a:bodyPr/>
          <a:lstStyle/>
          <a:p>
            <a:r>
              <a:rPr lang="zh-TW" altLang="en-US" dirty="0" smtClean="0"/>
              <a:t>檔案格式</a:t>
            </a:r>
            <a:r>
              <a:rPr lang="zh-TW" altLang="en-US" dirty="0"/>
              <a:t>辨識</a:t>
            </a:r>
            <a:r>
              <a:rPr lang="zh-TW" altLang="en-US" dirty="0" smtClean="0"/>
              <a:t>工具：</a:t>
            </a:r>
            <a:r>
              <a:rPr lang="en-US" altLang="zh-TW" dirty="0" smtClean="0"/>
              <a:t>DROID</a:t>
            </a:r>
            <a:r>
              <a:rPr lang="zh-TW" altLang="en-US" dirty="0"/>
              <a:t>、</a:t>
            </a:r>
            <a:r>
              <a:rPr lang="en-US" altLang="zh-TW" dirty="0" smtClean="0"/>
              <a:t>JHOVE</a:t>
            </a:r>
          </a:p>
          <a:p>
            <a:r>
              <a:rPr lang="zh-TW" altLang="en-US" dirty="0" smtClean="0"/>
              <a:t>檔案格式盤點</a:t>
            </a:r>
            <a:endParaRPr lang="zh-TW" altLang="en-US" dirty="0"/>
          </a:p>
        </p:txBody>
      </p:sp>
      <p:sp>
        <p:nvSpPr>
          <p:cNvPr id="4" name="投影片編號版面配置區 3"/>
          <p:cNvSpPr>
            <a:spLocks noGrp="1"/>
          </p:cNvSpPr>
          <p:nvPr>
            <p:ph type="sldNum" sz="quarter" idx="12"/>
          </p:nvPr>
        </p:nvSpPr>
        <p:spPr/>
        <p:txBody>
          <a:bodyPr/>
          <a:lstStyle/>
          <a:p>
            <a:pPr>
              <a:defRPr/>
            </a:pPr>
            <a:fld id="{6861004E-178F-4F76-8F88-33329DFE0AEC}" type="slidenum">
              <a:rPr lang="en-US" altLang="zh-TW" smtClean="0"/>
              <a:pPr>
                <a:defRPr/>
              </a:pPr>
              <a:t>31</a:t>
            </a:fld>
            <a:endParaRPr lang="en-US" altLang="zh-TW"/>
          </a:p>
        </p:txBody>
      </p:sp>
    </p:spTree>
    <p:extLst>
      <p:ext uri="{BB962C8B-B14F-4D97-AF65-F5344CB8AC3E}">
        <p14:creationId xmlns:p14="http://schemas.microsoft.com/office/powerpoint/2010/main" val="2926921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hlinkClick r:id="rId2"/>
              </a:rPr>
              <a:t>DROID</a:t>
            </a:r>
            <a:endParaRPr lang="zh-TW" altLang="en-US" dirty="0"/>
          </a:p>
        </p:txBody>
      </p:sp>
      <p:sp>
        <p:nvSpPr>
          <p:cNvPr id="3" name="內容版面配置區 2"/>
          <p:cNvSpPr>
            <a:spLocks noGrp="1"/>
          </p:cNvSpPr>
          <p:nvPr>
            <p:ph idx="1"/>
          </p:nvPr>
        </p:nvSpPr>
        <p:spPr/>
        <p:txBody>
          <a:bodyPr/>
          <a:lstStyle/>
          <a:p>
            <a:r>
              <a:rPr lang="en-US" altLang="zh-TW" dirty="0" smtClean="0"/>
              <a:t>Digital Record Object Identification (DROID)</a:t>
            </a:r>
          </a:p>
          <a:p>
            <a:r>
              <a:rPr lang="zh-TW" altLang="en-US" dirty="0" smtClean="0"/>
              <a:t>英國國家檔案館 </a:t>
            </a:r>
            <a:r>
              <a:rPr lang="en-US" altLang="zh-TW" dirty="0" smtClean="0"/>
              <a:t>(UK National Archives) </a:t>
            </a:r>
            <a:r>
              <a:rPr lang="zh-TW" altLang="en-US" dirty="0" smtClean="0"/>
              <a:t>開發之批次自動辨識檔案格式的工具</a:t>
            </a:r>
            <a:endParaRPr lang="en-US" altLang="zh-TW" dirty="0" smtClean="0"/>
          </a:p>
          <a:p>
            <a:r>
              <a:rPr lang="zh-TW" altLang="en-US" dirty="0" smtClean="0"/>
              <a:t>搭配</a:t>
            </a:r>
            <a:r>
              <a:rPr lang="en-US" altLang="zh-TW" dirty="0" smtClean="0">
                <a:hlinkClick r:id="rId3"/>
              </a:rPr>
              <a:t>PRONOM</a:t>
            </a:r>
            <a:r>
              <a:rPr lang="zh-TW" altLang="en-US" dirty="0" smtClean="0"/>
              <a:t>檔案格式註冊中心，存放各種檔案格式的資訊和特徵簽名</a:t>
            </a:r>
            <a:endParaRPr lang="zh-TW" altLang="en-US"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32</a:t>
            </a:fld>
            <a:endParaRPr lang="en-US" altLang="zh-TW"/>
          </a:p>
        </p:txBody>
      </p:sp>
    </p:spTree>
    <p:extLst>
      <p:ext uri="{BB962C8B-B14F-4D97-AF65-F5344CB8AC3E}">
        <p14:creationId xmlns:p14="http://schemas.microsoft.com/office/powerpoint/2010/main" val="3617180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PRONOM</a:t>
            </a:r>
            <a:endParaRPr lang="zh-TW" altLang="en-US"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33</a:t>
            </a:fld>
            <a:endParaRPr lang="en-US" altLang="zh-TW"/>
          </a:p>
        </p:txBody>
      </p:sp>
      <p:pic>
        <p:nvPicPr>
          <p:cNvPr id="5" name="圖片 4"/>
          <p:cNvPicPr>
            <a:picLocks noChangeAspect="1"/>
          </p:cNvPicPr>
          <p:nvPr/>
        </p:nvPicPr>
        <p:blipFill>
          <a:blip r:embed="rId2"/>
          <a:stretch>
            <a:fillRect/>
          </a:stretch>
        </p:blipFill>
        <p:spPr>
          <a:xfrm>
            <a:off x="1259632" y="1029329"/>
            <a:ext cx="7200800" cy="5754461"/>
          </a:xfrm>
          <a:prstGeom prst="rect">
            <a:avLst/>
          </a:prstGeom>
        </p:spPr>
      </p:pic>
    </p:spTree>
    <p:extLst>
      <p:ext uri="{BB962C8B-B14F-4D97-AF65-F5344CB8AC3E}">
        <p14:creationId xmlns:p14="http://schemas.microsoft.com/office/powerpoint/2010/main" val="2033555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hlinkClick r:id="rId2"/>
              </a:rPr>
              <a:t>JHOVE</a:t>
            </a:r>
            <a:endParaRPr lang="zh-TW" altLang="en-US" dirty="0"/>
          </a:p>
        </p:txBody>
      </p:sp>
      <p:sp>
        <p:nvSpPr>
          <p:cNvPr id="3" name="內容版面配置區 2"/>
          <p:cNvSpPr>
            <a:spLocks noGrp="1"/>
          </p:cNvSpPr>
          <p:nvPr>
            <p:ph idx="1"/>
          </p:nvPr>
        </p:nvSpPr>
        <p:spPr/>
        <p:txBody>
          <a:bodyPr/>
          <a:lstStyle/>
          <a:p>
            <a:r>
              <a:rPr lang="en-US" altLang="zh-TW" dirty="0" smtClean="0"/>
              <a:t>JSTOR/Harvard Object Validation Environment</a:t>
            </a:r>
          </a:p>
          <a:p>
            <a:r>
              <a:rPr lang="en-US" altLang="zh-TW" dirty="0" smtClean="0"/>
              <a:t>JSTOR/Harvard</a:t>
            </a:r>
            <a:r>
              <a:rPr lang="zh-TW" altLang="en-US" dirty="0" smtClean="0"/>
              <a:t>共同開發的物件確認環境</a:t>
            </a:r>
            <a:r>
              <a:rPr lang="en-US" altLang="zh-TW" dirty="0" smtClean="0"/>
              <a:t> </a:t>
            </a:r>
          </a:p>
          <a:p>
            <a:r>
              <a:rPr lang="zh-TW" altLang="en-US" dirty="0" smtClean="0"/>
              <a:t>可擴充軟體框架，用以辨識、確認、描述物件特性</a:t>
            </a:r>
            <a:endParaRPr lang="en-US" altLang="zh-TW" dirty="0" smtClean="0"/>
          </a:p>
          <a:p>
            <a:endParaRPr lang="en-US" altLang="zh-TW"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34</a:t>
            </a:fld>
            <a:endParaRPr lang="en-US" altLang="zh-TW"/>
          </a:p>
        </p:txBody>
      </p:sp>
      <p:pic>
        <p:nvPicPr>
          <p:cNvPr id="5" name="圖片 4"/>
          <p:cNvPicPr>
            <a:picLocks noChangeAspect="1"/>
          </p:cNvPicPr>
          <p:nvPr/>
        </p:nvPicPr>
        <p:blipFill>
          <a:blip r:embed="rId3"/>
          <a:stretch>
            <a:fillRect/>
          </a:stretch>
        </p:blipFill>
        <p:spPr>
          <a:xfrm>
            <a:off x="1182688" y="4077072"/>
            <a:ext cx="7578625" cy="1983327"/>
          </a:xfrm>
          <a:prstGeom prst="rect">
            <a:avLst/>
          </a:prstGeom>
        </p:spPr>
      </p:pic>
    </p:spTree>
    <p:extLst>
      <p:ext uri="{BB962C8B-B14F-4D97-AF65-F5344CB8AC3E}">
        <p14:creationId xmlns:p14="http://schemas.microsoft.com/office/powerpoint/2010/main" val="330454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zh-TW" altLang="en-US" sz="3600" dirty="0" smtClean="0"/>
              <a:t>數位保存策略</a:t>
            </a:r>
            <a:endParaRPr lang="en-US" altLang="zh-TW" sz="3600" dirty="0" smtClean="0"/>
          </a:p>
        </p:txBody>
      </p:sp>
      <p:sp>
        <p:nvSpPr>
          <p:cNvPr id="27651" name="Rectangle 3"/>
          <p:cNvSpPr>
            <a:spLocks noGrp="1" noChangeArrowheads="1"/>
          </p:cNvSpPr>
          <p:nvPr>
            <p:ph type="body" idx="1"/>
          </p:nvPr>
        </p:nvSpPr>
        <p:spPr/>
        <p:txBody>
          <a:bodyPr/>
          <a:lstStyle/>
          <a:p>
            <a:r>
              <a:rPr lang="zh-TW" altLang="en-US" dirty="0" smtClean="0"/>
              <a:t>更新</a:t>
            </a:r>
            <a:r>
              <a:rPr lang="en-US" altLang="zh-TW" dirty="0" smtClean="0"/>
              <a:t>(refreshing)</a:t>
            </a:r>
            <a:r>
              <a:rPr lang="zh-TW" altLang="en-US" dirty="0" smtClean="0"/>
              <a:t>：更新儲存媒體</a:t>
            </a:r>
            <a:endParaRPr lang="en-US" altLang="zh-TW" dirty="0" smtClean="0"/>
          </a:p>
          <a:p>
            <a:r>
              <a:rPr lang="zh-TW" altLang="en-US" dirty="0"/>
              <a:t>轉置</a:t>
            </a:r>
            <a:r>
              <a:rPr lang="en-US" altLang="zh-TW" dirty="0"/>
              <a:t>(migration</a:t>
            </a:r>
            <a:r>
              <a:rPr lang="en-US" altLang="zh-TW" dirty="0" smtClean="0"/>
              <a:t>)</a:t>
            </a:r>
            <a:r>
              <a:rPr lang="zh-TW" altLang="en-US" dirty="0" smtClean="0"/>
              <a:t>：物件格式的轉換</a:t>
            </a:r>
            <a:endParaRPr lang="en-US" altLang="zh-TW" dirty="0" smtClean="0"/>
          </a:p>
          <a:p>
            <a:r>
              <a:rPr lang="zh-TW" altLang="en-US" dirty="0"/>
              <a:t>技術保存</a:t>
            </a:r>
            <a:r>
              <a:rPr lang="en-US" altLang="zh-TW" dirty="0"/>
              <a:t>(technology preservation)</a:t>
            </a:r>
            <a:r>
              <a:rPr lang="zh-TW" altLang="en-US" dirty="0" smtClean="0"/>
              <a:t>：維持取用數位物件所需的軟硬體</a:t>
            </a:r>
            <a:endParaRPr lang="en-US" altLang="zh-TW" dirty="0" smtClean="0"/>
          </a:p>
          <a:p>
            <a:r>
              <a:rPr lang="zh-TW" altLang="en-US" dirty="0"/>
              <a:t>模擬</a:t>
            </a:r>
            <a:r>
              <a:rPr lang="en-US" altLang="zh-TW" dirty="0"/>
              <a:t>(emulation</a:t>
            </a:r>
            <a:r>
              <a:rPr lang="en-US" altLang="zh-TW" dirty="0" smtClean="0"/>
              <a:t>)</a:t>
            </a:r>
            <a:r>
              <a:rPr lang="zh-TW" altLang="en-US" dirty="0" smtClean="0"/>
              <a:t>：任天堂模擬器、</a:t>
            </a:r>
            <a:r>
              <a:rPr lang="en-US" altLang="zh-TW" dirty="0" err="1" smtClean="0"/>
              <a:t>Bluestacks</a:t>
            </a:r>
            <a:r>
              <a:rPr lang="zh-TW" altLang="en-US" dirty="0" smtClean="0"/>
              <a:t>、虛擬機</a:t>
            </a:r>
            <a:r>
              <a:rPr lang="en-US" altLang="zh-TW" dirty="0" smtClean="0"/>
              <a:t>(virtual machine)</a:t>
            </a:r>
          </a:p>
          <a:p>
            <a:r>
              <a:rPr lang="zh-TW" altLang="en-US" dirty="0"/>
              <a:t>標準化</a:t>
            </a:r>
            <a:r>
              <a:rPr lang="en-US" altLang="zh-TW" dirty="0"/>
              <a:t>(standardization</a:t>
            </a:r>
            <a:r>
              <a:rPr lang="en-US" altLang="zh-TW" dirty="0" smtClean="0"/>
              <a:t>)</a:t>
            </a:r>
            <a:r>
              <a:rPr lang="zh-TW" altLang="en-US" dirty="0" smtClean="0"/>
              <a:t>：數位物件的標準格式</a:t>
            </a:r>
            <a:endParaRPr lang="en-US" altLang="zh-TW" dirty="0" smtClean="0"/>
          </a:p>
          <a:p>
            <a:r>
              <a:rPr lang="zh-TW" altLang="en-US" dirty="0"/>
              <a:t>封裝</a:t>
            </a:r>
            <a:r>
              <a:rPr lang="en-US" altLang="zh-TW" dirty="0"/>
              <a:t>(encapsulation)</a:t>
            </a:r>
            <a:r>
              <a:rPr lang="zh-TW" altLang="en-US" dirty="0" smtClean="0"/>
              <a:t>：數位物件、軟硬體、說明文件的時光膠囊</a:t>
            </a:r>
            <a:endParaRPr lang="en-US" altLang="zh-TW" dirty="0" smtClean="0"/>
          </a:p>
          <a:p>
            <a:r>
              <a:rPr lang="zh-TW" altLang="en-US" dirty="0" smtClean="0"/>
              <a:t>重製系統</a:t>
            </a:r>
            <a:r>
              <a:rPr lang="en-US" altLang="zh-TW" dirty="0" smtClean="0"/>
              <a:t>(redundancy)</a:t>
            </a:r>
            <a:r>
              <a:rPr lang="zh-TW" altLang="en-US" dirty="0" smtClean="0"/>
              <a:t>：異地備援、容錯</a:t>
            </a:r>
            <a:r>
              <a:rPr lang="en-US" altLang="zh-TW" dirty="0" smtClean="0"/>
              <a:t>/</a:t>
            </a:r>
            <a:r>
              <a:rPr lang="zh-TW" altLang="en-US" dirty="0" smtClean="0"/>
              <a:t>高可用性系統、鏡射站</a:t>
            </a:r>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p:txBody>
      </p:sp>
      <p:sp>
        <p:nvSpPr>
          <p:cNvPr id="27652" name="投影片編號版面配置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400">
                <a:solidFill>
                  <a:schemeClr val="tx1"/>
                </a:solidFill>
                <a:latin typeface="Arial" charset="0"/>
                <a:ea typeface="標楷體" pitchFamily="65" charset="-120"/>
              </a:defRPr>
            </a:lvl1pPr>
            <a:lvl2pPr marL="742950" indent="-285750" eaLnBrk="0" hangingPunct="0">
              <a:defRPr kumimoji="1" sz="1400">
                <a:solidFill>
                  <a:schemeClr val="tx1"/>
                </a:solidFill>
                <a:latin typeface="Arial" charset="0"/>
                <a:ea typeface="標楷體" pitchFamily="65" charset="-120"/>
              </a:defRPr>
            </a:lvl2pPr>
            <a:lvl3pPr marL="1143000" indent="-228600" eaLnBrk="0" hangingPunct="0">
              <a:defRPr kumimoji="1" sz="1400">
                <a:solidFill>
                  <a:schemeClr val="tx1"/>
                </a:solidFill>
                <a:latin typeface="Arial" charset="0"/>
                <a:ea typeface="標楷體" pitchFamily="65" charset="-120"/>
              </a:defRPr>
            </a:lvl3pPr>
            <a:lvl4pPr marL="1600200" indent="-228600" eaLnBrk="0" hangingPunct="0">
              <a:defRPr kumimoji="1" sz="1400">
                <a:solidFill>
                  <a:schemeClr val="tx1"/>
                </a:solidFill>
                <a:latin typeface="Arial" charset="0"/>
                <a:ea typeface="標楷體" pitchFamily="65" charset="-120"/>
              </a:defRPr>
            </a:lvl4pPr>
            <a:lvl5pPr marL="2057400" indent="-228600" eaLnBrk="0" hangingPunct="0">
              <a:defRPr kumimoji="1" sz="1400">
                <a:solidFill>
                  <a:schemeClr val="tx1"/>
                </a:solidFill>
                <a:latin typeface="Arial" charset="0"/>
                <a:ea typeface="標楷體" pitchFamily="65" charset="-120"/>
              </a:defRPr>
            </a:lvl5pPr>
            <a:lvl6pPr marL="2514600" indent="-228600" eaLnBrk="0" fontAlgn="base" hangingPunct="0">
              <a:spcBef>
                <a:spcPct val="0"/>
              </a:spcBef>
              <a:spcAft>
                <a:spcPct val="0"/>
              </a:spcAft>
              <a:defRPr kumimoji="1" sz="1400">
                <a:solidFill>
                  <a:schemeClr val="tx1"/>
                </a:solidFill>
                <a:latin typeface="Arial" charset="0"/>
                <a:ea typeface="標楷體" pitchFamily="65" charset="-120"/>
              </a:defRPr>
            </a:lvl6pPr>
            <a:lvl7pPr marL="2971800" indent="-228600" eaLnBrk="0" fontAlgn="base" hangingPunct="0">
              <a:spcBef>
                <a:spcPct val="0"/>
              </a:spcBef>
              <a:spcAft>
                <a:spcPct val="0"/>
              </a:spcAft>
              <a:defRPr kumimoji="1" sz="1400">
                <a:solidFill>
                  <a:schemeClr val="tx1"/>
                </a:solidFill>
                <a:latin typeface="Arial" charset="0"/>
                <a:ea typeface="標楷體" pitchFamily="65" charset="-120"/>
              </a:defRPr>
            </a:lvl7pPr>
            <a:lvl8pPr marL="3429000" indent="-228600" eaLnBrk="0" fontAlgn="base" hangingPunct="0">
              <a:spcBef>
                <a:spcPct val="0"/>
              </a:spcBef>
              <a:spcAft>
                <a:spcPct val="0"/>
              </a:spcAft>
              <a:defRPr kumimoji="1" sz="1400">
                <a:solidFill>
                  <a:schemeClr val="tx1"/>
                </a:solidFill>
                <a:latin typeface="Arial" charset="0"/>
                <a:ea typeface="標楷體" pitchFamily="65" charset="-120"/>
              </a:defRPr>
            </a:lvl8pPr>
            <a:lvl9pPr marL="3886200" indent="-228600" eaLnBrk="0" fontAlgn="base" hangingPunct="0">
              <a:spcBef>
                <a:spcPct val="0"/>
              </a:spcBef>
              <a:spcAft>
                <a:spcPct val="0"/>
              </a:spcAft>
              <a:defRPr kumimoji="1" sz="1400">
                <a:solidFill>
                  <a:schemeClr val="tx1"/>
                </a:solidFill>
                <a:latin typeface="Arial" charset="0"/>
                <a:ea typeface="標楷體" pitchFamily="65" charset="-120"/>
              </a:defRPr>
            </a:lvl9pPr>
          </a:lstStyle>
          <a:p>
            <a:pPr eaLnBrk="1" hangingPunct="1"/>
            <a:fld id="{D933EDD4-60BC-45E7-B453-0109AA430F9A}" type="slidenum">
              <a:rPr kumimoji="0" lang="en-US" altLang="zh-TW" smtClean="0">
                <a:latin typeface="Tahoma" pitchFamily="34" charset="0"/>
                <a:ea typeface="新細明體" pitchFamily="18" charset="-120"/>
              </a:rPr>
              <a:pPr eaLnBrk="1" hangingPunct="1"/>
              <a:t>35</a:t>
            </a:fld>
            <a:endParaRPr kumimoji="0" lang="en-US" altLang="zh-TW" smtClean="0">
              <a:latin typeface="Tahoma" pitchFamily="34" charset="0"/>
              <a:ea typeface="新細明體" pitchFamily="18" charset="-120"/>
            </a:endParaRPr>
          </a:p>
        </p:txBody>
      </p:sp>
      <p:sp>
        <p:nvSpPr>
          <p:cNvPr id="2" name="矩形 1"/>
          <p:cNvSpPr/>
          <p:nvPr/>
        </p:nvSpPr>
        <p:spPr>
          <a:xfrm>
            <a:off x="5364088" y="6453093"/>
            <a:ext cx="2073003" cy="369332"/>
          </a:xfrm>
          <a:prstGeom prst="rect">
            <a:avLst/>
          </a:prstGeom>
          <a:solidFill>
            <a:schemeClr val="accent2"/>
          </a:solidFill>
        </p:spPr>
        <p:txBody>
          <a:bodyPr wrap="none">
            <a:spAutoFit/>
          </a:bodyPr>
          <a:lstStyle/>
          <a:p>
            <a:r>
              <a:rPr lang="en-US" altLang="zh-TW" sz="1800" dirty="0">
                <a:latin typeface="Comic Sans MS" panose="030F0702030302020204" pitchFamily="66" charset="0"/>
                <a:ea typeface="微軟正黑體" panose="020B0604030504040204" pitchFamily="34" charset="-120"/>
              </a:rPr>
              <a:t>(</a:t>
            </a:r>
            <a:r>
              <a:rPr lang="zh-TW" altLang="zh-TW" sz="1800" dirty="0">
                <a:latin typeface="Comic Sans MS" panose="030F0702030302020204" pitchFamily="66" charset="0"/>
                <a:ea typeface="微軟正黑體" panose="020B0604030504040204" pitchFamily="34" charset="-120"/>
              </a:rPr>
              <a:t>歐陽崇榮，</a:t>
            </a:r>
            <a:r>
              <a:rPr lang="en-US" altLang="zh-TW" sz="1800" dirty="0">
                <a:latin typeface="Comic Sans MS" panose="030F0702030302020204" pitchFamily="66" charset="0"/>
                <a:ea typeface="微軟正黑體" panose="020B0604030504040204" pitchFamily="34" charset="-120"/>
              </a:rPr>
              <a:t>2006)</a:t>
            </a:r>
            <a:endParaRPr lang="zh-TW" altLang="en-US" sz="1800" dirty="0">
              <a:latin typeface="Comic Sans MS" panose="030F0702030302020204" pitchFamily="66" charset="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科技：</a:t>
            </a:r>
            <a:r>
              <a:rPr lang="en-US" altLang="zh-TW" dirty="0" smtClean="0"/>
              <a:t>PREMIS</a:t>
            </a:r>
            <a:r>
              <a:rPr lang="zh-TW" altLang="en-US" dirty="0" smtClean="0"/>
              <a:t>與保存用詮釋資料</a:t>
            </a:r>
            <a:endParaRPr lang="zh-TW" altLang="en-US" dirty="0"/>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36</a:t>
            </a:fld>
            <a:endParaRPr lang="en-US" altLang="zh-TW"/>
          </a:p>
        </p:txBody>
      </p:sp>
      <p:sp>
        <p:nvSpPr>
          <p:cNvPr id="2" name="矩形 1"/>
          <p:cNvSpPr/>
          <p:nvPr/>
        </p:nvSpPr>
        <p:spPr>
          <a:xfrm>
            <a:off x="2538875" y="6021288"/>
            <a:ext cx="4139275" cy="369332"/>
          </a:xfrm>
          <a:prstGeom prst="rect">
            <a:avLst/>
          </a:prstGeom>
          <a:solidFill>
            <a:schemeClr val="accent2"/>
          </a:solidFill>
        </p:spPr>
        <p:txBody>
          <a:bodyPr wrap="none">
            <a:spAutoFit/>
          </a:bodyPr>
          <a:lstStyle/>
          <a:p>
            <a:r>
              <a:rPr lang="en-US" altLang="zh-TW" sz="1800">
                <a:latin typeface="Comic Sans MS" panose="030F0702030302020204" pitchFamily="66" charset="0"/>
              </a:rPr>
              <a:t>(PREMIS Editorial Committee, 2015)</a:t>
            </a:r>
            <a:endParaRPr lang="zh-TW" altLang="en-US" sz="1800" dirty="0">
              <a:latin typeface="Comic Sans MS" panose="030F0702030302020204" pitchFamily="66" charset="0"/>
            </a:endParaRPr>
          </a:p>
        </p:txBody>
      </p:sp>
    </p:spTree>
    <p:extLst>
      <p:ext uri="{BB962C8B-B14F-4D97-AF65-F5344CB8AC3E}">
        <p14:creationId xmlns:p14="http://schemas.microsoft.com/office/powerpoint/2010/main" val="21103742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整體概念</a:t>
            </a:r>
            <a:endParaRPr lang="zh-TW" altLang="en-US" dirty="0"/>
          </a:p>
        </p:txBody>
      </p:sp>
      <p:sp>
        <p:nvSpPr>
          <p:cNvPr id="6" name="內容版面配置區 5"/>
          <p:cNvSpPr>
            <a:spLocks noGrp="1"/>
          </p:cNvSpPr>
          <p:nvPr>
            <p:ph idx="1"/>
          </p:nvPr>
        </p:nvSpPr>
        <p:spPr/>
        <p:txBody>
          <a:bodyPr/>
          <a:lstStyle/>
          <a:p>
            <a:r>
              <a:rPr lang="en-US" altLang="zh-TW" dirty="0" smtClean="0"/>
              <a:t>PREMIS</a:t>
            </a:r>
            <a:r>
              <a:rPr lang="zh-TW" altLang="en-US" dirty="0"/>
              <a:t> </a:t>
            </a:r>
            <a:r>
              <a:rPr lang="en-US" altLang="zh-TW" dirty="0" smtClean="0"/>
              <a:t>– </a:t>
            </a:r>
            <a:r>
              <a:rPr lang="en-US" altLang="zh-TW" b="1" dirty="0" err="1" smtClean="0">
                <a:solidFill>
                  <a:srgbClr val="FF0000"/>
                </a:solidFill>
              </a:rPr>
              <a:t>PRE</a:t>
            </a:r>
            <a:r>
              <a:rPr lang="en-US" altLang="zh-TW" dirty="0" err="1" smtClean="0"/>
              <a:t>servation</a:t>
            </a:r>
            <a:r>
              <a:rPr lang="en-US" altLang="zh-TW" dirty="0" smtClean="0"/>
              <a:t> </a:t>
            </a:r>
            <a:r>
              <a:rPr lang="en-US" altLang="zh-TW" b="1" dirty="0">
                <a:solidFill>
                  <a:srgbClr val="FF0000"/>
                </a:solidFill>
              </a:rPr>
              <a:t>M</a:t>
            </a:r>
            <a:r>
              <a:rPr lang="en-US" altLang="zh-TW" dirty="0"/>
              <a:t>etadata: </a:t>
            </a:r>
            <a:r>
              <a:rPr lang="en-US" altLang="zh-TW" b="1" dirty="0">
                <a:solidFill>
                  <a:srgbClr val="FF0000"/>
                </a:solidFill>
              </a:rPr>
              <a:t>I</a:t>
            </a:r>
            <a:r>
              <a:rPr lang="en-US" altLang="zh-TW" dirty="0"/>
              <a:t>mplementation </a:t>
            </a:r>
            <a:r>
              <a:rPr lang="en-US" altLang="zh-TW" b="1" dirty="0" smtClean="0">
                <a:solidFill>
                  <a:srgbClr val="FF0000"/>
                </a:solidFill>
              </a:rPr>
              <a:t>S</a:t>
            </a:r>
            <a:r>
              <a:rPr lang="en-US" altLang="zh-TW" dirty="0" smtClean="0"/>
              <a:t>trategies</a:t>
            </a:r>
          </a:p>
          <a:p>
            <a:r>
              <a:rPr lang="zh-TW" altLang="en-US" dirty="0" smtClean="0"/>
              <a:t>保存性詮釋資料：儲存庫用來支持數位物件保存程序的資訊</a:t>
            </a:r>
            <a:endParaRPr lang="en-US" altLang="zh-TW" dirty="0" smtClean="0"/>
          </a:p>
          <a:p>
            <a:pPr lvl="1"/>
            <a:r>
              <a:rPr lang="zh-TW" altLang="en-US" dirty="0" smtClean="0"/>
              <a:t>確保物件在不知情的情況下被修改：</a:t>
            </a:r>
            <a:r>
              <a:rPr lang="en-US" altLang="zh-TW" dirty="0" smtClean="0"/>
              <a:t>Checksum</a:t>
            </a:r>
          </a:p>
          <a:p>
            <a:pPr lvl="1"/>
            <a:r>
              <a:rPr lang="zh-TW" altLang="en-US" dirty="0" smtClean="0"/>
              <a:t>檔案儲存媒體老舊：儲存媒體形式與年限、最後一次更新日期</a:t>
            </a:r>
            <a:endParaRPr lang="en-US" altLang="zh-TW" dirty="0" smtClean="0"/>
          </a:p>
          <a:p>
            <a:pPr lvl="1"/>
            <a:r>
              <a:rPr lang="zh-TW" altLang="en-US" dirty="0" smtClean="0"/>
              <a:t>原始檔案格式與軟硬體環境，以利實踐保存策略</a:t>
            </a:r>
            <a:endParaRPr lang="en-US" altLang="zh-TW" dirty="0" smtClean="0"/>
          </a:p>
          <a:p>
            <a:pPr lvl="1"/>
            <a:r>
              <a:rPr lang="zh-TW" altLang="en-US" dirty="0" smtClean="0"/>
              <a:t>數位物件保存行動可能更改原始資源或其呈現方式，讓資源真實性存疑。必須記錄資源</a:t>
            </a:r>
            <a:r>
              <a:rPr lang="zh-TW" altLang="en-US" dirty="0"/>
              <a:t>的數位</a:t>
            </a:r>
            <a:r>
              <a:rPr lang="zh-TW" altLang="en-US" dirty="0" smtClean="0"/>
              <a:t>起源</a:t>
            </a:r>
            <a:r>
              <a:rPr lang="en-US" altLang="zh-TW" sz="2000" dirty="0">
                <a:solidFill>
                  <a:srgbClr val="7030A0"/>
                </a:solidFill>
                <a:cs typeface="+mn-cs"/>
              </a:rPr>
              <a:t>(digital provenance)</a:t>
            </a:r>
            <a:r>
              <a:rPr lang="zh-TW" altLang="en-US" dirty="0" smtClean="0"/>
              <a:t>，包含保管鍊</a:t>
            </a:r>
            <a:r>
              <a:rPr lang="en-US" altLang="zh-TW" sz="2000" dirty="0">
                <a:solidFill>
                  <a:srgbClr val="7030A0"/>
                </a:solidFill>
                <a:cs typeface="+mn-cs"/>
              </a:rPr>
              <a:t>(chain of custody)</a:t>
            </a:r>
            <a:r>
              <a:rPr lang="zh-TW" altLang="en-US" dirty="0" smtClean="0"/>
              <a:t>和授權變更歷史</a:t>
            </a:r>
            <a:r>
              <a:rPr lang="en-US" altLang="zh-TW" sz="2000" dirty="0">
                <a:solidFill>
                  <a:srgbClr val="7030A0"/>
                </a:solidFill>
                <a:cs typeface="+mn-cs"/>
              </a:rPr>
              <a:t>(authorized change history)</a:t>
            </a:r>
            <a:endParaRPr lang="zh-TW" altLang="en-US" sz="2000" dirty="0">
              <a:solidFill>
                <a:srgbClr val="7030A0"/>
              </a:solidFill>
              <a:cs typeface="+mn-cs"/>
            </a:endParaRPr>
          </a:p>
        </p:txBody>
      </p:sp>
      <p:sp>
        <p:nvSpPr>
          <p:cNvPr id="4" name="投影片編號版面配置區 3"/>
          <p:cNvSpPr>
            <a:spLocks noGrp="1"/>
          </p:cNvSpPr>
          <p:nvPr>
            <p:ph type="sldNum" sz="quarter" idx="12"/>
          </p:nvPr>
        </p:nvSpPr>
        <p:spPr/>
        <p:txBody>
          <a:bodyPr/>
          <a:lstStyle/>
          <a:p>
            <a:pPr>
              <a:defRPr/>
            </a:pPr>
            <a:fld id="{6861004E-178F-4F76-8F88-33329DFE0AEC}" type="slidenum">
              <a:rPr lang="en-US" altLang="zh-TW" smtClean="0"/>
              <a:pPr>
                <a:defRPr/>
              </a:pPr>
              <a:t>37</a:t>
            </a:fld>
            <a:endParaRPr lang="en-US" altLang="zh-TW"/>
          </a:p>
        </p:txBody>
      </p:sp>
    </p:spTree>
    <p:extLst>
      <p:ext uri="{BB962C8B-B14F-4D97-AF65-F5344CB8AC3E}">
        <p14:creationId xmlns:p14="http://schemas.microsoft.com/office/powerpoint/2010/main" val="2489672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PREMIS</a:t>
            </a:r>
            <a:endParaRPr lang="zh-TW" altLang="en-US" dirty="0"/>
          </a:p>
        </p:txBody>
      </p:sp>
      <p:sp>
        <p:nvSpPr>
          <p:cNvPr id="3" name="內容版面配置區 2"/>
          <p:cNvSpPr>
            <a:spLocks noGrp="1"/>
          </p:cNvSpPr>
          <p:nvPr>
            <p:ph idx="1"/>
          </p:nvPr>
        </p:nvSpPr>
        <p:spPr/>
        <p:txBody>
          <a:bodyPr/>
          <a:lstStyle/>
          <a:p>
            <a:r>
              <a:rPr lang="zh-TW" altLang="en-US" dirty="0" smtClean="0"/>
              <a:t>資料字典 </a:t>
            </a:r>
            <a:r>
              <a:rPr lang="en-US" altLang="zh-TW" dirty="0" smtClean="0"/>
              <a:t>(data dictionary) – Narrative description of PM – Schema </a:t>
            </a:r>
          </a:p>
          <a:p>
            <a:r>
              <a:rPr lang="zh-TW" altLang="zh-TW" dirty="0"/>
              <a:t>大多數數位物件保存環境系統所需要的</a:t>
            </a:r>
            <a:r>
              <a:rPr lang="zh-TW" altLang="zh-TW" dirty="0" smtClean="0"/>
              <a:t>保存</a:t>
            </a:r>
            <a:r>
              <a:rPr lang="zh-TW" altLang="en-US" dirty="0"/>
              <a:t>用</a:t>
            </a:r>
            <a:r>
              <a:rPr lang="zh-TW" altLang="zh-TW" dirty="0" smtClean="0"/>
              <a:t>詮釋</a:t>
            </a:r>
            <a:r>
              <a:rPr lang="zh-TW" altLang="zh-TW" dirty="0"/>
              <a:t>資料</a:t>
            </a:r>
            <a:r>
              <a:rPr lang="zh-TW" altLang="zh-TW" dirty="0" smtClean="0"/>
              <a:t>元素，有</a:t>
            </a:r>
            <a:r>
              <a:rPr lang="zh-TW" altLang="en-US" dirty="0" smtClean="0"/>
              <a:t>些</a:t>
            </a:r>
            <a:r>
              <a:rPr lang="zh-TW" altLang="zh-TW" dirty="0" smtClean="0"/>
              <a:t>詮釋資料是</a:t>
            </a:r>
            <a:r>
              <a:rPr lang="zh-TW" altLang="zh-TW" dirty="0"/>
              <a:t>刻意被</a:t>
            </a:r>
            <a:r>
              <a:rPr lang="zh-TW" altLang="zh-TW" dirty="0" smtClean="0"/>
              <a:t>排除</a:t>
            </a:r>
            <a:r>
              <a:rPr lang="zh-TW" altLang="en-US" dirty="0" smtClean="0"/>
              <a:t>：</a:t>
            </a:r>
            <a:endParaRPr lang="en-US" altLang="zh-TW" dirty="0" smtClean="0"/>
          </a:p>
          <a:p>
            <a:pPr lvl="1">
              <a:spcBef>
                <a:spcPts val="300"/>
              </a:spcBef>
            </a:pPr>
            <a:r>
              <a:rPr lang="zh-TW" altLang="zh-TW" dirty="0" smtClean="0"/>
              <a:t>與</a:t>
            </a:r>
            <a:r>
              <a:rPr lang="zh-TW" altLang="zh-TW" dirty="0"/>
              <a:t>特定格式相關的詮釋資料，例如僅與特定檔案格式或僅與特定資料</a:t>
            </a:r>
            <a:r>
              <a:rPr lang="zh-TW" altLang="zh-TW" dirty="0" smtClean="0"/>
              <a:t>種類相關</a:t>
            </a:r>
            <a:endParaRPr lang="zh-TW" altLang="zh-TW" dirty="0"/>
          </a:p>
          <a:p>
            <a:pPr lvl="1">
              <a:spcBef>
                <a:spcPts val="300"/>
              </a:spcBef>
            </a:pPr>
            <a:r>
              <a:rPr lang="zh-TW" altLang="zh-TW" dirty="0"/>
              <a:t>與特定實作方式相關的詮釋資料和企業規則，例如特定數位物件保存系統的政策或實務。</a:t>
            </a:r>
          </a:p>
          <a:p>
            <a:pPr lvl="1">
              <a:spcBef>
                <a:spcPts val="300"/>
              </a:spcBef>
            </a:pPr>
            <a:r>
              <a:rPr lang="zh-TW" altLang="zh-TW" dirty="0"/>
              <a:t>描述性詮釋</a:t>
            </a:r>
            <a:r>
              <a:rPr lang="zh-TW" altLang="zh-TW" dirty="0" smtClean="0"/>
              <a:t>資料</a:t>
            </a:r>
            <a:endParaRPr lang="zh-TW" altLang="zh-TW" dirty="0"/>
          </a:p>
          <a:p>
            <a:pPr lvl="1">
              <a:spcBef>
                <a:spcPts val="300"/>
              </a:spcBef>
            </a:pPr>
            <a:r>
              <a:rPr lang="zh-TW" altLang="zh-TW" dirty="0"/>
              <a:t>關於特定儲存媒體或硬體相關的</a:t>
            </a:r>
            <a:r>
              <a:rPr lang="zh-TW" altLang="zh-TW" dirty="0" smtClean="0"/>
              <a:t>資訊</a:t>
            </a:r>
            <a:endParaRPr lang="zh-TW" altLang="zh-TW" dirty="0"/>
          </a:p>
          <a:p>
            <a:pPr lvl="1">
              <a:spcBef>
                <a:spcPts val="300"/>
              </a:spcBef>
            </a:pPr>
            <a:r>
              <a:rPr lang="zh-TW" altLang="zh-TW" dirty="0"/>
              <a:t>除了辨識需求之外的有關代理</a:t>
            </a:r>
            <a:r>
              <a:rPr lang="zh-TW" altLang="zh-TW" dirty="0" smtClean="0"/>
              <a:t>者的資訊</a:t>
            </a:r>
            <a:endParaRPr lang="zh-TW" altLang="zh-TW" dirty="0"/>
          </a:p>
          <a:p>
            <a:pPr lvl="1">
              <a:spcBef>
                <a:spcPts val="300"/>
              </a:spcBef>
            </a:pPr>
            <a:r>
              <a:rPr lang="zh-TW" altLang="zh-TW" dirty="0"/>
              <a:t>除了直接影響數位物件保存功能外之權利與權限相關</a:t>
            </a:r>
            <a:r>
              <a:rPr lang="zh-TW" altLang="zh-TW" dirty="0" smtClean="0"/>
              <a:t>資訊</a:t>
            </a:r>
            <a:endParaRPr lang="zh-TW" altLang="en-US"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38</a:t>
            </a:fld>
            <a:endParaRPr lang="en-US" altLang="zh-TW"/>
          </a:p>
        </p:txBody>
      </p:sp>
    </p:spTree>
    <p:extLst>
      <p:ext uri="{BB962C8B-B14F-4D97-AF65-F5344CB8AC3E}">
        <p14:creationId xmlns:p14="http://schemas.microsoft.com/office/powerpoint/2010/main" val="3907280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en-US" altLang="zh-TW" dirty="0" smtClean="0"/>
              <a:t>PREMIS</a:t>
            </a:r>
            <a:r>
              <a:rPr lang="zh-TW" altLang="en-US" dirty="0" smtClean="0"/>
              <a:t>與保存性詮釋資料</a:t>
            </a:r>
            <a:endParaRPr lang="zh-TW" altLang="en-US"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39</a:t>
            </a:fld>
            <a:endParaRPr lang="en-US" altLang="zh-TW"/>
          </a:p>
        </p:txBody>
      </p:sp>
      <p:pic>
        <p:nvPicPr>
          <p:cNvPr id="8" name="圖片 7"/>
          <p:cNvPicPr/>
          <p:nvPr/>
        </p:nvPicPr>
        <p:blipFill>
          <a:blip r:embed="rId2"/>
          <a:stretch>
            <a:fillRect/>
          </a:stretch>
        </p:blipFill>
        <p:spPr>
          <a:xfrm>
            <a:off x="1619672" y="1628800"/>
            <a:ext cx="7056016" cy="4608512"/>
          </a:xfrm>
          <a:prstGeom prst="rect">
            <a:avLst/>
          </a:prstGeom>
          <a:ln>
            <a:solidFill>
              <a:schemeClr val="tx1"/>
            </a:solidFill>
          </a:ln>
        </p:spPr>
      </p:pic>
      <p:sp>
        <p:nvSpPr>
          <p:cNvPr id="2" name="矩形 1"/>
          <p:cNvSpPr/>
          <p:nvPr/>
        </p:nvSpPr>
        <p:spPr>
          <a:xfrm>
            <a:off x="4067944" y="6352659"/>
            <a:ext cx="1872629" cy="369332"/>
          </a:xfrm>
          <a:prstGeom prst="rect">
            <a:avLst/>
          </a:prstGeom>
          <a:solidFill>
            <a:schemeClr val="accent2"/>
          </a:solidFill>
        </p:spPr>
        <p:txBody>
          <a:bodyPr wrap="none">
            <a:spAutoFit/>
          </a:bodyPr>
          <a:lstStyle/>
          <a:p>
            <a:r>
              <a:rPr lang="en-US" altLang="zh-TW" sz="1800" dirty="0">
                <a:latin typeface="Comic Sans MS" panose="030F0702030302020204" pitchFamily="66" charset="0"/>
              </a:rPr>
              <a:t>(Caplan,</a:t>
            </a:r>
            <a:r>
              <a:rPr lang="zh-TW" altLang="en-US" sz="1800" dirty="0">
                <a:latin typeface="Comic Sans MS" panose="030F0702030302020204" pitchFamily="66" charset="0"/>
              </a:rPr>
              <a:t>  </a:t>
            </a:r>
            <a:r>
              <a:rPr lang="en-US" altLang="zh-TW" sz="1800" dirty="0">
                <a:latin typeface="Comic Sans MS" panose="030F0702030302020204" pitchFamily="66" charset="0"/>
              </a:rPr>
              <a:t>2009) </a:t>
            </a:r>
            <a:endParaRPr lang="zh-TW" altLang="en-US" sz="1800" dirty="0">
              <a:latin typeface="Comic Sans MS" panose="030F0702030302020204" pitchFamily="66" charset="0"/>
            </a:endParaRPr>
          </a:p>
        </p:txBody>
      </p:sp>
    </p:spTree>
    <p:extLst>
      <p:ext uri="{BB962C8B-B14F-4D97-AF65-F5344CB8AC3E}">
        <p14:creationId xmlns:p14="http://schemas.microsoft.com/office/powerpoint/2010/main" val="341705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數位物件保存</a:t>
            </a:r>
            <a:endParaRPr lang="zh-TW" altLang="en-US" dirty="0"/>
          </a:p>
        </p:txBody>
      </p:sp>
      <p:sp>
        <p:nvSpPr>
          <p:cNvPr id="3" name="內容版面配置區 2"/>
          <p:cNvSpPr>
            <a:spLocks noGrp="1"/>
          </p:cNvSpPr>
          <p:nvPr>
            <p:ph idx="1"/>
          </p:nvPr>
        </p:nvSpPr>
        <p:spPr/>
        <p:txBody>
          <a:bodyPr/>
          <a:lstStyle/>
          <a:p>
            <a:r>
              <a:rPr lang="zh-TW" altLang="zh-TW" dirty="0"/>
              <a:t>數位物件保存</a:t>
            </a:r>
            <a:r>
              <a:rPr lang="en-US" altLang="zh-TW" dirty="0"/>
              <a:t>(digital preservation)</a:t>
            </a:r>
            <a:r>
              <a:rPr lang="zh-TW" altLang="zh-TW" dirty="0"/>
              <a:t>又稱數位資料保存或數位保存，可定義為</a:t>
            </a:r>
            <a:r>
              <a:rPr lang="zh-TW" altLang="zh-TW" dirty="0" smtClean="0"/>
              <a:t>一連串</a:t>
            </a:r>
            <a:r>
              <a:rPr lang="zh-TW" altLang="en-US" dirty="0" smtClean="0"/>
              <a:t>主動、</a:t>
            </a:r>
            <a:r>
              <a:rPr lang="zh-TW" altLang="zh-TW" dirty="0" smtClean="0"/>
              <a:t>有</a:t>
            </a:r>
            <a:r>
              <a:rPr lang="zh-TW" altLang="zh-TW" dirty="0"/>
              <a:t>系統、有管理的行動，以達成下列兩項目</a:t>
            </a:r>
            <a:r>
              <a:rPr lang="zh-TW" altLang="zh-TW" dirty="0" smtClean="0"/>
              <a:t>的</a:t>
            </a:r>
            <a:endParaRPr lang="zh-TW" altLang="zh-TW" dirty="0"/>
          </a:p>
          <a:p>
            <a:pPr lvl="1"/>
            <a:r>
              <a:rPr lang="zh-TW" altLang="zh-TW" dirty="0"/>
              <a:t>數位物件位元串流</a:t>
            </a:r>
            <a:r>
              <a:rPr lang="en-US" altLang="zh-TW" dirty="0"/>
              <a:t>(bit stream)</a:t>
            </a:r>
            <a:r>
              <a:rPr lang="zh-TW" altLang="zh-TW" dirty="0"/>
              <a:t>和詮釋資料</a:t>
            </a:r>
            <a:r>
              <a:rPr lang="en-US" altLang="zh-TW" dirty="0"/>
              <a:t>(metadata)</a:t>
            </a:r>
            <a:r>
              <a:rPr lang="zh-TW" altLang="zh-TW" dirty="0"/>
              <a:t>的長期維護，以利重現原始文件適當的擬真版本</a:t>
            </a:r>
            <a:r>
              <a:rPr lang="zh-TW" altLang="zh-TW" dirty="0" smtClean="0"/>
              <a:t>；</a:t>
            </a:r>
            <a:endParaRPr lang="en-US" altLang="zh-TW" dirty="0" smtClean="0"/>
          </a:p>
          <a:p>
            <a:pPr lvl="2"/>
            <a:r>
              <a:rPr lang="zh-TW" altLang="zh-TW" dirty="0"/>
              <a:t>維持數位物件的語意、來源資訊、真實性、數位物件間的關聯性，以及創建與使用物件的脈絡資訊</a:t>
            </a:r>
            <a:endParaRPr lang="en-US" altLang="zh-TW" dirty="0" smtClean="0"/>
          </a:p>
          <a:p>
            <a:pPr lvl="1"/>
            <a:r>
              <a:rPr lang="zh-TW" altLang="zh-TW" dirty="0" smtClean="0"/>
              <a:t>不</a:t>
            </a:r>
            <a:r>
              <a:rPr lang="zh-TW" altLang="zh-TW" dirty="0"/>
              <a:t>因時間流逝和科技演進而能持續取用數位物件內容</a:t>
            </a:r>
            <a:r>
              <a:rPr lang="zh-TW" altLang="zh-TW" dirty="0" smtClean="0"/>
              <a:t>。</a:t>
            </a:r>
            <a:endParaRPr lang="en-US" altLang="zh-TW" dirty="0" smtClean="0"/>
          </a:p>
          <a:p>
            <a:r>
              <a:rPr lang="zh-TW" altLang="en-US" dirty="0" smtClean="0"/>
              <a:t>長期主動管理數位物件，以確保數位物件可被持續取用</a:t>
            </a:r>
            <a:endParaRPr lang="zh-TW" altLang="zh-TW" dirty="0"/>
          </a:p>
          <a:p>
            <a:pPr marL="0" indent="0">
              <a:buNone/>
            </a:pPr>
            <a:endParaRPr lang="zh-TW" altLang="en-US"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4</a:t>
            </a:fld>
            <a:endParaRPr lang="en-US" altLang="zh-TW"/>
          </a:p>
        </p:txBody>
      </p:sp>
      <p:sp>
        <p:nvSpPr>
          <p:cNvPr id="5" name="矩形 4"/>
          <p:cNvSpPr/>
          <p:nvPr/>
        </p:nvSpPr>
        <p:spPr>
          <a:xfrm>
            <a:off x="3471421" y="6227861"/>
            <a:ext cx="3783408" cy="369332"/>
          </a:xfrm>
          <a:prstGeom prst="rect">
            <a:avLst/>
          </a:prstGeom>
          <a:solidFill>
            <a:schemeClr val="accent2"/>
          </a:solidFill>
        </p:spPr>
        <p:txBody>
          <a:bodyPr wrap="none">
            <a:spAutoFit/>
          </a:bodyPr>
          <a:lstStyle/>
          <a:p>
            <a:r>
              <a:rPr lang="en-US" altLang="zh-TW" sz="1800" dirty="0">
                <a:latin typeface="Comic Sans MS" panose="030F0702030302020204" pitchFamily="66" charset="0"/>
              </a:rPr>
              <a:t>(Research Libraries Group, 2002)</a:t>
            </a:r>
            <a:endParaRPr lang="zh-TW" altLang="en-US" sz="1800" dirty="0">
              <a:latin typeface="Comic Sans MS" panose="030F0702030302020204" pitchFamily="66" charset="0"/>
            </a:endParaRPr>
          </a:p>
        </p:txBody>
      </p:sp>
    </p:spTree>
    <p:extLst>
      <p:ext uri="{BB962C8B-B14F-4D97-AF65-F5344CB8AC3E}">
        <p14:creationId xmlns:p14="http://schemas.microsoft.com/office/powerpoint/2010/main" val="29483301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PREMIS</a:t>
            </a:r>
            <a:r>
              <a:rPr lang="zh-TW" altLang="en-US" dirty="0" smtClean="0"/>
              <a:t>的五種實體</a:t>
            </a:r>
            <a:endParaRPr lang="zh-TW" altLang="en-US" dirty="0"/>
          </a:p>
        </p:txBody>
      </p:sp>
      <p:sp>
        <p:nvSpPr>
          <p:cNvPr id="3" name="投影片編號版面配置區 2"/>
          <p:cNvSpPr>
            <a:spLocks noGrp="1"/>
          </p:cNvSpPr>
          <p:nvPr>
            <p:ph type="sldNum" sz="quarter" idx="12"/>
          </p:nvPr>
        </p:nvSpPr>
        <p:spPr/>
        <p:txBody>
          <a:bodyPr/>
          <a:lstStyle/>
          <a:p>
            <a:pPr>
              <a:defRPr/>
            </a:pPr>
            <a:fld id="{15B9EB96-00CC-49C4-9BD4-211A1C1CB6A3}" type="slidenum">
              <a:rPr lang="en-US" altLang="zh-TW" smtClean="0"/>
              <a:pPr>
                <a:defRPr/>
              </a:pPr>
              <a:t>40</a:t>
            </a:fld>
            <a:endParaRPr lang="en-US" altLang="zh-TW"/>
          </a:p>
        </p:txBody>
      </p:sp>
      <p:pic>
        <p:nvPicPr>
          <p:cNvPr id="4" name="圖片 3"/>
          <p:cNvPicPr/>
          <p:nvPr/>
        </p:nvPicPr>
        <p:blipFill>
          <a:blip r:embed="rId2"/>
          <a:stretch>
            <a:fillRect/>
          </a:stretch>
        </p:blipFill>
        <p:spPr>
          <a:xfrm>
            <a:off x="1331640" y="1268759"/>
            <a:ext cx="7488832" cy="5039965"/>
          </a:xfrm>
          <a:prstGeom prst="rect">
            <a:avLst/>
          </a:prstGeom>
          <a:ln>
            <a:solidFill>
              <a:schemeClr val="tx1"/>
            </a:solidFill>
          </a:ln>
        </p:spPr>
      </p:pic>
    </p:spTree>
    <p:extLst>
      <p:ext uri="{BB962C8B-B14F-4D97-AF65-F5344CB8AC3E}">
        <p14:creationId xmlns:p14="http://schemas.microsoft.com/office/powerpoint/2010/main" val="3274864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PREMIS</a:t>
            </a:r>
            <a:r>
              <a:rPr lang="zh-TW" altLang="en-US" dirty="0" smtClean="0"/>
              <a:t>實體</a:t>
            </a:r>
            <a:endParaRPr lang="zh-TW" altLang="en-US" dirty="0"/>
          </a:p>
        </p:txBody>
      </p:sp>
      <p:sp>
        <p:nvSpPr>
          <p:cNvPr id="5" name="內容版面配置區 4"/>
          <p:cNvSpPr>
            <a:spLocks noGrp="1"/>
          </p:cNvSpPr>
          <p:nvPr>
            <p:ph idx="1"/>
          </p:nvPr>
        </p:nvSpPr>
        <p:spPr/>
        <p:txBody>
          <a:bodyPr/>
          <a:lstStyle/>
          <a:p>
            <a:r>
              <a:rPr lang="zh-TW" altLang="en-US" dirty="0" smtClean="0"/>
              <a:t>物件</a:t>
            </a:r>
            <a:r>
              <a:rPr lang="en-US" altLang="zh-TW" dirty="0" smtClean="0"/>
              <a:t>(Object)</a:t>
            </a:r>
            <a:r>
              <a:rPr lang="zh-TW" altLang="en-US" dirty="0" smtClean="0"/>
              <a:t>：需要數位保存的獨立資訊單元</a:t>
            </a:r>
            <a:endParaRPr lang="en-US" altLang="zh-TW" dirty="0" smtClean="0"/>
          </a:p>
          <a:p>
            <a:pPr lvl="1"/>
            <a:r>
              <a:rPr lang="zh-TW" altLang="en-US" dirty="0" smtClean="0"/>
              <a:t>與數位保存程序相關的環境</a:t>
            </a:r>
            <a:r>
              <a:rPr lang="en-US" altLang="zh-TW" dirty="0" smtClean="0"/>
              <a:t>(Environment)</a:t>
            </a:r>
            <a:r>
              <a:rPr lang="zh-TW" altLang="en-US" dirty="0" smtClean="0"/>
              <a:t>亦屬於物件實體</a:t>
            </a:r>
            <a:endParaRPr lang="en-US" altLang="zh-TW" dirty="0" smtClean="0"/>
          </a:p>
          <a:p>
            <a:r>
              <a:rPr lang="zh-TW" altLang="en-US" dirty="0" smtClean="0"/>
              <a:t>環境</a:t>
            </a:r>
            <a:r>
              <a:rPr lang="en-US" altLang="zh-TW" dirty="0" smtClean="0"/>
              <a:t>(Environment)</a:t>
            </a:r>
            <a:r>
              <a:rPr lang="zh-TW" altLang="en-US" dirty="0" smtClean="0"/>
              <a:t>：支持數位物件的軟硬體科技</a:t>
            </a:r>
            <a:endParaRPr lang="en-US" altLang="zh-TW" dirty="0" smtClean="0"/>
          </a:p>
          <a:p>
            <a:r>
              <a:rPr lang="zh-TW" altLang="en-US" dirty="0" smtClean="0"/>
              <a:t>事件</a:t>
            </a:r>
            <a:r>
              <a:rPr lang="en-US" altLang="zh-TW" dirty="0" smtClean="0"/>
              <a:t>(Event)</a:t>
            </a:r>
            <a:r>
              <a:rPr lang="zh-TW" altLang="en-US" dirty="0" smtClean="0"/>
              <a:t>：數位物件長久保存</a:t>
            </a:r>
            <a:r>
              <a:rPr lang="zh-TW" altLang="en-US" b="1" dirty="0" smtClean="0">
                <a:solidFill>
                  <a:srgbClr val="FF0000"/>
                </a:solidFill>
              </a:rPr>
              <a:t>儲存庫</a:t>
            </a:r>
            <a:r>
              <a:rPr lang="zh-TW" altLang="en-US" dirty="0" smtClean="0"/>
              <a:t>所知曉之關係或影響至少一個物件或代理人的活動</a:t>
            </a:r>
            <a:endParaRPr lang="en-US" altLang="zh-TW" dirty="0" smtClean="0"/>
          </a:p>
          <a:p>
            <a:r>
              <a:rPr lang="zh-TW" altLang="en-US" dirty="0" smtClean="0"/>
              <a:t>代理者</a:t>
            </a:r>
            <a:r>
              <a:rPr lang="en-US" altLang="zh-TW" dirty="0" smtClean="0"/>
              <a:t>(Agent)</a:t>
            </a:r>
            <a:r>
              <a:rPr lang="zh-TW" altLang="en-US" dirty="0" smtClean="0"/>
              <a:t>：與物件生命中的事件或權利相關的人、組織、或軟體程式</a:t>
            </a:r>
            <a:r>
              <a:rPr lang="en-US" altLang="zh-TW" dirty="0" smtClean="0"/>
              <a:t>/</a:t>
            </a:r>
            <a:r>
              <a:rPr lang="zh-TW" altLang="en-US" dirty="0" smtClean="0"/>
              <a:t>系統</a:t>
            </a:r>
            <a:endParaRPr lang="en-US" altLang="zh-TW" dirty="0" smtClean="0"/>
          </a:p>
          <a:p>
            <a:r>
              <a:rPr lang="zh-TW" altLang="en-US" dirty="0" smtClean="0"/>
              <a:t>權</a:t>
            </a:r>
            <a:r>
              <a:rPr lang="zh-TW" altLang="en-US" dirty="0"/>
              <a:t>利</a:t>
            </a:r>
            <a:r>
              <a:rPr lang="zh-TW" altLang="en-US" dirty="0" smtClean="0"/>
              <a:t>描述</a:t>
            </a:r>
            <a:r>
              <a:rPr lang="en-US" altLang="zh-TW" dirty="0" smtClean="0"/>
              <a:t>(Right Statement)</a:t>
            </a:r>
            <a:r>
              <a:rPr lang="zh-TW" altLang="en-US" dirty="0" smtClean="0"/>
              <a:t>：與物件或代理人有關的權利或許可</a:t>
            </a:r>
            <a:endParaRPr lang="zh-TW" altLang="en-US" dirty="0"/>
          </a:p>
        </p:txBody>
      </p:sp>
      <p:sp>
        <p:nvSpPr>
          <p:cNvPr id="3" name="投影片編號版面配置區 2"/>
          <p:cNvSpPr>
            <a:spLocks noGrp="1"/>
          </p:cNvSpPr>
          <p:nvPr>
            <p:ph type="sldNum" sz="quarter" idx="12"/>
          </p:nvPr>
        </p:nvSpPr>
        <p:spPr/>
        <p:txBody>
          <a:bodyPr/>
          <a:lstStyle/>
          <a:p>
            <a:pPr>
              <a:defRPr/>
            </a:pPr>
            <a:fld id="{15B9EB96-00CC-49C4-9BD4-211A1C1CB6A3}" type="slidenum">
              <a:rPr lang="en-US" altLang="zh-TW" smtClean="0"/>
              <a:pPr>
                <a:defRPr/>
              </a:pPr>
              <a:t>41</a:t>
            </a:fld>
            <a:endParaRPr lang="en-US" altLang="zh-TW"/>
          </a:p>
        </p:txBody>
      </p:sp>
    </p:spTree>
    <p:extLst>
      <p:ext uri="{BB962C8B-B14F-4D97-AF65-F5344CB8AC3E}">
        <p14:creationId xmlns:p14="http://schemas.microsoft.com/office/powerpoint/2010/main" val="41950701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不同層級的物件</a:t>
            </a:r>
            <a:endParaRPr lang="zh-TW" altLang="en-US"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42</a:t>
            </a:fld>
            <a:endParaRPr lang="en-US" altLang="zh-TW"/>
          </a:p>
        </p:txBody>
      </p:sp>
      <p:pic>
        <p:nvPicPr>
          <p:cNvPr id="5" name="圖片 4"/>
          <p:cNvPicPr>
            <a:picLocks noChangeAspect="1"/>
          </p:cNvPicPr>
          <p:nvPr/>
        </p:nvPicPr>
        <p:blipFill>
          <a:blip r:embed="rId2"/>
          <a:stretch>
            <a:fillRect/>
          </a:stretch>
        </p:blipFill>
        <p:spPr>
          <a:xfrm>
            <a:off x="1331640" y="1341438"/>
            <a:ext cx="7200800" cy="4940970"/>
          </a:xfrm>
          <a:prstGeom prst="rect">
            <a:avLst/>
          </a:prstGeom>
        </p:spPr>
      </p:pic>
    </p:spTree>
    <p:extLst>
      <p:ext uri="{BB962C8B-B14F-4D97-AF65-F5344CB8AC3E}">
        <p14:creationId xmlns:p14="http://schemas.microsoft.com/office/powerpoint/2010/main" val="1675448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知識實體、表徵、檔案、位元流</a:t>
            </a:r>
            <a:endParaRPr lang="zh-TW" altLang="en-US" dirty="0"/>
          </a:p>
        </p:txBody>
      </p:sp>
      <p:sp>
        <p:nvSpPr>
          <p:cNvPr id="3" name="投影片編號版面配置區 2"/>
          <p:cNvSpPr>
            <a:spLocks noGrp="1"/>
          </p:cNvSpPr>
          <p:nvPr>
            <p:ph type="sldNum" sz="quarter" idx="12"/>
          </p:nvPr>
        </p:nvSpPr>
        <p:spPr/>
        <p:txBody>
          <a:bodyPr/>
          <a:lstStyle/>
          <a:p>
            <a:pPr>
              <a:defRPr/>
            </a:pPr>
            <a:fld id="{15B9EB96-00CC-49C4-9BD4-211A1C1CB6A3}" type="slidenum">
              <a:rPr lang="en-US" altLang="zh-TW" smtClean="0"/>
              <a:pPr>
                <a:defRPr/>
              </a:pPr>
              <a:t>43</a:t>
            </a:fld>
            <a:endParaRPr lang="en-US" altLang="zh-TW"/>
          </a:p>
        </p:txBody>
      </p:sp>
      <p:pic>
        <p:nvPicPr>
          <p:cNvPr id="4" name="圖片 3"/>
          <p:cNvPicPr>
            <a:picLocks noChangeAspect="1"/>
          </p:cNvPicPr>
          <p:nvPr/>
        </p:nvPicPr>
        <p:blipFill>
          <a:blip r:embed="rId2"/>
          <a:stretch>
            <a:fillRect/>
          </a:stretch>
        </p:blipFill>
        <p:spPr>
          <a:xfrm>
            <a:off x="2267744" y="1343710"/>
            <a:ext cx="5616624" cy="5317990"/>
          </a:xfrm>
          <a:prstGeom prst="rect">
            <a:avLst/>
          </a:prstGeom>
        </p:spPr>
      </p:pic>
    </p:spTree>
    <p:extLst>
      <p:ext uri="{BB962C8B-B14F-4D97-AF65-F5344CB8AC3E}">
        <p14:creationId xmlns:p14="http://schemas.microsoft.com/office/powerpoint/2010/main" val="792560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PREMIS </a:t>
            </a:r>
            <a:r>
              <a:rPr lang="zh-TW" altLang="en-US" dirty="0" smtClean="0"/>
              <a:t>實體的範例</a:t>
            </a:r>
            <a:endParaRPr lang="zh-TW" altLang="en-US" dirty="0"/>
          </a:p>
        </p:txBody>
      </p:sp>
      <p:sp>
        <p:nvSpPr>
          <p:cNvPr id="5" name="內容版面配置區 4"/>
          <p:cNvSpPr>
            <a:spLocks noGrp="1"/>
          </p:cNvSpPr>
          <p:nvPr>
            <p:ph idx="1"/>
          </p:nvPr>
        </p:nvSpPr>
        <p:spPr/>
        <p:txBody>
          <a:bodyPr/>
          <a:lstStyle/>
          <a:p>
            <a:r>
              <a:rPr lang="zh-TW" altLang="en-US" dirty="0" smtClean="0"/>
              <a:t>物件：</a:t>
            </a:r>
            <a:r>
              <a:rPr lang="en-US" altLang="zh-TW" dirty="0" smtClean="0"/>
              <a:t>AVI</a:t>
            </a:r>
            <a:r>
              <a:rPr lang="zh-TW" altLang="en-US" dirty="0" smtClean="0"/>
              <a:t>格式的</a:t>
            </a:r>
            <a:r>
              <a:rPr lang="en-US" altLang="zh-TW" dirty="0" smtClean="0"/>
              <a:t>”Welcome to U”</a:t>
            </a:r>
          </a:p>
          <a:p>
            <a:pPr lvl="1"/>
            <a:r>
              <a:rPr lang="en-US" altLang="zh-TW" dirty="0"/>
              <a:t>”Welcome to U</a:t>
            </a:r>
            <a:r>
              <a:rPr lang="en-US" altLang="zh-TW" dirty="0" smtClean="0"/>
              <a:t>” – </a:t>
            </a:r>
            <a:r>
              <a:rPr lang="zh-TW" altLang="en-US" dirty="0" smtClean="0"/>
              <a:t>知識實體</a:t>
            </a:r>
            <a:endParaRPr lang="en-US" altLang="zh-TW" dirty="0" smtClean="0"/>
          </a:p>
          <a:p>
            <a:pPr lvl="1"/>
            <a:r>
              <a:rPr lang="en-US" altLang="zh-TW" dirty="0" smtClean="0"/>
              <a:t>Single AVI file – </a:t>
            </a:r>
            <a:r>
              <a:rPr lang="zh-TW" altLang="en-US" dirty="0" smtClean="0"/>
              <a:t>表徵、檔案</a:t>
            </a:r>
            <a:endParaRPr lang="en-US" altLang="zh-TW" dirty="0" smtClean="0"/>
          </a:p>
          <a:p>
            <a:pPr lvl="1"/>
            <a:r>
              <a:rPr lang="en-US" altLang="zh-TW" dirty="0" smtClean="0"/>
              <a:t>Audio bits / video bits – </a:t>
            </a:r>
            <a:r>
              <a:rPr lang="zh-TW" altLang="en-US" dirty="0" smtClean="0"/>
              <a:t>位元流</a:t>
            </a:r>
            <a:endParaRPr lang="en-US" altLang="zh-TW" dirty="0" smtClean="0"/>
          </a:p>
          <a:p>
            <a:r>
              <a:rPr lang="zh-TW" altLang="en-US" dirty="0" smtClean="0"/>
              <a:t>事件：轉置、版本更新、備份、</a:t>
            </a:r>
            <a:r>
              <a:rPr lang="en-US" altLang="zh-TW" dirty="0" err="1" smtClean="0"/>
              <a:t>CheckSum</a:t>
            </a:r>
            <a:endParaRPr lang="en-US" altLang="zh-TW" dirty="0" smtClean="0"/>
          </a:p>
          <a:p>
            <a:pPr lvl="1"/>
            <a:r>
              <a:rPr lang="zh-TW" altLang="en-US" dirty="0" smtClean="0"/>
              <a:t>儲存庫依照事件的重要性決定是否要記錄</a:t>
            </a:r>
            <a:endParaRPr lang="en-US" altLang="zh-TW" dirty="0" smtClean="0"/>
          </a:p>
          <a:p>
            <a:pPr lvl="1"/>
            <a:r>
              <a:rPr lang="zh-TW" altLang="en-US" dirty="0" smtClean="0"/>
              <a:t>會修改物件內容的事件一定要記錄</a:t>
            </a:r>
            <a:endParaRPr lang="en-US" altLang="zh-TW" dirty="0" smtClean="0"/>
          </a:p>
          <a:p>
            <a:pPr lvl="1"/>
            <a:r>
              <a:rPr lang="zh-TW" altLang="en-US" dirty="0" smtClean="0"/>
              <a:t>如備份的事件可以放在 </a:t>
            </a:r>
            <a:r>
              <a:rPr lang="en-US" altLang="zh-TW" dirty="0" smtClean="0"/>
              <a:t>system log </a:t>
            </a:r>
            <a:r>
              <a:rPr lang="zh-TW" altLang="en-US" dirty="0" smtClean="0"/>
              <a:t>或 </a:t>
            </a:r>
            <a:r>
              <a:rPr lang="en-US" altLang="zh-TW" dirty="0" smtClean="0"/>
              <a:t>audit trail</a:t>
            </a:r>
          </a:p>
          <a:p>
            <a:pPr lvl="1"/>
            <a:endParaRPr lang="en-US" altLang="zh-TW" dirty="0"/>
          </a:p>
          <a:p>
            <a:pPr lvl="1"/>
            <a:endParaRPr lang="zh-TW" altLang="en-US" dirty="0"/>
          </a:p>
        </p:txBody>
      </p:sp>
      <p:sp>
        <p:nvSpPr>
          <p:cNvPr id="3" name="投影片編號版面配置區 2"/>
          <p:cNvSpPr>
            <a:spLocks noGrp="1"/>
          </p:cNvSpPr>
          <p:nvPr>
            <p:ph type="sldNum" sz="quarter" idx="12"/>
          </p:nvPr>
        </p:nvSpPr>
        <p:spPr/>
        <p:txBody>
          <a:bodyPr/>
          <a:lstStyle/>
          <a:p>
            <a:pPr>
              <a:defRPr/>
            </a:pPr>
            <a:fld id="{15B9EB96-00CC-49C4-9BD4-211A1C1CB6A3}" type="slidenum">
              <a:rPr lang="en-US" altLang="zh-TW" smtClean="0"/>
              <a:pPr>
                <a:defRPr/>
              </a:pPr>
              <a:t>44</a:t>
            </a:fld>
            <a:endParaRPr lang="en-US" altLang="zh-TW"/>
          </a:p>
        </p:txBody>
      </p:sp>
    </p:spTree>
    <p:extLst>
      <p:ext uri="{BB962C8B-B14F-4D97-AF65-F5344CB8AC3E}">
        <p14:creationId xmlns:p14="http://schemas.microsoft.com/office/powerpoint/2010/main" val="106912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PREMIS </a:t>
            </a:r>
            <a:r>
              <a:rPr lang="zh-TW" altLang="en-US" dirty="0"/>
              <a:t>實體的</a:t>
            </a:r>
            <a:r>
              <a:rPr lang="zh-TW" altLang="en-US" dirty="0" smtClean="0"/>
              <a:t>範例 </a:t>
            </a:r>
            <a:r>
              <a:rPr lang="en-US" altLang="zh-TW" dirty="0" smtClean="0"/>
              <a:t>(</a:t>
            </a:r>
            <a:r>
              <a:rPr lang="zh-TW" altLang="en-US" dirty="0" smtClean="0"/>
              <a:t>續</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代理人</a:t>
            </a:r>
            <a:endParaRPr lang="en-US" altLang="zh-TW" dirty="0" smtClean="0"/>
          </a:p>
          <a:p>
            <a:pPr lvl="1"/>
            <a:r>
              <a:rPr lang="zh-TW" altLang="en-US" dirty="0" smtClean="0"/>
              <a:t>擁有或給予權利者</a:t>
            </a:r>
            <a:endParaRPr lang="en-US" altLang="zh-TW" dirty="0" smtClean="0"/>
          </a:p>
          <a:p>
            <a:pPr lvl="1"/>
            <a:r>
              <a:rPr lang="zh-TW" altLang="en-US" dirty="0" smtClean="0"/>
              <a:t>執行、認可、引發事件者</a:t>
            </a:r>
            <a:endParaRPr lang="en-US" altLang="zh-TW" dirty="0" smtClean="0"/>
          </a:p>
          <a:p>
            <a:pPr lvl="1"/>
            <a:r>
              <a:rPr lang="zh-TW" altLang="en-US" dirty="0"/>
              <a:t>藉</a:t>
            </a:r>
            <a:r>
              <a:rPr lang="zh-TW" altLang="en-US" dirty="0" smtClean="0"/>
              <a:t>由事件或權利宣告而產生物件或對物件採取行動者</a:t>
            </a:r>
            <a:endParaRPr lang="en-US" altLang="zh-TW" dirty="0" smtClean="0"/>
          </a:p>
          <a:p>
            <a:r>
              <a:rPr lang="zh-TW" altLang="en-US" dirty="0" smtClean="0"/>
              <a:t>權利描述</a:t>
            </a:r>
            <a:endParaRPr lang="en-US" altLang="zh-TW" dirty="0" smtClean="0"/>
          </a:p>
          <a:p>
            <a:pPr lvl="1"/>
            <a:r>
              <a:rPr lang="zh-TW" altLang="en-US" smtClean="0"/>
              <a:t>至少要記錄：儲存庫憑藉著何種權利或許可而能對物件執行轉置等長久保存的工作</a:t>
            </a:r>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45</a:t>
            </a:fld>
            <a:endParaRPr lang="en-US" altLang="zh-TW"/>
          </a:p>
        </p:txBody>
      </p:sp>
    </p:spTree>
    <p:extLst>
      <p:ext uri="{BB962C8B-B14F-4D97-AF65-F5344CB8AC3E}">
        <p14:creationId xmlns:p14="http://schemas.microsoft.com/office/powerpoint/2010/main" val="39795986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容器與子單元</a:t>
            </a:r>
            <a:endParaRPr lang="zh-TW" altLang="en-US" dirty="0"/>
          </a:p>
        </p:txBody>
      </p:sp>
      <p:sp>
        <p:nvSpPr>
          <p:cNvPr id="3" name="內容版面配置區 2"/>
          <p:cNvSpPr>
            <a:spLocks noGrp="1"/>
          </p:cNvSpPr>
          <p:nvPr>
            <p:ph idx="1"/>
          </p:nvPr>
        </p:nvSpPr>
        <p:spPr/>
        <p:txBody>
          <a:bodyPr/>
          <a:lstStyle/>
          <a:p>
            <a:r>
              <a:rPr lang="zh-TW" altLang="en-US" dirty="0" smtClean="0"/>
              <a:t>容器</a:t>
            </a:r>
            <a:r>
              <a:rPr lang="en-US" altLang="zh-TW" dirty="0"/>
              <a:t>(Container</a:t>
            </a:r>
            <a:r>
              <a:rPr lang="en-US" altLang="zh-TW" dirty="0" smtClean="0"/>
              <a:t>)</a:t>
            </a:r>
            <a:r>
              <a:rPr lang="zh-TW" altLang="en-US" dirty="0" smtClean="0"/>
              <a:t>：這種語意單元本身並不擁有值，而是用來將相關的語意單元聚合成群</a:t>
            </a:r>
            <a:r>
              <a:rPr lang="en-US" altLang="zh-TW" dirty="0" smtClean="0"/>
              <a:t>(</a:t>
            </a:r>
            <a:r>
              <a:rPr lang="zh-TW" altLang="en-US" dirty="0" smtClean="0"/>
              <a:t>這些相關的語意單元就稱為子單元</a:t>
            </a:r>
            <a:r>
              <a:rPr lang="en-US" altLang="zh-TW" dirty="0" smtClean="0"/>
              <a:t>(subunit)</a:t>
            </a:r>
          </a:p>
          <a:p>
            <a:endParaRPr lang="en-US" altLang="zh-TW" dirty="0"/>
          </a:p>
          <a:p>
            <a:endParaRPr lang="en-US" altLang="zh-TW" dirty="0" smtClean="0"/>
          </a:p>
          <a:p>
            <a:pPr lvl="1"/>
            <a:r>
              <a:rPr lang="en-US" altLang="zh-TW" dirty="0" err="1" smtClean="0"/>
              <a:t>objectIdentifierType</a:t>
            </a:r>
            <a:r>
              <a:rPr lang="zh-TW" altLang="en-US" dirty="0" smtClean="0"/>
              <a:t>：例如</a:t>
            </a:r>
            <a:r>
              <a:rPr lang="en-US" altLang="zh-TW" dirty="0" smtClean="0"/>
              <a:t>ISBN, DOI, URI</a:t>
            </a:r>
          </a:p>
          <a:p>
            <a:pPr lvl="1"/>
            <a:r>
              <a:rPr lang="en-US" altLang="zh-TW" dirty="0" smtClean="0"/>
              <a:t>M: Mandatory, R: Repeatable</a:t>
            </a:r>
          </a:p>
          <a:p>
            <a:r>
              <a:rPr lang="zh-TW" altLang="en-US" dirty="0" smtClean="0"/>
              <a:t>擴充容器</a:t>
            </a:r>
            <a:r>
              <a:rPr lang="en-US" altLang="zh-TW" dirty="0" smtClean="0"/>
              <a:t>(Extension Container)</a:t>
            </a:r>
            <a:r>
              <a:rPr lang="zh-TW" altLang="en-US" dirty="0" smtClean="0"/>
              <a:t>：這種特殊容器不含有子單元，其目的是用來記錄非</a:t>
            </a:r>
            <a:r>
              <a:rPr lang="en-US" altLang="zh-TW" dirty="0" smtClean="0"/>
              <a:t>PREMIS</a:t>
            </a:r>
            <a:r>
              <a:rPr lang="zh-TW" altLang="en-US" dirty="0" smtClean="0"/>
              <a:t>的詮釋資料</a:t>
            </a:r>
            <a:endParaRPr lang="zh-TW" altLang="en-US"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46</a:t>
            </a:fld>
            <a:endParaRPr lang="en-US" altLang="zh-TW"/>
          </a:p>
        </p:txBody>
      </p:sp>
      <p:sp>
        <p:nvSpPr>
          <p:cNvPr id="6" name="矩形 5"/>
          <p:cNvSpPr/>
          <p:nvPr/>
        </p:nvSpPr>
        <p:spPr>
          <a:xfrm>
            <a:off x="1907704" y="2852936"/>
            <a:ext cx="4572000" cy="830997"/>
          </a:xfrm>
          <a:prstGeom prst="rect">
            <a:avLst/>
          </a:prstGeom>
          <a:solidFill>
            <a:schemeClr val="accent2"/>
          </a:solidFill>
        </p:spPr>
        <p:txBody>
          <a:bodyPr>
            <a:spAutoFit/>
          </a:bodyPr>
          <a:lstStyle/>
          <a:p>
            <a:r>
              <a:rPr lang="en-US" altLang="zh-TW" sz="1600" dirty="0">
                <a:solidFill>
                  <a:srgbClr val="000000"/>
                </a:solidFill>
                <a:latin typeface="Comic Sans MS" panose="030F0702030302020204" pitchFamily="66" charset="0"/>
              </a:rPr>
              <a:t>1.1 </a:t>
            </a:r>
            <a:r>
              <a:rPr lang="en-US" altLang="zh-TW" sz="1600" dirty="0" err="1">
                <a:solidFill>
                  <a:srgbClr val="000000"/>
                </a:solidFill>
                <a:latin typeface="Comic Sans MS" panose="030F0702030302020204" pitchFamily="66" charset="0"/>
              </a:rPr>
              <a:t>objectIdentifier</a:t>
            </a:r>
            <a:r>
              <a:rPr lang="en-US" altLang="zh-TW" sz="1600" dirty="0">
                <a:solidFill>
                  <a:srgbClr val="000000"/>
                </a:solidFill>
                <a:latin typeface="Comic Sans MS" panose="030F0702030302020204" pitchFamily="66" charset="0"/>
              </a:rPr>
              <a:t> (M, R) </a:t>
            </a:r>
          </a:p>
          <a:p>
            <a:r>
              <a:rPr lang="en-US" altLang="zh-TW" sz="1600" dirty="0" smtClean="0">
                <a:solidFill>
                  <a:srgbClr val="000000"/>
                </a:solidFill>
                <a:latin typeface="Comic Sans MS" panose="030F0702030302020204" pitchFamily="66" charset="0"/>
              </a:rPr>
              <a:t>     1.1.1 </a:t>
            </a:r>
            <a:r>
              <a:rPr lang="en-US" altLang="zh-TW" sz="1600" dirty="0" err="1">
                <a:solidFill>
                  <a:srgbClr val="000000"/>
                </a:solidFill>
                <a:latin typeface="Comic Sans MS" panose="030F0702030302020204" pitchFamily="66" charset="0"/>
              </a:rPr>
              <a:t>objectIdentifierType</a:t>
            </a:r>
            <a:r>
              <a:rPr lang="en-US" altLang="zh-TW" sz="1600" dirty="0">
                <a:solidFill>
                  <a:srgbClr val="000000"/>
                </a:solidFill>
                <a:latin typeface="Comic Sans MS" panose="030F0702030302020204" pitchFamily="66" charset="0"/>
              </a:rPr>
              <a:t> (M, NR) </a:t>
            </a:r>
          </a:p>
          <a:p>
            <a:r>
              <a:rPr lang="en-US" altLang="zh-TW" sz="1600" dirty="0" smtClean="0">
                <a:solidFill>
                  <a:srgbClr val="000000"/>
                </a:solidFill>
                <a:latin typeface="Comic Sans MS" panose="030F0702030302020204" pitchFamily="66" charset="0"/>
              </a:rPr>
              <a:t>     1.1.2 </a:t>
            </a:r>
            <a:r>
              <a:rPr lang="en-US" altLang="zh-TW" sz="1600" dirty="0" err="1">
                <a:solidFill>
                  <a:srgbClr val="000000"/>
                </a:solidFill>
                <a:latin typeface="Comic Sans MS" panose="030F0702030302020204" pitchFamily="66" charset="0"/>
              </a:rPr>
              <a:t>objectIdentifierValue</a:t>
            </a:r>
            <a:r>
              <a:rPr lang="en-US" altLang="zh-TW" sz="1600" dirty="0">
                <a:solidFill>
                  <a:srgbClr val="000000"/>
                </a:solidFill>
                <a:latin typeface="Comic Sans MS" panose="030F0702030302020204" pitchFamily="66" charset="0"/>
              </a:rPr>
              <a:t> (M, NR) </a:t>
            </a:r>
            <a:endParaRPr lang="zh-TW" altLang="en-US" sz="1600" dirty="0">
              <a:latin typeface="Comic Sans MS" panose="030F0702030302020204" pitchFamily="66" charset="0"/>
            </a:endParaRPr>
          </a:p>
        </p:txBody>
      </p:sp>
    </p:spTree>
    <p:extLst>
      <p:ext uri="{BB962C8B-B14F-4D97-AF65-F5344CB8AC3E}">
        <p14:creationId xmlns:p14="http://schemas.microsoft.com/office/powerpoint/2010/main" val="3760490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物件的語意單元</a:t>
            </a:r>
            <a:endParaRPr lang="zh-TW" altLang="en-US" dirty="0"/>
          </a:p>
        </p:txBody>
      </p:sp>
      <p:sp>
        <p:nvSpPr>
          <p:cNvPr id="3" name="內容版面配置區 2"/>
          <p:cNvSpPr>
            <a:spLocks noGrp="1"/>
          </p:cNvSpPr>
          <p:nvPr>
            <p:ph sz="half" idx="1"/>
          </p:nvPr>
        </p:nvSpPr>
        <p:spPr/>
        <p:txBody>
          <a:bodyPr/>
          <a:lstStyle/>
          <a:p>
            <a:r>
              <a:rPr lang="zh-TW" altLang="en-US" dirty="0" smtClean="0"/>
              <a:t>物</a:t>
            </a:r>
            <a:r>
              <a:rPr lang="zh-TW" altLang="en-US" dirty="0"/>
              <a:t>件</a:t>
            </a:r>
            <a:r>
              <a:rPr lang="en-US" altLang="zh-TW" dirty="0" smtClean="0"/>
              <a:t>ID</a:t>
            </a:r>
          </a:p>
          <a:p>
            <a:r>
              <a:rPr lang="zh-TW" altLang="en-US" dirty="0" smtClean="0"/>
              <a:t>不變性資訊</a:t>
            </a:r>
            <a:endParaRPr lang="en-US" altLang="zh-TW" dirty="0" smtClean="0"/>
          </a:p>
          <a:p>
            <a:r>
              <a:rPr lang="zh-TW" altLang="en-US" dirty="0" smtClean="0"/>
              <a:t>物件大小</a:t>
            </a:r>
            <a:endParaRPr lang="en-US" altLang="zh-TW" dirty="0" smtClean="0"/>
          </a:p>
          <a:p>
            <a:r>
              <a:rPr lang="zh-TW" altLang="en-US" dirty="0" smtClean="0"/>
              <a:t>物件格式</a:t>
            </a:r>
            <a:endParaRPr lang="en-US" altLang="zh-TW" dirty="0" smtClean="0"/>
          </a:p>
          <a:p>
            <a:r>
              <a:rPr lang="zh-TW" altLang="en-US" dirty="0" smtClean="0"/>
              <a:t>物件原始名稱</a:t>
            </a:r>
            <a:endParaRPr lang="en-US" altLang="zh-TW" dirty="0" smtClean="0"/>
          </a:p>
          <a:p>
            <a:r>
              <a:rPr lang="zh-TW" altLang="en-US" dirty="0" smtClean="0"/>
              <a:t>創建相關資訊</a:t>
            </a:r>
            <a:endParaRPr lang="en-US" altLang="zh-TW" dirty="0" smtClean="0"/>
          </a:p>
          <a:p>
            <a:endParaRPr lang="zh-TW" altLang="en-US" dirty="0"/>
          </a:p>
        </p:txBody>
      </p:sp>
      <p:sp>
        <p:nvSpPr>
          <p:cNvPr id="5" name="內容版面配置區 4"/>
          <p:cNvSpPr>
            <a:spLocks noGrp="1"/>
          </p:cNvSpPr>
          <p:nvPr>
            <p:ph sz="half" idx="2"/>
          </p:nvPr>
        </p:nvSpPr>
        <p:spPr/>
        <p:txBody>
          <a:bodyPr/>
          <a:lstStyle/>
          <a:p>
            <a:r>
              <a:rPr lang="zh-TW" altLang="en-US" dirty="0"/>
              <a:t>抑制器相關資訊</a:t>
            </a:r>
            <a:endParaRPr lang="en-US" altLang="zh-TW" dirty="0"/>
          </a:p>
          <a:p>
            <a:r>
              <a:rPr lang="zh-TW" altLang="en-US" dirty="0"/>
              <a:t>重要性質相關資訊</a:t>
            </a:r>
            <a:endParaRPr lang="en-US" altLang="zh-TW" dirty="0"/>
          </a:p>
          <a:p>
            <a:r>
              <a:rPr lang="zh-TW" altLang="en-US" dirty="0"/>
              <a:t>環境相關資訊</a:t>
            </a:r>
            <a:endParaRPr lang="en-US" altLang="zh-TW" dirty="0"/>
          </a:p>
          <a:p>
            <a:r>
              <a:rPr lang="zh-TW" altLang="en-US" dirty="0" smtClean="0"/>
              <a:t>媒體種類與存放位置</a:t>
            </a:r>
            <a:endParaRPr lang="en-US" altLang="zh-TW" dirty="0" smtClean="0"/>
          </a:p>
          <a:p>
            <a:r>
              <a:rPr lang="zh-TW" altLang="en-US" dirty="0" smtClean="0"/>
              <a:t>數位簽章資訊</a:t>
            </a:r>
            <a:endParaRPr lang="en-US" altLang="zh-TW" dirty="0" smtClean="0"/>
          </a:p>
          <a:p>
            <a:r>
              <a:rPr lang="zh-TW" altLang="en-US" dirty="0" smtClean="0"/>
              <a:t>與</a:t>
            </a:r>
            <a:r>
              <a:rPr lang="zh-TW" altLang="en-US" dirty="0"/>
              <a:t>其</a:t>
            </a:r>
            <a:r>
              <a:rPr lang="zh-TW" altLang="en-US" dirty="0" smtClean="0"/>
              <a:t>他物件或實體的</a:t>
            </a:r>
            <a:r>
              <a:rPr lang="zh-TW" altLang="en-US" dirty="0"/>
              <a:t>關係</a:t>
            </a:r>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47</a:t>
            </a:fld>
            <a:endParaRPr lang="en-US" altLang="zh-TW"/>
          </a:p>
        </p:txBody>
      </p:sp>
    </p:spTree>
    <p:extLst>
      <p:ext uri="{BB962C8B-B14F-4D97-AF65-F5344CB8AC3E}">
        <p14:creationId xmlns:p14="http://schemas.microsoft.com/office/powerpoint/2010/main" val="22628043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物件的語意單元 </a:t>
            </a:r>
            <a:r>
              <a:rPr lang="en-US" altLang="zh-TW" dirty="0" smtClean="0"/>
              <a:t>(</a:t>
            </a:r>
            <a:r>
              <a:rPr lang="zh-TW" altLang="en-US" dirty="0" smtClean="0"/>
              <a:t>續</a:t>
            </a:r>
            <a:r>
              <a:rPr lang="en-US" altLang="zh-TW" dirty="0" smtClean="0"/>
              <a:t>)</a:t>
            </a:r>
            <a:endParaRPr lang="zh-TW" altLang="en-US" dirty="0"/>
          </a:p>
        </p:txBody>
      </p:sp>
      <p:sp>
        <p:nvSpPr>
          <p:cNvPr id="5" name="投影片編號版面配置區 4"/>
          <p:cNvSpPr>
            <a:spLocks noGrp="1"/>
          </p:cNvSpPr>
          <p:nvPr>
            <p:ph type="sldNum" sz="quarter" idx="12"/>
          </p:nvPr>
        </p:nvSpPr>
        <p:spPr/>
        <p:txBody>
          <a:bodyPr/>
          <a:lstStyle/>
          <a:p>
            <a:pPr>
              <a:defRPr/>
            </a:pPr>
            <a:fld id="{9012D869-CC4B-4E45-9A68-8327808694CC}" type="slidenum">
              <a:rPr lang="en-US" altLang="zh-TW" smtClean="0"/>
              <a:pPr>
                <a:defRPr/>
              </a:pPr>
              <a:t>48</a:t>
            </a:fld>
            <a:endParaRPr lang="en-US" altLang="zh-TW"/>
          </a:p>
        </p:txBody>
      </p:sp>
      <p:sp>
        <p:nvSpPr>
          <p:cNvPr id="9" name="矩形 8"/>
          <p:cNvSpPr/>
          <p:nvPr/>
        </p:nvSpPr>
        <p:spPr>
          <a:xfrm>
            <a:off x="2286000" y="1551563"/>
            <a:ext cx="5742384" cy="4801314"/>
          </a:xfrm>
          <a:prstGeom prst="rect">
            <a:avLst/>
          </a:prstGeom>
        </p:spPr>
        <p:txBody>
          <a:bodyPr wrap="square">
            <a:spAutoFit/>
          </a:bodyPr>
          <a:lstStyle/>
          <a:p>
            <a:r>
              <a:rPr lang="en-US" altLang="zh-TW" sz="1800" dirty="0">
                <a:latin typeface="Comic Sans MS" panose="030F0702030302020204" pitchFamily="66" charset="0"/>
              </a:rPr>
              <a:t>1.1	</a:t>
            </a:r>
            <a:r>
              <a:rPr lang="en-US" altLang="zh-TW" sz="1800" dirty="0" err="1">
                <a:latin typeface="Comic Sans MS" panose="030F0702030302020204" pitchFamily="66" charset="0"/>
              </a:rPr>
              <a:t>objectIdentifier</a:t>
            </a:r>
            <a:r>
              <a:rPr lang="en-US" altLang="zh-TW" sz="1800" dirty="0">
                <a:latin typeface="Comic Sans MS" panose="030F0702030302020204" pitchFamily="66" charset="0"/>
              </a:rPr>
              <a:t> (M, R)</a:t>
            </a:r>
          </a:p>
          <a:p>
            <a:r>
              <a:rPr lang="en-US" altLang="zh-TW" sz="1800" dirty="0" smtClean="0">
                <a:solidFill>
                  <a:srgbClr val="7030A0"/>
                </a:solidFill>
                <a:latin typeface="Comic Sans MS" panose="030F0702030302020204" pitchFamily="66" charset="0"/>
              </a:rPr>
              <a:t>	1.1.1</a:t>
            </a:r>
            <a:r>
              <a:rPr lang="en-US" altLang="zh-TW" sz="1800" dirty="0">
                <a:solidFill>
                  <a:srgbClr val="7030A0"/>
                </a:solidFill>
                <a:latin typeface="Comic Sans MS" panose="030F0702030302020204" pitchFamily="66" charset="0"/>
              </a:rPr>
              <a:t>	</a:t>
            </a:r>
            <a:r>
              <a:rPr lang="en-US" altLang="zh-TW" sz="1800" dirty="0" err="1">
                <a:solidFill>
                  <a:srgbClr val="7030A0"/>
                </a:solidFill>
                <a:latin typeface="Comic Sans MS" panose="030F0702030302020204" pitchFamily="66" charset="0"/>
              </a:rPr>
              <a:t>objectIdentifierType</a:t>
            </a:r>
            <a:r>
              <a:rPr lang="en-US" altLang="zh-TW" sz="1800" dirty="0">
                <a:solidFill>
                  <a:srgbClr val="7030A0"/>
                </a:solidFill>
                <a:latin typeface="Comic Sans MS" panose="030F0702030302020204" pitchFamily="66" charset="0"/>
              </a:rPr>
              <a:t>(M, NR)</a:t>
            </a:r>
          </a:p>
          <a:p>
            <a:r>
              <a:rPr lang="en-US" altLang="zh-TW" sz="1800" dirty="0" smtClean="0">
                <a:solidFill>
                  <a:srgbClr val="7030A0"/>
                </a:solidFill>
                <a:latin typeface="Comic Sans MS" panose="030F0702030302020204" pitchFamily="66" charset="0"/>
              </a:rPr>
              <a:t>	1.1.2</a:t>
            </a:r>
            <a:r>
              <a:rPr lang="en-US" altLang="zh-TW" sz="1800" dirty="0">
                <a:solidFill>
                  <a:srgbClr val="7030A0"/>
                </a:solidFill>
                <a:latin typeface="Comic Sans MS" panose="030F0702030302020204" pitchFamily="66" charset="0"/>
              </a:rPr>
              <a:t>	</a:t>
            </a:r>
            <a:r>
              <a:rPr lang="en-US" altLang="zh-TW" sz="1800" dirty="0" err="1">
                <a:solidFill>
                  <a:srgbClr val="7030A0"/>
                </a:solidFill>
                <a:latin typeface="Comic Sans MS" panose="030F0702030302020204" pitchFamily="66" charset="0"/>
              </a:rPr>
              <a:t>objectIdentifierValue</a:t>
            </a:r>
            <a:r>
              <a:rPr lang="en-US" altLang="zh-TW" sz="1800" dirty="0">
                <a:solidFill>
                  <a:srgbClr val="7030A0"/>
                </a:solidFill>
                <a:latin typeface="Comic Sans MS" panose="030F0702030302020204" pitchFamily="66" charset="0"/>
              </a:rPr>
              <a:t>(M, NR)</a:t>
            </a:r>
          </a:p>
          <a:p>
            <a:r>
              <a:rPr lang="en-US" altLang="zh-TW" sz="1800" dirty="0">
                <a:latin typeface="Comic Sans MS" panose="030F0702030302020204" pitchFamily="66" charset="0"/>
              </a:rPr>
              <a:t>1.2	</a:t>
            </a:r>
            <a:r>
              <a:rPr lang="en-US" altLang="zh-TW" sz="1800" dirty="0" err="1">
                <a:latin typeface="Comic Sans MS" panose="030F0702030302020204" pitchFamily="66" charset="0"/>
              </a:rPr>
              <a:t>objectCategory</a:t>
            </a:r>
            <a:r>
              <a:rPr lang="en-US" altLang="zh-TW" sz="1800" dirty="0">
                <a:latin typeface="Comic Sans MS" panose="030F0702030302020204" pitchFamily="66" charset="0"/>
              </a:rPr>
              <a:t> (M, NR)</a:t>
            </a:r>
          </a:p>
          <a:p>
            <a:r>
              <a:rPr lang="en-US" altLang="zh-TW" sz="1800" dirty="0">
                <a:latin typeface="Comic Sans MS" panose="030F0702030302020204" pitchFamily="66" charset="0"/>
              </a:rPr>
              <a:t>1.3	</a:t>
            </a:r>
            <a:r>
              <a:rPr lang="en-US" altLang="zh-TW" sz="1800" dirty="0" err="1">
                <a:latin typeface="Comic Sans MS" panose="030F0702030302020204" pitchFamily="66" charset="0"/>
              </a:rPr>
              <a:t>preservationLevel</a:t>
            </a:r>
            <a:r>
              <a:rPr lang="en-US" altLang="zh-TW" sz="1800" dirty="0">
                <a:latin typeface="Comic Sans MS" panose="030F0702030302020204" pitchFamily="66" charset="0"/>
              </a:rPr>
              <a:t> (O, R)</a:t>
            </a:r>
          </a:p>
          <a:p>
            <a:r>
              <a:rPr lang="en-US" altLang="zh-TW" sz="1800" dirty="0">
                <a:latin typeface="Comic Sans MS" panose="030F0702030302020204" pitchFamily="66" charset="0"/>
              </a:rPr>
              <a:t>1.4	</a:t>
            </a:r>
            <a:r>
              <a:rPr lang="en-US" altLang="zh-TW" sz="1800" dirty="0" err="1">
                <a:latin typeface="Comic Sans MS" panose="030F0702030302020204" pitchFamily="66" charset="0"/>
              </a:rPr>
              <a:t>significantProperties</a:t>
            </a:r>
            <a:r>
              <a:rPr lang="en-US" altLang="zh-TW" sz="1800" dirty="0">
                <a:latin typeface="Comic Sans MS" panose="030F0702030302020204" pitchFamily="66" charset="0"/>
              </a:rPr>
              <a:t> (O, R)</a:t>
            </a:r>
          </a:p>
          <a:p>
            <a:r>
              <a:rPr lang="en-US" altLang="zh-TW" sz="1800" dirty="0">
                <a:latin typeface="Comic Sans MS" panose="030F0702030302020204" pitchFamily="66" charset="0"/>
              </a:rPr>
              <a:t>1.5	</a:t>
            </a:r>
            <a:r>
              <a:rPr lang="en-US" altLang="zh-TW" sz="1800" dirty="0" err="1">
                <a:latin typeface="Comic Sans MS" panose="030F0702030302020204" pitchFamily="66" charset="0"/>
              </a:rPr>
              <a:t>objectCharacteristics</a:t>
            </a:r>
            <a:r>
              <a:rPr lang="en-US" altLang="zh-TW" sz="1800" dirty="0">
                <a:latin typeface="Comic Sans MS" panose="030F0702030302020204" pitchFamily="66" charset="0"/>
              </a:rPr>
              <a:t> (M, R)</a:t>
            </a:r>
          </a:p>
          <a:p>
            <a:r>
              <a:rPr lang="en-US" altLang="zh-TW" sz="1800" dirty="0">
                <a:latin typeface="Comic Sans MS" panose="030F0702030302020204" pitchFamily="66" charset="0"/>
              </a:rPr>
              <a:t>1.6	</a:t>
            </a:r>
            <a:r>
              <a:rPr lang="en-US" altLang="zh-TW" sz="1800" dirty="0" err="1">
                <a:latin typeface="Comic Sans MS" panose="030F0702030302020204" pitchFamily="66" charset="0"/>
              </a:rPr>
              <a:t>originalName</a:t>
            </a:r>
            <a:r>
              <a:rPr lang="en-US" altLang="zh-TW" sz="1800" dirty="0">
                <a:latin typeface="Comic Sans MS" panose="030F0702030302020204" pitchFamily="66" charset="0"/>
              </a:rPr>
              <a:t> (O, NR)</a:t>
            </a:r>
          </a:p>
          <a:p>
            <a:r>
              <a:rPr lang="en-US" altLang="zh-TW" sz="1800" dirty="0">
                <a:latin typeface="Comic Sans MS" panose="030F0702030302020204" pitchFamily="66" charset="0"/>
              </a:rPr>
              <a:t>1.7	storage (O, R)</a:t>
            </a:r>
          </a:p>
          <a:p>
            <a:r>
              <a:rPr lang="en-US" altLang="zh-TW" sz="1800" dirty="0">
                <a:latin typeface="Comic Sans MS" panose="030F0702030302020204" pitchFamily="66" charset="0"/>
              </a:rPr>
              <a:t>1.8	</a:t>
            </a:r>
            <a:r>
              <a:rPr lang="en-US" altLang="zh-TW" sz="1800" dirty="0" err="1">
                <a:latin typeface="Comic Sans MS" panose="030F0702030302020204" pitchFamily="66" charset="0"/>
              </a:rPr>
              <a:t>signatureInformation</a:t>
            </a:r>
            <a:r>
              <a:rPr lang="en-US" altLang="zh-TW" sz="1800" dirty="0">
                <a:latin typeface="Comic Sans MS" panose="030F0702030302020204" pitchFamily="66" charset="0"/>
              </a:rPr>
              <a:t> (O, R)</a:t>
            </a:r>
          </a:p>
          <a:p>
            <a:r>
              <a:rPr lang="en-US" altLang="zh-TW" sz="1800" dirty="0">
                <a:latin typeface="Comic Sans MS" panose="030F0702030302020204" pitchFamily="66" charset="0"/>
              </a:rPr>
              <a:t>1.9	</a:t>
            </a:r>
            <a:r>
              <a:rPr lang="en-US" altLang="zh-TW" sz="1800" dirty="0" err="1">
                <a:latin typeface="Comic Sans MS" panose="030F0702030302020204" pitchFamily="66" charset="0"/>
              </a:rPr>
              <a:t>environmentFunction</a:t>
            </a:r>
            <a:r>
              <a:rPr lang="en-US" altLang="zh-TW" sz="1800" dirty="0">
                <a:latin typeface="Comic Sans MS" panose="030F0702030302020204" pitchFamily="66" charset="0"/>
              </a:rPr>
              <a:t> (O, R)</a:t>
            </a:r>
          </a:p>
          <a:p>
            <a:r>
              <a:rPr lang="en-US" altLang="zh-TW" sz="1800" dirty="0">
                <a:latin typeface="Comic Sans MS" panose="030F0702030302020204" pitchFamily="66" charset="0"/>
              </a:rPr>
              <a:t>1.10	</a:t>
            </a:r>
            <a:r>
              <a:rPr lang="en-US" altLang="zh-TW" sz="1800" dirty="0" err="1">
                <a:latin typeface="Comic Sans MS" panose="030F0702030302020204" pitchFamily="66" charset="0"/>
              </a:rPr>
              <a:t>environmentDesignation</a:t>
            </a:r>
            <a:r>
              <a:rPr lang="en-US" altLang="zh-TW" sz="1800" dirty="0">
                <a:latin typeface="Comic Sans MS" panose="030F0702030302020204" pitchFamily="66" charset="0"/>
              </a:rPr>
              <a:t> (O, R)</a:t>
            </a:r>
          </a:p>
          <a:p>
            <a:r>
              <a:rPr lang="en-US" altLang="zh-TW" sz="1800" dirty="0">
                <a:latin typeface="Comic Sans MS" panose="030F0702030302020204" pitchFamily="66" charset="0"/>
              </a:rPr>
              <a:t>1.11	</a:t>
            </a:r>
            <a:r>
              <a:rPr lang="en-US" altLang="zh-TW" sz="1800" dirty="0" err="1">
                <a:latin typeface="Comic Sans MS" panose="030F0702030302020204" pitchFamily="66" charset="0"/>
              </a:rPr>
              <a:t>environmentRegistry</a:t>
            </a:r>
            <a:r>
              <a:rPr lang="en-US" altLang="zh-TW" sz="1800" dirty="0">
                <a:latin typeface="Comic Sans MS" panose="030F0702030302020204" pitchFamily="66" charset="0"/>
              </a:rPr>
              <a:t> (O, R)</a:t>
            </a:r>
          </a:p>
          <a:p>
            <a:r>
              <a:rPr lang="en-US" altLang="zh-TW" sz="1800" dirty="0">
                <a:latin typeface="Comic Sans MS" panose="030F0702030302020204" pitchFamily="66" charset="0"/>
              </a:rPr>
              <a:t>1.12	</a:t>
            </a:r>
            <a:r>
              <a:rPr lang="en-US" altLang="zh-TW" sz="1800" dirty="0" err="1">
                <a:latin typeface="Comic Sans MS" panose="030F0702030302020204" pitchFamily="66" charset="0"/>
              </a:rPr>
              <a:t>environmentExtension</a:t>
            </a:r>
            <a:r>
              <a:rPr lang="en-US" altLang="zh-TW" sz="1800" dirty="0">
                <a:latin typeface="Comic Sans MS" panose="030F0702030302020204" pitchFamily="66" charset="0"/>
              </a:rPr>
              <a:t> (O, R)</a:t>
            </a:r>
          </a:p>
          <a:p>
            <a:r>
              <a:rPr lang="en-US" altLang="zh-TW" sz="1800" dirty="0">
                <a:latin typeface="Comic Sans MS" panose="030F0702030302020204" pitchFamily="66" charset="0"/>
              </a:rPr>
              <a:t>1.13	relationship (O, R)</a:t>
            </a:r>
          </a:p>
          <a:p>
            <a:r>
              <a:rPr lang="en-US" altLang="zh-TW" sz="1800" dirty="0">
                <a:latin typeface="Comic Sans MS" panose="030F0702030302020204" pitchFamily="66" charset="0"/>
              </a:rPr>
              <a:t>1.14	</a:t>
            </a:r>
            <a:r>
              <a:rPr lang="en-US" altLang="zh-TW" sz="1800" dirty="0" err="1">
                <a:latin typeface="Comic Sans MS" panose="030F0702030302020204" pitchFamily="66" charset="0"/>
              </a:rPr>
              <a:t>linkingEventIdentifier</a:t>
            </a:r>
            <a:r>
              <a:rPr lang="en-US" altLang="zh-TW" sz="1800" dirty="0">
                <a:latin typeface="Comic Sans MS" panose="030F0702030302020204" pitchFamily="66" charset="0"/>
              </a:rPr>
              <a:t> (O, R)</a:t>
            </a:r>
          </a:p>
          <a:p>
            <a:r>
              <a:rPr lang="en-US" altLang="zh-TW" sz="1800" dirty="0">
                <a:latin typeface="Comic Sans MS" panose="030F0702030302020204" pitchFamily="66" charset="0"/>
              </a:rPr>
              <a:t>1.15	</a:t>
            </a:r>
            <a:r>
              <a:rPr lang="en-US" altLang="zh-TW" sz="1800" dirty="0" err="1">
                <a:latin typeface="Comic Sans MS" panose="030F0702030302020204" pitchFamily="66" charset="0"/>
              </a:rPr>
              <a:t>linkingRightsStatementIdentifier</a:t>
            </a:r>
            <a:r>
              <a:rPr lang="en-US" altLang="zh-TW" sz="1800" dirty="0">
                <a:latin typeface="Comic Sans MS" panose="030F0702030302020204" pitchFamily="66" charset="0"/>
              </a:rPr>
              <a:t> (O, R)</a:t>
            </a:r>
          </a:p>
        </p:txBody>
      </p:sp>
    </p:spTree>
    <p:extLst>
      <p:ext uri="{BB962C8B-B14F-4D97-AF65-F5344CB8AC3E}">
        <p14:creationId xmlns:p14="http://schemas.microsoft.com/office/powerpoint/2010/main" val="33468911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objectIdentifier</a:t>
            </a:r>
            <a:r>
              <a:rPr lang="zh-TW" altLang="en-US" dirty="0" smtClean="0"/>
              <a:t>的定義</a:t>
            </a:r>
            <a:endParaRPr lang="zh-TW" altLang="en-US" dirty="0"/>
          </a:p>
        </p:txBody>
      </p:sp>
      <p:sp>
        <p:nvSpPr>
          <p:cNvPr id="3" name="投影片編號版面配置區 2"/>
          <p:cNvSpPr>
            <a:spLocks noGrp="1"/>
          </p:cNvSpPr>
          <p:nvPr>
            <p:ph type="sldNum" sz="quarter" idx="12"/>
          </p:nvPr>
        </p:nvSpPr>
        <p:spPr/>
        <p:txBody>
          <a:bodyPr/>
          <a:lstStyle/>
          <a:p>
            <a:pPr>
              <a:defRPr/>
            </a:pPr>
            <a:fld id="{15B9EB96-00CC-49C4-9BD4-211A1C1CB6A3}" type="slidenum">
              <a:rPr lang="en-US" altLang="zh-TW" smtClean="0"/>
              <a:pPr>
                <a:defRPr/>
              </a:pPr>
              <a:t>49</a:t>
            </a:fld>
            <a:endParaRPr lang="en-US" altLang="zh-TW"/>
          </a:p>
        </p:txBody>
      </p:sp>
      <p:pic>
        <p:nvPicPr>
          <p:cNvPr id="4" name="圖片 3"/>
          <p:cNvPicPr/>
          <p:nvPr/>
        </p:nvPicPr>
        <p:blipFill>
          <a:blip r:embed="rId2"/>
          <a:stretch>
            <a:fillRect/>
          </a:stretch>
        </p:blipFill>
        <p:spPr>
          <a:xfrm>
            <a:off x="1403648" y="1052735"/>
            <a:ext cx="6984776" cy="5713189"/>
          </a:xfrm>
          <a:prstGeom prst="rect">
            <a:avLst/>
          </a:prstGeom>
        </p:spPr>
      </p:pic>
    </p:spTree>
    <p:extLst>
      <p:ext uri="{BB962C8B-B14F-4D97-AF65-F5344CB8AC3E}">
        <p14:creationId xmlns:p14="http://schemas.microsoft.com/office/powerpoint/2010/main" val="391212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數位保存的迷思概念</a:t>
            </a:r>
            <a:endParaRPr lang="zh-TW" altLang="en-US" dirty="0"/>
          </a:p>
        </p:txBody>
      </p:sp>
      <p:sp>
        <p:nvSpPr>
          <p:cNvPr id="3" name="內容版面配置區 2"/>
          <p:cNvSpPr>
            <a:spLocks noGrp="1"/>
          </p:cNvSpPr>
          <p:nvPr>
            <p:ph idx="1"/>
          </p:nvPr>
        </p:nvSpPr>
        <p:spPr/>
        <p:txBody>
          <a:bodyPr/>
          <a:lstStyle/>
          <a:p>
            <a:r>
              <a:rPr lang="zh-TW" altLang="zh-TW" dirty="0"/>
              <a:t>數位物件保存不僅僅是備份和</a:t>
            </a:r>
            <a:r>
              <a:rPr lang="zh-TW" altLang="zh-TW" dirty="0" smtClean="0"/>
              <a:t>復原</a:t>
            </a:r>
            <a:endParaRPr lang="en-US" altLang="zh-TW" dirty="0" smtClean="0"/>
          </a:p>
          <a:p>
            <a:r>
              <a:rPr lang="zh-TW" altLang="zh-TW" dirty="0"/>
              <a:t>數位物件保存不僅僅是有關取</a:t>
            </a:r>
            <a:r>
              <a:rPr lang="zh-TW" altLang="zh-TW" dirty="0" smtClean="0"/>
              <a:t>用</a:t>
            </a:r>
            <a:endParaRPr lang="en-US" altLang="zh-TW" dirty="0" smtClean="0"/>
          </a:p>
          <a:p>
            <a:r>
              <a:rPr lang="zh-TW" altLang="zh-TW" dirty="0"/>
              <a:t>數位物件保存不是事後才有的</a:t>
            </a:r>
            <a:r>
              <a:rPr lang="zh-TW" altLang="zh-TW" dirty="0" smtClean="0"/>
              <a:t>想法</a:t>
            </a:r>
            <a:endParaRPr lang="en-US" altLang="zh-TW" dirty="0" smtClean="0"/>
          </a:p>
          <a:p>
            <a:pPr lvl="1"/>
            <a:r>
              <a:rPr lang="zh-TW" altLang="zh-TW" dirty="0"/>
              <a:t>數位物件保存必須呼應典藏機構的使命、目標、任務、文化、典藏</a:t>
            </a:r>
            <a:r>
              <a:rPr lang="zh-TW" altLang="zh-TW" dirty="0" smtClean="0"/>
              <a:t>內容</a:t>
            </a:r>
            <a:endParaRPr lang="en-US" altLang="zh-TW" dirty="0" smtClean="0"/>
          </a:p>
          <a:p>
            <a:pPr lvl="1"/>
            <a:r>
              <a:rPr lang="zh-TW" altLang="en-US" dirty="0"/>
              <a:t>及</a:t>
            </a:r>
            <a:r>
              <a:rPr lang="zh-TW" altLang="zh-TW" dirty="0" smtClean="0"/>
              <a:t>早期考量</a:t>
            </a:r>
            <a:r>
              <a:rPr lang="zh-TW" altLang="zh-TW" dirty="0"/>
              <a:t>數位物件保存的相關議題，例如檔案格式的選擇、關鍵文件的取得、詮釋資料關鍵關係的</a:t>
            </a:r>
            <a:r>
              <a:rPr lang="zh-TW" altLang="zh-TW" dirty="0" smtClean="0"/>
              <a:t>描述</a:t>
            </a:r>
            <a:endParaRPr lang="zh-TW" altLang="en-US"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5</a:t>
            </a:fld>
            <a:endParaRPr lang="en-US" altLang="zh-TW"/>
          </a:p>
        </p:txBody>
      </p:sp>
      <p:sp>
        <p:nvSpPr>
          <p:cNvPr id="5" name="矩形 4"/>
          <p:cNvSpPr/>
          <p:nvPr/>
        </p:nvSpPr>
        <p:spPr>
          <a:xfrm>
            <a:off x="2843808" y="5933641"/>
            <a:ext cx="3207929" cy="369332"/>
          </a:xfrm>
          <a:prstGeom prst="rect">
            <a:avLst/>
          </a:prstGeom>
          <a:solidFill>
            <a:schemeClr val="accent2"/>
          </a:solidFill>
        </p:spPr>
        <p:txBody>
          <a:bodyPr wrap="none">
            <a:spAutoFit/>
          </a:bodyPr>
          <a:lstStyle/>
          <a:p>
            <a:r>
              <a:rPr lang="en-US" altLang="zh-TW" sz="1800" dirty="0" smtClean="0">
                <a:latin typeface="Comic Sans MS" panose="030F0702030302020204" pitchFamily="66" charset="0"/>
              </a:rPr>
              <a:t>(</a:t>
            </a:r>
            <a:r>
              <a:rPr lang="en-US" altLang="zh-TW" sz="1800" dirty="0" err="1" smtClean="0">
                <a:latin typeface="Comic Sans MS" panose="030F0702030302020204" pitchFamily="66" charset="0"/>
              </a:rPr>
              <a:t>Corrado</a:t>
            </a:r>
            <a:r>
              <a:rPr lang="en-US" altLang="zh-TW" sz="1800" dirty="0" smtClean="0">
                <a:latin typeface="Comic Sans MS" panose="030F0702030302020204" pitchFamily="66" charset="0"/>
              </a:rPr>
              <a:t> &amp; </a:t>
            </a:r>
            <a:r>
              <a:rPr lang="en-US" altLang="zh-TW" sz="1800" dirty="0" err="1" smtClean="0">
                <a:latin typeface="Comic Sans MS" panose="030F0702030302020204" pitchFamily="66" charset="0"/>
              </a:rPr>
              <a:t>Moulaison</a:t>
            </a:r>
            <a:r>
              <a:rPr lang="en-US" altLang="zh-TW" sz="1800" dirty="0" smtClean="0">
                <a:latin typeface="Comic Sans MS" panose="030F0702030302020204" pitchFamily="66" charset="0"/>
              </a:rPr>
              <a:t>, 2014)</a:t>
            </a:r>
            <a:endParaRPr lang="zh-TW" altLang="en-US" sz="1800" dirty="0">
              <a:latin typeface="Comic Sans MS" panose="030F0702030302020204" pitchFamily="66" charset="0"/>
            </a:endParaRPr>
          </a:p>
        </p:txBody>
      </p:sp>
    </p:spTree>
    <p:extLst>
      <p:ext uri="{BB962C8B-B14F-4D97-AF65-F5344CB8AC3E}">
        <p14:creationId xmlns:p14="http://schemas.microsoft.com/office/powerpoint/2010/main" val="30584935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事件的語意單元</a:t>
            </a:r>
            <a:endParaRPr lang="zh-TW" altLang="en-US" dirty="0"/>
          </a:p>
        </p:txBody>
      </p:sp>
      <p:sp>
        <p:nvSpPr>
          <p:cNvPr id="3" name="內容版面配置區 2"/>
          <p:cNvSpPr>
            <a:spLocks noGrp="1"/>
          </p:cNvSpPr>
          <p:nvPr>
            <p:ph idx="1"/>
          </p:nvPr>
        </p:nvSpPr>
        <p:spPr/>
        <p:txBody>
          <a:bodyPr/>
          <a:lstStyle/>
          <a:p>
            <a:r>
              <a:rPr lang="zh-TW" altLang="en-US" dirty="0" smtClean="0"/>
              <a:t>事件</a:t>
            </a:r>
            <a:r>
              <a:rPr lang="en-US" altLang="zh-TW" dirty="0" smtClean="0"/>
              <a:t>ID </a:t>
            </a:r>
            <a:r>
              <a:rPr lang="en-US" altLang="zh-TW" sz="2000" b="1" dirty="0" smtClean="0">
                <a:solidFill>
                  <a:srgbClr val="7030A0"/>
                </a:solidFill>
              </a:rPr>
              <a:t>(</a:t>
            </a:r>
            <a:r>
              <a:rPr lang="en-US" altLang="zh-TW" sz="2000" b="1" dirty="0" err="1" smtClean="0">
                <a:solidFill>
                  <a:srgbClr val="7030A0"/>
                </a:solidFill>
              </a:rPr>
              <a:t>eventIdentifier</a:t>
            </a:r>
            <a:r>
              <a:rPr lang="en-US" altLang="zh-TW" sz="2000" b="1" dirty="0" smtClean="0">
                <a:solidFill>
                  <a:srgbClr val="7030A0"/>
                </a:solidFill>
              </a:rPr>
              <a:t>)</a:t>
            </a:r>
          </a:p>
          <a:p>
            <a:r>
              <a:rPr lang="zh-TW" altLang="en-US" dirty="0" smtClean="0"/>
              <a:t>事件種類 </a:t>
            </a:r>
            <a:r>
              <a:rPr lang="en-US" altLang="zh-TW" dirty="0" smtClean="0"/>
              <a:t>(</a:t>
            </a:r>
            <a:r>
              <a:rPr lang="zh-TW" altLang="en-US" dirty="0" smtClean="0"/>
              <a:t>創建、攝入、轉置等</a:t>
            </a:r>
            <a:r>
              <a:rPr lang="en-US" altLang="zh-TW" dirty="0" smtClean="0"/>
              <a:t>) </a:t>
            </a:r>
            <a:r>
              <a:rPr lang="en-US" altLang="zh-TW" sz="2000" b="1" dirty="0">
                <a:solidFill>
                  <a:srgbClr val="7030A0"/>
                </a:solidFill>
              </a:rPr>
              <a:t>(</a:t>
            </a:r>
            <a:r>
              <a:rPr lang="en-US" altLang="zh-TW" sz="2000" b="1" dirty="0" err="1">
                <a:solidFill>
                  <a:srgbClr val="7030A0"/>
                </a:solidFill>
              </a:rPr>
              <a:t>eventType</a:t>
            </a:r>
            <a:r>
              <a:rPr lang="en-US" altLang="zh-TW" sz="2000" b="1" dirty="0">
                <a:solidFill>
                  <a:srgbClr val="7030A0"/>
                </a:solidFill>
              </a:rPr>
              <a:t>)</a:t>
            </a:r>
          </a:p>
          <a:p>
            <a:r>
              <a:rPr lang="zh-TW" altLang="en-US" dirty="0" smtClean="0"/>
              <a:t>事件發生的日期和時間 </a:t>
            </a:r>
            <a:r>
              <a:rPr lang="en-US" altLang="zh-TW" sz="2000" b="1" dirty="0">
                <a:solidFill>
                  <a:srgbClr val="7030A0"/>
                </a:solidFill>
              </a:rPr>
              <a:t>(</a:t>
            </a:r>
            <a:r>
              <a:rPr lang="en-US" altLang="zh-TW" sz="2000" b="1" dirty="0" err="1">
                <a:solidFill>
                  <a:srgbClr val="7030A0"/>
                </a:solidFill>
              </a:rPr>
              <a:t>eventDateTime</a:t>
            </a:r>
            <a:r>
              <a:rPr lang="en-US" altLang="zh-TW" sz="2000" b="1" dirty="0">
                <a:solidFill>
                  <a:srgbClr val="7030A0"/>
                </a:solidFill>
              </a:rPr>
              <a:t>)</a:t>
            </a:r>
          </a:p>
          <a:p>
            <a:r>
              <a:rPr lang="zh-TW" altLang="en-US" dirty="0" smtClean="0"/>
              <a:t>事件的詳細敘述 </a:t>
            </a:r>
            <a:r>
              <a:rPr lang="en-US" altLang="zh-TW" sz="2000" b="1" dirty="0">
                <a:solidFill>
                  <a:srgbClr val="7030A0"/>
                </a:solidFill>
              </a:rPr>
              <a:t>(</a:t>
            </a:r>
            <a:r>
              <a:rPr lang="en-US" altLang="zh-TW" sz="2000" b="1" dirty="0" err="1">
                <a:solidFill>
                  <a:srgbClr val="7030A0"/>
                </a:solidFill>
              </a:rPr>
              <a:t>eventDetailInformation</a:t>
            </a:r>
            <a:r>
              <a:rPr lang="en-US" altLang="zh-TW" sz="2000" b="1" dirty="0">
                <a:solidFill>
                  <a:srgbClr val="7030A0"/>
                </a:solidFill>
              </a:rPr>
              <a:t>)</a:t>
            </a:r>
          </a:p>
          <a:p>
            <a:r>
              <a:rPr lang="zh-TW" altLang="en-US" dirty="0" smtClean="0"/>
              <a:t>事件的結果</a:t>
            </a:r>
            <a:r>
              <a:rPr lang="en-US" altLang="zh-TW" sz="2000" b="1" dirty="0">
                <a:solidFill>
                  <a:srgbClr val="7030A0"/>
                </a:solidFill>
              </a:rPr>
              <a:t>(</a:t>
            </a:r>
            <a:r>
              <a:rPr lang="en-US" altLang="zh-TW" sz="2000" b="1" dirty="0" err="1">
                <a:solidFill>
                  <a:srgbClr val="7030A0"/>
                </a:solidFill>
              </a:rPr>
              <a:t>eventOutcomeInformation</a:t>
            </a:r>
            <a:r>
              <a:rPr lang="en-US" altLang="zh-TW" sz="2000" b="1" dirty="0">
                <a:solidFill>
                  <a:srgbClr val="7030A0"/>
                </a:solidFill>
              </a:rPr>
              <a:t>)</a:t>
            </a:r>
          </a:p>
          <a:p>
            <a:r>
              <a:rPr lang="zh-TW" altLang="en-US" dirty="0" smtClean="0"/>
              <a:t>事件結果的詳細敘述</a:t>
            </a:r>
            <a:r>
              <a:rPr lang="en-US" altLang="zh-TW" sz="2000" b="1" dirty="0">
                <a:solidFill>
                  <a:srgbClr val="7030A0"/>
                </a:solidFill>
              </a:rPr>
              <a:t>(</a:t>
            </a:r>
            <a:r>
              <a:rPr lang="en-US" altLang="zh-TW" sz="2000" b="1" dirty="0" err="1">
                <a:solidFill>
                  <a:srgbClr val="7030A0"/>
                </a:solidFill>
              </a:rPr>
              <a:t>eventOutcomeDetail</a:t>
            </a:r>
            <a:r>
              <a:rPr lang="en-US" altLang="zh-TW" sz="2000" b="1" dirty="0">
                <a:solidFill>
                  <a:srgbClr val="7030A0"/>
                </a:solidFill>
              </a:rPr>
              <a:t>)</a:t>
            </a:r>
          </a:p>
          <a:p>
            <a:r>
              <a:rPr lang="zh-TW" altLang="en-US" dirty="0" smtClean="0"/>
              <a:t>與事件相關的代理者和其所扮演的角色 </a:t>
            </a:r>
            <a:r>
              <a:rPr lang="en-US" altLang="zh-TW" sz="2000" b="1" dirty="0">
                <a:solidFill>
                  <a:srgbClr val="7030A0"/>
                </a:solidFill>
              </a:rPr>
              <a:t>(</a:t>
            </a:r>
            <a:r>
              <a:rPr lang="en-US" altLang="zh-TW" sz="2000" b="1" dirty="0" err="1">
                <a:solidFill>
                  <a:srgbClr val="7030A0"/>
                </a:solidFill>
              </a:rPr>
              <a:t>linkingAgentIdentifier</a:t>
            </a:r>
            <a:r>
              <a:rPr lang="en-US" altLang="zh-TW" sz="2000" b="1" dirty="0">
                <a:solidFill>
                  <a:srgbClr val="7030A0"/>
                </a:solidFill>
              </a:rPr>
              <a:t>)</a:t>
            </a:r>
          </a:p>
          <a:p>
            <a:r>
              <a:rPr lang="zh-TW" altLang="en-US" dirty="0" smtClean="0"/>
              <a:t>與事件相關的物件和其所</a:t>
            </a:r>
            <a:r>
              <a:rPr lang="zh-TW" altLang="en-US" dirty="0"/>
              <a:t>扮演的</a:t>
            </a:r>
            <a:r>
              <a:rPr lang="zh-TW" altLang="en-US" dirty="0" smtClean="0"/>
              <a:t>角色 </a:t>
            </a:r>
            <a:r>
              <a:rPr lang="en-US" altLang="zh-TW" sz="2000" b="1" dirty="0">
                <a:solidFill>
                  <a:srgbClr val="7030A0"/>
                </a:solidFill>
              </a:rPr>
              <a:t>(</a:t>
            </a:r>
            <a:r>
              <a:rPr lang="en-US" altLang="zh-TW" sz="2000" b="1" dirty="0" err="1">
                <a:solidFill>
                  <a:srgbClr val="7030A0"/>
                </a:solidFill>
              </a:rPr>
              <a:t>linkingObjectIdentifier</a:t>
            </a:r>
            <a:r>
              <a:rPr lang="en-US" altLang="zh-TW" sz="2000" b="1" dirty="0">
                <a:solidFill>
                  <a:srgbClr val="7030A0"/>
                </a:solidFill>
              </a:rPr>
              <a:t>)</a:t>
            </a:r>
          </a:p>
          <a:p>
            <a:endParaRPr lang="en-US" altLang="zh-TW" dirty="0"/>
          </a:p>
          <a:p>
            <a:endParaRPr lang="zh-TW" altLang="en-US" dirty="0"/>
          </a:p>
        </p:txBody>
      </p:sp>
      <p:sp>
        <p:nvSpPr>
          <p:cNvPr id="5" name="投影片編號版面配置區 4"/>
          <p:cNvSpPr>
            <a:spLocks noGrp="1"/>
          </p:cNvSpPr>
          <p:nvPr>
            <p:ph type="sldNum" sz="quarter" idx="12"/>
          </p:nvPr>
        </p:nvSpPr>
        <p:spPr/>
        <p:txBody>
          <a:bodyPr/>
          <a:lstStyle/>
          <a:p>
            <a:pPr>
              <a:defRPr/>
            </a:pPr>
            <a:fld id="{9012D869-CC4B-4E45-9A68-8327808694CC}" type="slidenum">
              <a:rPr lang="en-US" altLang="zh-TW" smtClean="0"/>
              <a:pPr>
                <a:defRPr/>
              </a:pPr>
              <a:t>50</a:t>
            </a:fld>
            <a:endParaRPr lang="en-US" altLang="zh-TW"/>
          </a:p>
        </p:txBody>
      </p:sp>
    </p:spTree>
    <p:extLst>
      <p:ext uri="{BB962C8B-B14F-4D97-AF65-F5344CB8AC3E}">
        <p14:creationId xmlns:p14="http://schemas.microsoft.com/office/powerpoint/2010/main" val="19842066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代理者的語意單元</a:t>
            </a:r>
            <a:endParaRPr lang="zh-TW" altLang="en-US" dirty="0"/>
          </a:p>
        </p:txBody>
      </p:sp>
      <p:sp>
        <p:nvSpPr>
          <p:cNvPr id="5" name="內容版面配置區 4"/>
          <p:cNvSpPr>
            <a:spLocks noGrp="1"/>
          </p:cNvSpPr>
          <p:nvPr>
            <p:ph idx="1"/>
          </p:nvPr>
        </p:nvSpPr>
        <p:spPr/>
        <p:txBody>
          <a:bodyPr/>
          <a:lstStyle/>
          <a:p>
            <a:r>
              <a:rPr lang="zh-TW" altLang="en-US" dirty="0" smtClean="0"/>
              <a:t>代理者</a:t>
            </a:r>
            <a:endParaRPr lang="en-US" altLang="zh-TW" dirty="0" smtClean="0"/>
          </a:p>
          <a:p>
            <a:pPr lvl="1"/>
            <a:r>
              <a:rPr lang="zh-TW" altLang="en-US" dirty="0" smtClean="0"/>
              <a:t>代理者</a:t>
            </a:r>
            <a:r>
              <a:rPr lang="en-US" altLang="zh-TW" dirty="0" smtClean="0"/>
              <a:t>ID </a:t>
            </a:r>
            <a:r>
              <a:rPr lang="en-US" altLang="zh-TW" sz="2000" b="1" dirty="0">
                <a:solidFill>
                  <a:srgbClr val="7030A0"/>
                </a:solidFill>
                <a:cs typeface="+mn-cs"/>
              </a:rPr>
              <a:t>(</a:t>
            </a:r>
            <a:r>
              <a:rPr lang="en-US" altLang="zh-TW" sz="2000" b="1" dirty="0" err="1">
                <a:solidFill>
                  <a:srgbClr val="7030A0"/>
                </a:solidFill>
                <a:cs typeface="+mn-cs"/>
              </a:rPr>
              <a:t>agentIdentifier</a:t>
            </a:r>
            <a:r>
              <a:rPr lang="en-US" altLang="zh-TW" sz="2000" b="1" dirty="0">
                <a:solidFill>
                  <a:srgbClr val="7030A0"/>
                </a:solidFill>
                <a:cs typeface="+mn-cs"/>
              </a:rPr>
              <a:t>)</a:t>
            </a:r>
          </a:p>
          <a:p>
            <a:pPr lvl="1"/>
            <a:r>
              <a:rPr lang="zh-TW" altLang="en-US" dirty="0" smtClean="0"/>
              <a:t>代理者名稱 </a:t>
            </a:r>
            <a:r>
              <a:rPr lang="en-US" altLang="zh-TW" sz="2000" b="1" dirty="0">
                <a:solidFill>
                  <a:srgbClr val="7030A0"/>
                </a:solidFill>
                <a:cs typeface="+mn-cs"/>
              </a:rPr>
              <a:t>(</a:t>
            </a:r>
            <a:r>
              <a:rPr lang="en-US" altLang="zh-TW" sz="2000" b="1" dirty="0" err="1">
                <a:solidFill>
                  <a:srgbClr val="7030A0"/>
                </a:solidFill>
                <a:cs typeface="+mn-cs"/>
              </a:rPr>
              <a:t>agentName</a:t>
            </a:r>
            <a:r>
              <a:rPr lang="en-US" altLang="zh-TW" sz="2000" b="1" dirty="0">
                <a:solidFill>
                  <a:srgbClr val="7030A0"/>
                </a:solidFill>
                <a:cs typeface="+mn-cs"/>
              </a:rPr>
              <a:t>)</a:t>
            </a:r>
          </a:p>
          <a:p>
            <a:pPr lvl="1"/>
            <a:r>
              <a:rPr lang="zh-TW" altLang="en-US" dirty="0" smtClean="0"/>
              <a:t>代理者種類</a:t>
            </a:r>
            <a:r>
              <a:rPr lang="en-US" altLang="zh-TW" dirty="0" smtClean="0"/>
              <a:t>(</a:t>
            </a:r>
            <a:r>
              <a:rPr lang="zh-TW" altLang="en-US" dirty="0" smtClean="0"/>
              <a:t>人、組織、軟體</a:t>
            </a:r>
            <a:r>
              <a:rPr lang="en-US" altLang="zh-TW" dirty="0" smtClean="0"/>
              <a:t>) </a:t>
            </a:r>
            <a:r>
              <a:rPr lang="en-US" altLang="zh-TW" sz="2000" b="1" dirty="0">
                <a:solidFill>
                  <a:srgbClr val="7030A0"/>
                </a:solidFill>
                <a:cs typeface="+mn-cs"/>
              </a:rPr>
              <a:t>(</a:t>
            </a:r>
            <a:r>
              <a:rPr lang="en-US" altLang="zh-TW" sz="2000" b="1" dirty="0" err="1">
                <a:solidFill>
                  <a:srgbClr val="7030A0"/>
                </a:solidFill>
                <a:cs typeface="+mn-cs"/>
              </a:rPr>
              <a:t>agentType</a:t>
            </a:r>
            <a:r>
              <a:rPr lang="en-US" altLang="zh-TW" sz="2000" b="1" dirty="0">
                <a:solidFill>
                  <a:srgbClr val="7030A0"/>
                </a:solidFill>
                <a:cs typeface="+mn-cs"/>
              </a:rPr>
              <a:t>)</a:t>
            </a:r>
          </a:p>
          <a:p>
            <a:pPr lvl="1"/>
            <a:r>
              <a:rPr lang="zh-TW" altLang="en-US" dirty="0" smtClean="0"/>
              <a:t>代理者版本 </a:t>
            </a:r>
            <a:r>
              <a:rPr lang="en-US" altLang="zh-TW" sz="2000" b="1" dirty="0">
                <a:solidFill>
                  <a:srgbClr val="7030A0"/>
                </a:solidFill>
                <a:cs typeface="+mn-cs"/>
              </a:rPr>
              <a:t>(</a:t>
            </a:r>
            <a:r>
              <a:rPr lang="en-US" altLang="zh-TW" sz="2000" b="1" dirty="0" err="1">
                <a:solidFill>
                  <a:srgbClr val="7030A0"/>
                </a:solidFill>
                <a:cs typeface="+mn-cs"/>
              </a:rPr>
              <a:t>agentVersion</a:t>
            </a:r>
            <a:r>
              <a:rPr lang="en-US" altLang="zh-TW" sz="2000" b="1" dirty="0">
                <a:solidFill>
                  <a:srgbClr val="7030A0"/>
                </a:solidFill>
                <a:cs typeface="+mn-cs"/>
              </a:rPr>
              <a:t>)</a:t>
            </a:r>
          </a:p>
          <a:p>
            <a:pPr lvl="1"/>
            <a:r>
              <a:rPr lang="zh-TW" altLang="en-US" dirty="0" smtClean="0"/>
              <a:t>代理者備註 </a:t>
            </a:r>
            <a:r>
              <a:rPr lang="en-US" altLang="zh-TW" sz="2000" b="1" dirty="0">
                <a:solidFill>
                  <a:srgbClr val="7030A0"/>
                </a:solidFill>
                <a:cs typeface="+mn-cs"/>
              </a:rPr>
              <a:t>(</a:t>
            </a:r>
            <a:r>
              <a:rPr lang="en-US" altLang="zh-TW" sz="2000" b="1" dirty="0" err="1">
                <a:solidFill>
                  <a:srgbClr val="7030A0"/>
                </a:solidFill>
                <a:cs typeface="+mn-cs"/>
              </a:rPr>
              <a:t>agentNote</a:t>
            </a:r>
            <a:r>
              <a:rPr lang="en-US" altLang="zh-TW" sz="2000" b="1" dirty="0">
                <a:solidFill>
                  <a:srgbClr val="7030A0"/>
                </a:solidFill>
                <a:cs typeface="+mn-cs"/>
              </a:rPr>
              <a:t>)</a:t>
            </a:r>
          </a:p>
          <a:p>
            <a:pPr lvl="1"/>
            <a:r>
              <a:rPr lang="zh-TW" altLang="en-US" dirty="0" smtClean="0"/>
              <a:t>代理者擴充容</a:t>
            </a:r>
            <a:r>
              <a:rPr lang="zh-TW" altLang="en-US" dirty="0"/>
              <a:t>器</a:t>
            </a:r>
            <a:r>
              <a:rPr lang="zh-TW" altLang="en-US" dirty="0" smtClean="0"/>
              <a:t> </a:t>
            </a:r>
            <a:r>
              <a:rPr lang="en-US" altLang="zh-TW" sz="2000" b="1" dirty="0">
                <a:solidFill>
                  <a:srgbClr val="7030A0"/>
                </a:solidFill>
                <a:cs typeface="+mn-cs"/>
              </a:rPr>
              <a:t>(</a:t>
            </a:r>
            <a:r>
              <a:rPr lang="en-US" altLang="zh-TW" sz="2000" b="1" dirty="0" err="1">
                <a:solidFill>
                  <a:srgbClr val="7030A0"/>
                </a:solidFill>
                <a:cs typeface="+mn-cs"/>
              </a:rPr>
              <a:t>agentExtension</a:t>
            </a:r>
            <a:r>
              <a:rPr lang="en-US" altLang="zh-TW" sz="2000" b="1" dirty="0">
                <a:solidFill>
                  <a:srgbClr val="7030A0"/>
                </a:solidFill>
                <a:cs typeface="+mn-cs"/>
              </a:rPr>
              <a:t>)</a:t>
            </a:r>
          </a:p>
          <a:p>
            <a:pPr lvl="1"/>
            <a:r>
              <a:rPr lang="zh-TW" altLang="en-US" dirty="0" smtClean="0"/>
              <a:t>與代理者相關的事件 </a:t>
            </a:r>
            <a:r>
              <a:rPr lang="en-US" altLang="zh-TW" sz="2000" b="1" dirty="0">
                <a:solidFill>
                  <a:srgbClr val="7030A0"/>
                </a:solidFill>
                <a:cs typeface="+mn-cs"/>
              </a:rPr>
              <a:t>(</a:t>
            </a:r>
            <a:r>
              <a:rPr lang="en-US" altLang="zh-TW" sz="2000" b="1" dirty="0" err="1" smtClean="0">
                <a:solidFill>
                  <a:srgbClr val="7030A0"/>
                </a:solidFill>
                <a:cs typeface="+mn-cs"/>
              </a:rPr>
              <a:t>linkingEventIdentifier</a:t>
            </a:r>
            <a:r>
              <a:rPr lang="en-US" altLang="zh-TW" sz="2000" b="1" dirty="0">
                <a:solidFill>
                  <a:srgbClr val="7030A0"/>
                </a:solidFill>
                <a:cs typeface="+mn-cs"/>
              </a:rPr>
              <a:t>)</a:t>
            </a:r>
          </a:p>
          <a:p>
            <a:pPr lvl="1"/>
            <a:r>
              <a:rPr lang="zh-TW" altLang="en-US" dirty="0" smtClean="0"/>
              <a:t>與代理者相關的權利描述 </a:t>
            </a:r>
            <a:r>
              <a:rPr lang="en-US" altLang="zh-TW" sz="2000" b="1" dirty="0">
                <a:solidFill>
                  <a:srgbClr val="7030A0"/>
                </a:solidFill>
                <a:cs typeface="+mn-cs"/>
              </a:rPr>
              <a:t>(</a:t>
            </a:r>
            <a:r>
              <a:rPr lang="en-US" altLang="zh-TW" sz="2000" b="1" dirty="0" err="1" smtClean="0">
                <a:solidFill>
                  <a:srgbClr val="7030A0"/>
                </a:solidFill>
                <a:cs typeface="+mn-cs"/>
              </a:rPr>
              <a:t>linkingRightsStatementIdentifier</a:t>
            </a:r>
            <a:r>
              <a:rPr lang="en-US" altLang="zh-TW" sz="2000" b="1" dirty="0">
                <a:solidFill>
                  <a:srgbClr val="7030A0"/>
                </a:solidFill>
                <a:cs typeface="+mn-cs"/>
              </a:rPr>
              <a:t>)</a:t>
            </a:r>
          </a:p>
          <a:p>
            <a:pPr lvl="1"/>
            <a:r>
              <a:rPr lang="zh-TW" altLang="en-US" dirty="0" smtClean="0"/>
              <a:t>與代理者相關的環境和其所扮演的角色 </a:t>
            </a:r>
            <a:r>
              <a:rPr lang="en-US" altLang="zh-TW" sz="2000" b="1" dirty="0">
                <a:solidFill>
                  <a:srgbClr val="7030A0"/>
                </a:solidFill>
                <a:cs typeface="+mn-cs"/>
              </a:rPr>
              <a:t>(</a:t>
            </a:r>
            <a:r>
              <a:rPr lang="en-US" altLang="zh-TW" sz="2000" b="1" dirty="0" err="1">
                <a:solidFill>
                  <a:srgbClr val="7030A0"/>
                </a:solidFill>
                <a:cs typeface="+mn-cs"/>
              </a:rPr>
              <a:t>linkingAgentIdentifier</a:t>
            </a:r>
            <a:r>
              <a:rPr lang="en-US" altLang="zh-TW" sz="2000" b="1" dirty="0">
                <a:solidFill>
                  <a:srgbClr val="7030A0"/>
                </a:solidFill>
                <a:cs typeface="+mn-cs"/>
              </a:rPr>
              <a:t>)</a:t>
            </a:r>
          </a:p>
          <a:p>
            <a:pPr lvl="1"/>
            <a:endParaRPr lang="en-US" altLang="zh-TW" dirty="0" smtClean="0"/>
          </a:p>
          <a:p>
            <a:pPr lvl="1"/>
            <a:endParaRPr lang="en-US" altLang="zh-TW" dirty="0" smtClean="0"/>
          </a:p>
          <a:p>
            <a:pPr lvl="1"/>
            <a:endParaRPr lang="zh-TW" altLang="en-US" dirty="0"/>
          </a:p>
        </p:txBody>
      </p:sp>
      <p:sp>
        <p:nvSpPr>
          <p:cNvPr id="4" name="投影片編號版面配置區 3"/>
          <p:cNvSpPr>
            <a:spLocks noGrp="1"/>
          </p:cNvSpPr>
          <p:nvPr>
            <p:ph type="sldNum" sz="quarter" idx="12"/>
          </p:nvPr>
        </p:nvSpPr>
        <p:spPr/>
        <p:txBody>
          <a:bodyPr/>
          <a:lstStyle/>
          <a:p>
            <a:fld id="{2209C026-D2B0-4208-AEA6-7CA709B1E45A}" type="slidenum">
              <a:rPr lang="en-US" altLang="zh-TW" smtClean="0"/>
              <a:pPr/>
              <a:t>51</a:t>
            </a:fld>
            <a:endParaRPr lang="en-US" altLang="zh-TW"/>
          </a:p>
        </p:txBody>
      </p:sp>
    </p:spTree>
    <p:extLst>
      <p:ext uri="{BB962C8B-B14F-4D97-AF65-F5344CB8AC3E}">
        <p14:creationId xmlns:p14="http://schemas.microsoft.com/office/powerpoint/2010/main" val="1072984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權利的語意單元</a:t>
            </a:r>
            <a:endParaRPr lang="zh-TW" altLang="en-US" dirty="0"/>
          </a:p>
        </p:txBody>
      </p:sp>
      <p:sp>
        <p:nvSpPr>
          <p:cNvPr id="5" name="內容版面配置區 4"/>
          <p:cNvSpPr>
            <a:spLocks noGrp="1"/>
          </p:cNvSpPr>
          <p:nvPr>
            <p:ph idx="1"/>
          </p:nvPr>
        </p:nvSpPr>
        <p:spPr/>
        <p:txBody>
          <a:bodyPr/>
          <a:lstStyle/>
          <a:p>
            <a:r>
              <a:rPr lang="zh-TW" altLang="en-US" dirty="0"/>
              <a:t>權利</a:t>
            </a:r>
            <a:endParaRPr lang="en-US" altLang="zh-TW" dirty="0"/>
          </a:p>
          <a:p>
            <a:pPr lvl="1"/>
            <a:r>
              <a:rPr lang="zh-TW" altLang="en-US" dirty="0"/>
              <a:t>權利描述的</a:t>
            </a:r>
            <a:r>
              <a:rPr lang="en-US" altLang="zh-TW" dirty="0" smtClean="0"/>
              <a:t>ID </a:t>
            </a:r>
            <a:r>
              <a:rPr lang="en-US" altLang="zh-TW" sz="2000" b="1" dirty="0">
                <a:solidFill>
                  <a:srgbClr val="7030A0"/>
                </a:solidFill>
                <a:cs typeface="+mn-cs"/>
              </a:rPr>
              <a:t>(</a:t>
            </a:r>
            <a:r>
              <a:rPr lang="en-US" altLang="zh-TW" sz="2000" b="1" dirty="0" err="1">
                <a:solidFill>
                  <a:srgbClr val="7030A0"/>
                </a:solidFill>
                <a:cs typeface="+mn-cs"/>
              </a:rPr>
              <a:t>rightStatementIdentifier</a:t>
            </a:r>
            <a:r>
              <a:rPr lang="en-US" altLang="zh-TW" sz="2000" b="1" dirty="0">
                <a:solidFill>
                  <a:srgbClr val="7030A0"/>
                </a:solidFill>
                <a:cs typeface="+mn-cs"/>
              </a:rPr>
              <a:t>)</a:t>
            </a:r>
          </a:p>
          <a:p>
            <a:pPr lvl="1"/>
            <a:r>
              <a:rPr lang="zh-TW" altLang="en-US" dirty="0"/>
              <a:t>權利性質</a:t>
            </a:r>
            <a:r>
              <a:rPr lang="en-US" altLang="zh-TW" dirty="0"/>
              <a:t>(</a:t>
            </a:r>
            <a:r>
              <a:rPr lang="zh-TW" altLang="en-US" dirty="0"/>
              <a:t>著作權法、授權、法令</a:t>
            </a:r>
            <a:r>
              <a:rPr lang="en-US" altLang="zh-TW" dirty="0" smtClean="0"/>
              <a:t>) </a:t>
            </a:r>
            <a:r>
              <a:rPr lang="en-US" altLang="zh-TW" sz="2000" b="1" dirty="0">
                <a:solidFill>
                  <a:srgbClr val="7030A0"/>
                </a:solidFill>
                <a:cs typeface="+mn-cs"/>
              </a:rPr>
              <a:t>(</a:t>
            </a:r>
            <a:r>
              <a:rPr lang="en-US" altLang="zh-TW" sz="2000" b="1" dirty="0" err="1">
                <a:solidFill>
                  <a:srgbClr val="7030A0"/>
                </a:solidFill>
                <a:cs typeface="+mn-cs"/>
              </a:rPr>
              <a:t>rightsBasis</a:t>
            </a:r>
            <a:r>
              <a:rPr lang="en-US" altLang="zh-TW" sz="2000" b="1" dirty="0">
                <a:solidFill>
                  <a:srgbClr val="7030A0"/>
                </a:solidFill>
                <a:cs typeface="+mn-cs"/>
              </a:rPr>
              <a:t>)</a:t>
            </a:r>
          </a:p>
          <a:p>
            <a:pPr lvl="2"/>
            <a:r>
              <a:rPr lang="zh-TW" altLang="en-US" dirty="0" smtClean="0"/>
              <a:t>根據權利性質</a:t>
            </a:r>
            <a:r>
              <a:rPr lang="en-US" altLang="zh-TW" dirty="0" smtClean="0"/>
              <a:t>Copyright, License, Statute</a:t>
            </a:r>
            <a:r>
              <a:rPr lang="zh-TW" altLang="en-US" dirty="0" smtClean="0"/>
              <a:t>選用適當的語意單元</a:t>
            </a:r>
            <a:endParaRPr lang="en-US" altLang="zh-TW" dirty="0" smtClean="0"/>
          </a:p>
          <a:p>
            <a:pPr lvl="1"/>
            <a:r>
              <a:rPr lang="zh-TW" altLang="en-US" dirty="0" smtClean="0"/>
              <a:t>有關</a:t>
            </a:r>
            <a:r>
              <a:rPr lang="zh-TW" altLang="en-US" dirty="0"/>
              <a:t>權利性質的詳細敘述</a:t>
            </a:r>
            <a:endParaRPr lang="en-US" altLang="zh-TW" dirty="0"/>
          </a:p>
          <a:p>
            <a:pPr lvl="1"/>
            <a:r>
              <a:rPr lang="zh-TW" altLang="en-US" dirty="0"/>
              <a:t>權利描述所允許的</a:t>
            </a:r>
            <a:r>
              <a:rPr lang="zh-TW" altLang="en-US" dirty="0" smtClean="0"/>
              <a:t>行動 </a:t>
            </a:r>
            <a:r>
              <a:rPr lang="en-US" altLang="zh-TW" sz="2000" b="1" dirty="0">
                <a:solidFill>
                  <a:srgbClr val="7030A0"/>
                </a:solidFill>
                <a:cs typeface="+mn-cs"/>
              </a:rPr>
              <a:t>(act)</a:t>
            </a:r>
          </a:p>
          <a:p>
            <a:pPr lvl="1"/>
            <a:r>
              <a:rPr lang="zh-TW" altLang="en-US" dirty="0"/>
              <a:t>行動的</a:t>
            </a:r>
            <a:r>
              <a:rPr lang="zh-TW" altLang="en-US" dirty="0" smtClean="0"/>
              <a:t>限制 </a:t>
            </a:r>
            <a:r>
              <a:rPr lang="en-US" altLang="zh-TW" sz="2000" b="1" dirty="0">
                <a:solidFill>
                  <a:srgbClr val="7030A0"/>
                </a:solidFill>
                <a:cs typeface="+mn-cs"/>
              </a:rPr>
              <a:t>(restriction)</a:t>
            </a:r>
          </a:p>
          <a:p>
            <a:pPr lvl="1"/>
            <a:r>
              <a:rPr lang="zh-TW" altLang="en-US" dirty="0"/>
              <a:t>允許的</a:t>
            </a:r>
            <a:r>
              <a:rPr lang="zh-TW" altLang="en-US" dirty="0" smtClean="0"/>
              <a:t>條款、有效時間 </a:t>
            </a:r>
            <a:r>
              <a:rPr lang="en-US" altLang="zh-TW" sz="2000" b="1" dirty="0">
                <a:solidFill>
                  <a:srgbClr val="7030A0"/>
                </a:solidFill>
                <a:cs typeface="+mn-cs"/>
              </a:rPr>
              <a:t>(</a:t>
            </a:r>
            <a:r>
              <a:rPr lang="en-US" altLang="zh-TW" sz="2000" b="1" dirty="0" err="1">
                <a:solidFill>
                  <a:srgbClr val="7030A0"/>
                </a:solidFill>
                <a:cs typeface="+mn-cs"/>
              </a:rPr>
              <a:t>rightsGranted</a:t>
            </a:r>
            <a:r>
              <a:rPr lang="en-US" altLang="zh-TW" sz="2000" b="1" dirty="0">
                <a:solidFill>
                  <a:srgbClr val="7030A0"/>
                </a:solidFill>
                <a:cs typeface="+mn-cs"/>
              </a:rPr>
              <a:t>)</a:t>
            </a:r>
          </a:p>
          <a:p>
            <a:pPr lvl="1"/>
            <a:r>
              <a:rPr lang="zh-TW" altLang="en-US" dirty="0"/>
              <a:t>權利描述應用的</a:t>
            </a:r>
            <a:r>
              <a:rPr lang="zh-TW" altLang="en-US" dirty="0" smtClean="0"/>
              <a:t>物件與</a:t>
            </a:r>
            <a:r>
              <a:rPr lang="zh-TW" altLang="en-US" dirty="0"/>
              <a:t>角</a:t>
            </a:r>
            <a:r>
              <a:rPr lang="zh-TW" altLang="en-US" dirty="0" smtClean="0"/>
              <a:t>色 </a:t>
            </a:r>
            <a:r>
              <a:rPr lang="en-US" altLang="zh-TW" sz="2000" b="1" dirty="0">
                <a:solidFill>
                  <a:srgbClr val="7030A0"/>
                </a:solidFill>
                <a:cs typeface="+mn-cs"/>
              </a:rPr>
              <a:t>(</a:t>
            </a:r>
            <a:r>
              <a:rPr lang="en-US" altLang="zh-TW" sz="2000" b="1" dirty="0" err="1">
                <a:solidFill>
                  <a:srgbClr val="7030A0"/>
                </a:solidFill>
                <a:cs typeface="+mn-cs"/>
              </a:rPr>
              <a:t>linkingObjectIdentifier</a:t>
            </a:r>
            <a:r>
              <a:rPr lang="en-US" altLang="zh-TW" sz="2000" b="1" dirty="0">
                <a:solidFill>
                  <a:srgbClr val="7030A0"/>
                </a:solidFill>
                <a:cs typeface="+mn-cs"/>
              </a:rPr>
              <a:t>)</a:t>
            </a:r>
          </a:p>
          <a:p>
            <a:pPr lvl="1"/>
            <a:r>
              <a:rPr lang="zh-TW" altLang="en-US" dirty="0"/>
              <a:t>相關的代理者與</a:t>
            </a:r>
            <a:r>
              <a:rPr lang="zh-TW" altLang="en-US" dirty="0" smtClean="0"/>
              <a:t>角色 </a:t>
            </a:r>
            <a:r>
              <a:rPr lang="en-US" altLang="zh-TW" sz="2000" b="1" dirty="0">
                <a:solidFill>
                  <a:srgbClr val="7030A0"/>
                </a:solidFill>
                <a:cs typeface="+mn-cs"/>
              </a:rPr>
              <a:t>(</a:t>
            </a:r>
            <a:r>
              <a:rPr lang="en-US" altLang="zh-TW" sz="2000" b="1" dirty="0" err="1">
                <a:solidFill>
                  <a:srgbClr val="7030A0"/>
                </a:solidFill>
                <a:cs typeface="+mn-cs"/>
              </a:rPr>
              <a:t>linkAgentIdentifier</a:t>
            </a:r>
            <a:r>
              <a:rPr lang="en-US" altLang="zh-TW" sz="2000" b="1" dirty="0">
                <a:solidFill>
                  <a:srgbClr val="7030A0"/>
                </a:solidFill>
                <a:cs typeface="+mn-cs"/>
              </a:rPr>
              <a:t>)</a:t>
            </a:r>
            <a:endParaRPr lang="zh-TW" altLang="en-US" sz="2000" b="1" dirty="0">
              <a:solidFill>
                <a:srgbClr val="7030A0"/>
              </a:solidFill>
              <a:cs typeface="+mn-cs"/>
            </a:endParaRPr>
          </a:p>
          <a:p>
            <a:endParaRPr lang="zh-TW" altLang="en-US"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52</a:t>
            </a:fld>
            <a:endParaRPr lang="en-US" altLang="zh-TW"/>
          </a:p>
        </p:txBody>
      </p:sp>
    </p:spTree>
    <p:extLst>
      <p:ext uri="{BB962C8B-B14F-4D97-AF65-F5344CB8AC3E}">
        <p14:creationId xmlns:p14="http://schemas.microsoft.com/office/powerpoint/2010/main" val="3524354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管理／科技： </a:t>
            </a:r>
            <a:r>
              <a:rPr lang="en-US" altLang="zh-TW" dirty="0" smtClean="0"/>
              <a:t>LOCKSS</a:t>
            </a:r>
            <a:endParaRPr lang="zh-TW" altLang="en-US" dirty="0"/>
          </a:p>
        </p:txBody>
      </p:sp>
      <p:sp>
        <p:nvSpPr>
          <p:cNvPr id="12" name="文字版面配置區 11"/>
          <p:cNvSpPr>
            <a:spLocks noGrp="1"/>
          </p:cNvSpPr>
          <p:nvPr>
            <p:ph type="body" idx="1"/>
          </p:nvPr>
        </p:nvSpPr>
        <p:spPr/>
        <p:txBody>
          <a:bodyPr/>
          <a:lstStyle/>
          <a:p>
            <a:endParaRPr lang="zh-TW" altLang="en-US"/>
          </a:p>
        </p:txBody>
      </p:sp>
      <p:sp>
        <p:nvSpPr>
          <p:cNvPr id="4" name="矩形 3"/>
          <p:cNvSpPr/>
          <p:nvPr/>
        </p:nvSpPr>
        <p:spPr>
          <a:xfrm>
            <a:off x="3139200" y="5722421"/>
            <a:ext cx="2938625" cy="369332"/>
          </a:xfrm>
          <a:prstGeom prst="rect">
            <a:avLst/>
          </a:prstGeom>
          <a:solidFill>
            <a:schemeClr val="accent2"/>
          </a:solidFill>
        </p:spPr>
        <p:txBody>
          <a:bodyPr wrap="none">
            <a:spAutoFit/>
          </a:bodyPr>
          <a:lstStyle/>
          <a:p>
            <a:r>
              <a:rPr lang="en-US" altLang="zh-TW" sz="1800" dirty="0">
                <a:latin typeface="Comic Sans MS" panose="030F0702030302020204" pitchFamily="66" charset="0"/>
              </a:rPr>
              <a:t>(Reich &amp; Rosenthal, 2001)</a:t>
            </a:r>
            <a:endParaRPr lang="zh-TW" altLang="en-US" sz="1800" dirty="0">
              <a:latin typeface="Comic Sans MS" panose="030F0702030302020204" pitchFamily="66" charset="0"/>
            </a:endParaRPr>
          </a:p>
        </p:txBody>
      </p:sp>
      <p:sp>
        <p:nvSpPr>
          <p:cNvPr id="13" name="投影片編號版面配置區 12"/>
          <p:cNvSpPr>
            <a:spLocks noGrp="1"/>
          </p:cNvSpPr>
          <p:nvPr>
            <p:ph type="sldNum" sz="quarter" idx="12"/>
          </p:nvPr>
        </p:nvSpPr>
        <p:spPr/>
        <p:txBody>
          <a:bodyPr/>
          <a:lstStyle/>
          <a:p>
            <a:pPr>
              <a:defRPr/>
            </a:pPr>
            <a:fld id="{6861004E-178F-4F76-8F88-33329DFE0AEC}" type="slidenum">
              <a:rPr lang="en-US" altLang="zh-TW" smtClean="0"/>
              <a:pPr>
                <a:defRPr/>
              </a:pPr>
              <a:t>53</a:t>
            </a:fld>
            <a:endParaRPr lang="en-US" altLang="zh-TW"/>
          </a:p>
        </p:txBody>
      </p:sp>
    </p:spTree>
    <p:extLst>
      <p:ext uri="{BB962C8B-B14F-4D97-AF65-F5344CB8AC3E}">
        <p14:creationId xmlns:p14="http://schemas.microsoft.com/office/powerpoint/2010/main" val="33159059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mtClean="0"/>
              <a:t>想解決的問題</a:t>
            </a:r>
            <a:endParaRPr lang="zh-TW" altLang="en-US" dirty="0"/>
          </a:p>
        </p:txBody>
      </p:sp>
      <p:sp>
        <p:nvSpPr>
          <p:cNvPr id="5" name="內容版面配置區 4"/>
          <p:cNvSpPr>
            <a:spLocks noGrp="1"/>
          </p:cNvSpPr>
          <p:nvPr>
            <p:ph idx="1"/>
          </p:nvPr>
        </p:nvSpPr>
        <p:spPr/>
        <p:txBody>
          <a:bodyPr/>
          <a:lstStyle/>
          <a:p>
            <a:r>
              <a:rPr lang="zh-TW" altLang="en-US" dirty="0" smtClean="0"/>
              <a:t>想解決的問題：學術文獻的保存與長期取用</a:t>
            </a:r>
            <a:endParaRPr lang="en-US" altLang="zh-TW" dirty="0" smtClean="0"/>
          </a:p>
          <a:p>
            <a:pPr lvl="1"/>
            <a:r>
              <a:rPr lang="zh-TW" altLang="en-US" dirty="0" smtClean="0"/>
              <a:t>未來的科學家需要取用學術文獻以便教學與研究</a:t>
            </a:r>
            <a:endParaRPr lang="en-US" altLang="zh-TW" dirty="0" smtClean="0"/>
          </a:p>
          <a:p>
            <a:pPr lvl="1"/>
            <a:r>
              <a:rPr lang="zh-TW" altLang="en-US" dirty="0" smtClean="0"/>
              <a:t>現在與未來的圖書館館員需要便宜、強健、能管控的機制，以確保其服務社群能長期取用重要文獻</a:t>
            </a:r>
            <a:endParaRPr lang="en-US" altLang="zh-TW" dirty="0" smtClean="0"/>
          </a:p>
          <a:p>
            <a:pPr lvl="1"/>
            <a:r>
              <a:rPr lang="zh-TW" altLang="en-US" dirty="0" smtClean="0"/>
              <a:t>現在與未來的出版社需要確保其出版品僅能為授權且身分認可的讀者使用</a:t>
            </a:r>
            <a:endParaRPr lang="en-US" altLang="zh-TW" dirty="0" smtClean="0"/>
          </a:p>
          <a:p>
            <a:r>
              <a:rPr lang="zh-TW" altLang="en-US" dirty="0" smtClean="0"/>
              <a:t>解決方案的需求</a:t>
            </a:r>
            <a:endParaRPr lang="en-US" altLang="zh-TW" dirty="0" smtClean="0"/>
          </a:p>
          <a:p>
            <a:pPr lvl="1"/>
            <a:r>
              <a:rPr lang="zh-TW" altLang="en-US" dirty="0" smtClean="0"/>
              <a:t>內容必須原汁原味保存 </a:t>
            </a:r>
            <a:r>
              <a:rPr lang="en-US" altLang="zh-TW" dirty="0" smtClean="0"/>
              <a:t>(bit-level preservation)</a:t>
            </a:r>
          </a:p>
          <a:p>
            <a:pPr lvl="1"/>
            <a:r>
              <a:rPr lang="zh-TW" altLang="en-US" dirty="0" smtClean="0"/>
              <a:t>必須能取用內容</a:t>
            </a:r>
            <a:endParaRPr lang="en-US" altLang="zh-TW" dirty="0" smtClean="0"/>
          </a:p>
          <a:p>
            <a:pPr lvl="1"/>
            <a:r>
              <a:rPr lang="zh-TW" altLang="en-US" dirty="0" smtClean="0"/>
              <a:t>必須能剖析與瞭解內容</a:t>
            </a:r>
            <a:endParaRPr lang="en-US" altLang="zh-TW" dirty="0" smtClean="0"/>
          </a:p>
          <a:p>
            <a:pPr lvl="1"/>
            <a:endParaRPr lang="en-US" altLang="zh-TW" dirty="0" smtClean="0"/>
          </a:p>
          <a:p>
            <a:pPr lvl="1"/>
            <a:endParaRPr lang="zh-TW" altLang="en-US" dirty="0"/>
          </a:p>
        </p:txBody>
      </p:sp>
      <p:sp>
        <p:nvSpPr>
          <p:cNvPr id="2" name="投影片編號版面配置區 1"/>
          <p:cNvSpPr>
            <a:spLocks noGrp="1"/>
          </p:cNvSpPr>
          <p:nvPr>
            <p:ph type="sldNum" sz="quarter" idx="12"/>
          </p:nvPr>
        </p:nvSpPr>
        <p:spPr/>
        <p:txBody>
          <a:bodyPr/>
          <a:lstStyle/>
          <a:p>
            <a:pPr>
              <a:defRPr/>
            </a:pPr>
            <a:fld id="{2209C026-D2B0-4208-AEA6-7CA709B1E45A}" type="slidenum">
              <a:rPr lang="en-US" altLang="zh-TW" smtClean="0"/>
              <a:pPr>
                <a:defRPr/>
              </a:pPr>
              <a:t>54</a:t>
            </a:fld>
            <a:endParaRPr lang="en-US" altLang="zh-TW"/>
          </a:p>
        </p:txBody>
      </p:sp>
    </p:spTree>
    <p:extLst>
      <p:ext uri="{BB962C8B-B14F-4D97-AF65-F5344CB8AC3E}">
        <p14:creationId xmlns:p14="http://schemas.microsoft.com/office/powerpoint/2010/main" val="18444497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儲存庫</a:t>
            </a:r>
            <a:r>
              <a:rPr lang="en-US" altLang="zh-TW" smtClean="0"/>
              <a:t>(Repositories)</a:t>
            </a:r>
            <a:r>
              <a:rPr lang="zh-TW" altLang="en-US" smtClean="0"/>
              <a:t>模型</a:t>
            </a:r>
            <a:endParaRPr lang="zh-TW" altLang="en-US" dirty="0"/>
          </a:p>
        </p:txBody>
      </p:sp>
      <p:sp>
        <p:nvSpPr>
          <p:cNvPr id="3" name="內容版面配置區 2"/>
          <p:cNvSpPr>
            <a:spLocks noGrp="1"/>
          </p:cNvSpPr>
          <p:nvPr>
            <p:ph idx="1"/>
          </p:nvPr>
        </p:nvSpPr>
        <p:spPr/>
        <p:txBody>
          <a:bodyPr/>
          <a:lstStyle/>
          <a:p>
            <a:r>
              <a:rPr lang="zh-TW" altLang="en-US" dirty="0" smtClean="0"/>
              <a:t>集中式模型 </a:t>
            </a:r>
            <a:r>
              <a:rPr lang="en-US" altLang="zh-TW" dirty="0" smtClean="0"/>
              <a:t>– OAIS</a:t>
            </a:r>
          </a:p>
          <a:p>
            <a:pPr lvl="1"/>
            <a:r>
              <a:rPr lang="zh-TW" altLang="en-US" dirty="0" smtClean="0"/>
              <a:t>重責大任落於一身 </a:t>
            </a:r>
            <a:r>
              <a:rPr lang="en-US" altLang="zh-TW" dirty="0" smtClean="0"/>
              <a:t>– </a:t>
            </a:r>
            <a:r>
              <a:rPr lang="zh-TW" altLang="en-US" dirty="0" smtClean="0"/>
              <a:t>保存內容、軟硬體、技術人力</a:t>
            </a:r>
            <a:endParaRPr lang="en-US" altLang="zh-TW" dirty="0" smtClean="0"/>
          </a:p>
          <a:p>
            <a:pPr lvl="1"/>
            <a:r>
              <a:rPr lang="zh-TW" altLang="en-US" dirty="0" smtClean="0"/>
              <a:t>通常以暗黑典藏</a:t>
            </a:r>
            <a:r>
              <a:rPr lang="en-US" altLang="zh-TW" dirty="0" smtClean="0"/>
              <a:t>(dark archives)</a:t>
            </a:r>
            <a:r>
              <a:rPr lang="zh-TW" altLang="en-US" dirty="0" smtClean="0"/>
              <a:t>形式處理</a:t>
            </a:r>
            <a:endParaRPr lang="en-US" altLang="zh-TW" dirty="0" smtClean="0"/>
          </a:p>
          <a:p>
            <a:r>
              <a:rPr lang="zh-TW" altLang="en-US" dirty="0" smtClean="0"/>
              <a:t>分散式模型 </a:t>
            </a:r>
            <a:r>
              <a:rPr lang="en-US" altLang="zh-TW" dirty="0" smtClean="0"/>
              <a:t>– LOCKSS </a:t>
            </a:r>
          </a:p>
          <a:p>
            <a:pPr lvl="1"/>
            <a:r>
              <a:rPr lang="zh-TW" altLang="en-US" dirty="0" smtClean="0"/>
              <a:t>責任分攤</a:t>
            </a:r>
            <a:endParaRPr lang="en-US" altLang="zh-TW" dirty="0" smtClean="0"/>
          </a:p>
          <a:p>
            <a:pPr lvl="2"/>
            <a:r>
              <a:rPr lang="zh-TW" altLang="en-US" dirty="0" smtClean="0"/>
              <a:t>每個螺絲釘負責一部分</a:t>
            </a:r>
            <a:endParaRPr lang="en-US" altLang="zh-TW" dirty="0" smtClean="0"/>
          </a:p>
          <a:p>
            <a:pPr lvl="2"/>
            <a:r>
              <a:rPr lang="zh-TW" altLang="en-US" dirty="0" smtClean="0"/>
              <a:t>軟硬體不用太高檔、太複雜</a:t>
            </a:r>
            <a:endParaRPr lang="en-US" altLang="zh-TW" dirty="0" smtClean="0"/>
          </a:p>
          <a:p>
            <a:pPr lvl="1"/>
            <a:r>
              <a:rPr lang="zh-TW" altLang="en-US" dirty="0" smtClean="0"/>
              <a:t>以取用內容為優先考量</a:t>
            </a:r>
            <a:endParaRPr lang="en-US" altLang="zh-TW" dirty="0" smtClean="0"/>
          </a:p>
          <a:p>
            <a:pPr lvl="1"/>
            <a:r>
              <a:rPr lang="en-US" altLang="zh-TW" dirty="0" smtClean="0"/>
              <a:t>LOCKSS</a:t>
            </a:r>
            <a:r>
              <a:rPr lang="zh-TW" altLang="en-US" dirty="0" smtClean="0"/>
              <a:t>亦宣稱每個</a:t>
            </a:r>
            <a:r>
              <a:rPr lang="en-US" altLang="zh-TW" dirty="0" smtClean="0"/>
              <a:t>Box</a:t>
            </a:r>
            <a:r>
              <a:rPr lang="zh-TW" altLang="en-US" dirty="0" smtClean="0"/>
              <a:t>符合</a:t>
            </a:r>
            <a:r>
              <a:rPr lang="en-US" altLang="zh-TW" dirty="0" smtClean="0"/>
              <a:t>OAIS</a:t>
            </a:r>
            <a:endParaRPr lang="zh-TW" altLang="en-US"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55</a:t>
            </a:fld>
            <a:endParaRPr lang="en-US" altLang="zh-TW"/>
          </a:p>
        </p:txBody>
      </p:sp>
    </p:spTree>
    <p:extLst>
      <p:ext uri="{BB962C8B-B14F-4D97-AF65-F5344CB8AC3E}">
        <p14:creationId xmlns:p14="http://schemas.microsoft.com/office/powerpoint/2010/main" val="23342047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p:txBody>
          <a:bodyPr/>
          <a:lstStyle/>
          <a:p>
            <a:r>
              <a:rPr lang="zh-TW" altLang="zh-TW" smtClean="0">
                <a:hlinkClick r:id="rId3"/>
              </a:rPr>
              <a:t>LOCKSS 起源</a:t>
            </a:r>
            <a:r>
              <a:rPr lang="zh-TW" altLang="en-US" smtClean="0"/>
              <a:t>　</a:t>
            </a:r>
            <a:endParaRPr lang="zh-TW" dirty="0"/>
          </a:p>
        </p:txBody>
      </p:sp>
      <p:sp>
        <p:nvSpPr>
          <p:cNvPr id="88" name="Shape 88"/>
          <p:cNvSpPr txBox="1">
            <a:spLocks noGrp="1"/>
          </p:cNvSpPr>
          <p:nvPr>
            <p:ph idx="1"/>
          </p:nvPr>
        </p:nvSpPr>
        <p:spPr/>
        <p:txBody>
          <a:bodyPr/>
          <a:lstStyle/>
          <a:p>
            <a:r>
              <a:rPr lang="en-US" altLang="zh-TW" dirty="0" smtClean="0"/>
              <a:t>1999</a:t>
            </a:r>
            <a:r>
              <a:rPr lang="zh-TW" altLang="en-US" dirty="0" smtClean="0"/>
              <a:t>年由史丹佛大學圖書館發起的一個電子資源、電子期刊為主的數位典藏計畫</a:t>
            </a:r>
            <a:endParaRPr lang="en-US" altLang="zh-TW" dirty="0" smtClean="0"/>
          </a:p>
          <a:p>
            <a:r>
              <a:rPr lang="zh-TW" altLang="en-US" dirty="0" smtClean="0"/>
              <a:t>現行圖書館對於電子資料庫／期刊大部分只能擁有</a:t>
            </a:r>
            <a:r>
              <a:rPr lang="en-US" altLang="zh-TW" dirty="0" smtClean="0"/>
              <a:t>Access </a:t>
            </a:r>
            <a:r>
              <a:rPr lang="zh-TW" altLang="en-US" dirty="0" smtClean="0"/>
              <a:t>的權利</a:t>
            </a:r>
            <a:endParaRPr lang="en-US" altLang="zh-TW" dirty="0" smtClean="0"/>
          </a:p>
          <a:p>
            <a:r>
              <a:rPr lang="zh-TW" altLang="en-US" dirty="0" smtClean="0"/>
              <a:t>主要是為了解決電子出版物的收集和永久性保存問題</a:t>
            </a:r>
            <a:endParaRPr lang="en-US" altLang="zh-TW" dirty="0" smtClean="0"/>
          </a:p>
          <a:p>
            <a:pPr lvl="1"/>
            <a:r>
              <a:rPr lang="zh-TW" altLang="en-US" dirty="0" smtClean="0"/>
              <a:t>確保電子期刊、資料庫能得到良好的保存</a:t>
            </a:r>
            <a:endParaRPr lang="en-US" altLang="zh-TW" dirty="0" smtClean="0"/>
          </a:p>
          <a:p>
            <a:pPr lvl="1"/>
            <a:r>
              <a:rPr lang="zh-TW" altLang="en-US" dirty="0" smtClean="0"/>
              <a:t>是一個便宜、技術上可靠的點對點</a:t>
            </a:r>
            <a:r>
              <a:rPr lang="en-US" altLang="zh-TW" dirty="0" smtClean="0"/>
              <a:t>(peer-to-peer)</a:t>
            </a:r>
            <a:r>
              <a:rPr lang="zh-TW" altLang="en-US" dirty="0" smtClean="0"/>
              <a:t>軟體來備份資料</a:t>
            </a:r>
            <a:endParaRPr lang="en-US" altLang="zh-TW" dirty="0" smtClean="0"/>
          </a:p>
          <a:p>
            <a:pPr lvl="1"/>
            <a:r>
              <a:rPr lang="zh-TW" altLang="en-US" dirty="0" smtClean="0"/>
              <a:t>與各圖書館、出版社攜手合作，為下個世代保存電子資料</a:t>
            </a:r>
            <a:r>
              <a:rPr lang="en-US" altLang="zh-TW" dirty="0" smtClean="0"/>
              <a:t>/</a:t>
            </a:r>
            <a:r>
              <a:rPr lang="zh-TW" altLang="en-US" dirty="0" smtClean="0"/>
              <a:t>資訊</a:t>
            </a:r>
            <a:endParaRPr lang="en-US" altLang="zh-TW" dirty="0" smtClean="0"/>
          </a:p>
          <a:p>
            <a:endParaRPr lang="zh-TW" altLang="en-US" dirty="0"/>
          </a:p>
        </p:txBody>
      </p:sp>
      <p:sp>
        <p:nvSpPr>
          <p:cNvPr id="2" name="投影片編號版面配置區 1"/>
          <p:cNvSpPr>
            <a:spLocks noGrp="1"/>
          </p:cNvSpPr>
          <p:nvPr>
            <p:ph type="sldNum" sz="quarter" idx="12"/>
          </p:nvPr>
        </p:nvSpPr>
        <p:spPr/>
        <p:txBody>
          <a:bodyPr/>
          <a:lstStyle/>
          <a:p>
            <a:pPr>
              <a:defRPr/>
            </a:pPr>
            <a:fld id="{2209C026-D2B0-4208-AEA6-7CA709B1E45A}" type="slidenum">
              <a:rPr lang="en-US" altLang="zh-TW" smtClean="0"/>
              <a:pPr>
                <a:defRPr/>
              </a:pPr>
              <a:t>56</a:t>
            </a:fld>
            <a:endParaRPr lang="en-US" altLang="zh-TW"/>
          </a:p>
        </p:txBody>
      </p:sp>
    </p:spTree>
    <p:extLst>
      <p:ext uri="{BB962C8B-B14F-4D97-AF65-F5344CB8AC3E}">
        <p14:creationId xmlns:p14="http://schemas.microsoft.com/office/powerpoint/2010/main" val="2909086749"/>
      </p:ext>
    </p:extLst>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p:txBody>
          <a:bodyPr/>
          <a:lstStyle/>
          <a:p>
            <a:r>
              <a:rPr lang="zh-TW" dirty="0" smtClean="0">
                <a:hlinkClick r:id="rId3"/>
              </a:rPr>
              <a:t>LOCKSS 起源</a:t>
            </a:r>
            <a:r>
              <a:rPr lang="zh-TW" altLang="en-US" dirty="0"/>
              <a:t> </a:t>
            </a:r>
            <a:r>
              <a:rPr lang="en-US" altLang="zh-TW" dirty="0" smtClean="0"/>
              <a:t>(</a:t>
            </a:r>
            <a:r>
              <a:rPr lang="zh-TW" altLang="en-US" dirty="0" smtClean="0"/>
              <a:t>續</a:t>
            </a:r>
            <a:r>
              <a:rPr lang="en-US" altLang="zh-TW" dirty="0" smtClean="0"/>
              <a:t>)</a:t>
            </a:r>
            <a:endParaRPr lang="zh-TW" dirty="0"/>
          </a:p>
        </p:txBody>
      </p:sp>
      <p:sp>
        <p:nvSpPr>
          <p:cNvPr id="2" name="內容版面配置區 1"/>
          <p:cNvSpPr>
            <a:spLocks noGrp="1"/>
          </p:cNvSpPr>
          <p:nvPr>
            <p:ph idx="1"/>
          </p:nvPr>
        </p:nvSpPr>
        <p:spPr/>
        <p:txBody>
          <a:bodyPr/>
          <a:lstStyle/>
          <a:p>
            <a:r>
              <a:rPr lang="en-US" altLang="zh-TW" dirty="0" smtClean="0">
                <a:sym typeface="Times New Roman"/>
              </a:rPr>
              <a:t>Lots Of Copies Keep Stuff Safe</a:t>
            </a:r>
          </a:p>
          <a:p>
            <a:r>
              <a:rPr lang="zh-TW" altLang="en-US" dirty="0" smtClean="0">
                <a:sym typeface="Times New Roman"/>
              </a:rPr>
              <a:t>保護遺留下來的東西不應該用鎖和保險箱，以至於他們無法被看見。反而應該製造很多備份，這麼一來萬</a:t>
            </a:r>
            <a:r>
              <a:rPr lang="zh-TW" altLang="en-US" dirty="0">
                <a:sym typeface="Times New Roman"/>
              </a:rPr>
              <a:t>一</a:t>
            </a:r>
            <a:r>
              <a:rPr lang="zh-TW" altLang="en-US" dirty="0" smtClean="0">
                <a:sym typeface="Times New Roman"/>
              </a:rPr>
              <a:t>出了什麼意外，我們還有很多備份 </a:t>
            </a:r>
            <a:r>
              <a:rPr lang="en-US" altLang="zh-TW" sz="2667" i="1" dirty="0">
                <a:solidFill>
                  <a:srgbClr val="FF0000"/>
                </a:solidFill>
                <a:sym typeface="Times New Roman"/>
              </a:rPr>
              <a:t>– </a:t>
            </a:r>
            <a:r>
              <a:rPr lang="zh-TW" altLang="en-US" sz="2667" i="1" dirty="0">
                <a:solidFill>
                  <a:srgbClr val="FF0000"/>
                </a:solidFill>
                <a:sym typeface="Times New Roman"/>
              </a:rPr>
              <a:t>美國第三任總統</a:t>
            </a:r>
            <a:r>
              <a:rPr lang="en-US" altLang="zh-TW" sz="2667" i="1" dirty="0">
                <a:solidFill>
                  <a:srgbClr val="FF0000"/>
                </a:solidFill>
                <a:sym typeface="Times New Roman"/>
              </a:rPr>
              <a:t> </a:t>
            </a:r>
            <a:r>
              <a:rPr lang="zh-TW" altLang="en-US" sz="2667" i="1" dirty="0">
                <a:solidFill>
                  <a:srgbClr val="FF0000"/>
                </a:solidFill>
                <a:sym typeface="Times New Roman"/>
              </a:rPr>
              <a:t>湯瑪斯傑佛遜</a:t>
            </a:r>
            <a:r>
              <a:rPr lang="en-US" altLang="zh-TW" sz="2667" i="1" dirty="0">
                <a:solidFill>
                  <a:srgbClr val="FF0000"/>
                </a:solidFill>
                <a:sym typeface="Times New Roman"/>
              </a:rPr>
              <a:t> </a:t>
            </a:r>
            <a:endParaRPr lang="zh-TW" altLang="zh-TW" i="1" dirty="0" smtClean="0">
              <a:solidFill>
                <a:srgbClr val="FF0000"/>
              </a:solidFill>
              <a:sym typeface="Times New Roman"/>
            </a:endParaRPr>
          </a:p>
          <a:p>
            <a:endParaRPr lang="zh-TW" altLang="en-US" dirty="0"/>
          </a:p>
        </p:txBody>
      </p:sp>
      <p:pic>
        <p:nvPicPr>
          <p:cNvPr id="63" name="Shape 63"/>
          <p:cNvPicPr preferRelativeResize="0"/>
          <p:nvPr/>
        </p:nvPicPr>
        <p:blipFill rotWithShape="1">
          <a:blip r:embed="rId4">
            <a:alphaModFix/>
          </a:blip>
          <a:srcRect r="6463"/>
          <a:stretch/>
        </p:blipFill>
        <p:spPr>
          <a:xfrm>
            <a:off x="1912883" y="3973264"/>
            <a:ext cx="6448780" cy="2185797"/>
          </a:xfrm>
          <a:prstGeom prst="rect">
            <a:avLst/>
          </a:prstGeom>
          <a:noFill/>
          <a:ln>
            <a:noFill/>
          </a:ln>
        </p:spPr>
      </p:pic>
      <p:sp>
        <p:nvSpPr>
          <p:cNvPr id="3" name="投影片編號版面配置區 2"/>
          <p:cNvSpPr>
            <a:spLocks noGrp="1"/>
          </p:cNvSpPr>
          <p:nvPr>
            <p:ph type="sldNum" sz="quarter" idx="12"/>
          </p:nvPr>
        </p:nvSpPr>
        <p:spPr/>
        <p:txBody>
          <a:bodyPr/>
          <a:lstStyle/>
          <a:p>
            <a:pPr>
              <a:defRPr/>
            </a:pPr>
            <a:fld id="{2209C026-D2B0-4208-AEA6-7CA709B1E45A}" type="slidenum">
              <a:rPr lang="en-US" altLang="zh-TW" smtClean="0"/>
              <a:pPr>
                <a:defRPr/>
              </a:pPr>
              <a:t>57</a:t>
            </a:fld>
            <a:endParaRPr lang="en-US" altLang="zh-TW"/>
          </a:p>
        </p:txBody>
      </p:sp>
    </p:spTree>
    <p:extLst>
      <p:ext uri="{BB962C8B-B14F-4D97-AF65-F5344CB8AC3E}">
        <p14:creationId xmlns:p14="http://schemas.microsoft.com/office/powerpoint/2010/main" val="535929803"/>
      </p:ext>
    </p:extLst>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hlinkClick r:id="rId2"/>
              </a:rPr>
              <a:t>LOCKSS</a:t>
            </a:r>
            <a:r>
              <a:rPr lang="zh-TW" altLang="en-US" smtClean="0">
                <a:hlinkClick r:id="rId2"/>
              </a:rPr>
              <a:t>網站</a:t>
            </a:r>
            <a:endParaRPr lang="zh-TW" altLang="en-US" dirty="0"/>
          </a:p>
        </p:txBody>
      </p:sp>
      <p:pic>
        <p:nvPicPr>
          <p:cNvPr id="5" name="圖片 4">
            <a:hlinkClick r:id="rId2"/>
          </p:cNvPr>
          <p:cNvPicPr>
            <a:picLocks noChangeAspect="1"/>
          </p:cNvPicPr>
          <p:nvPr/>
        </p:nvPicPr>
        <p:blipFill>
          <a:blip r:embed="rId3"/>
          <a:stretch>
            <a:fillRect/>
          </a:stretch>
        </p:blipFill>
        <p:spPr>
          <a:xfrm>
            <a:off x="1295244" y="1220871"/>
            <a:ext cx="7454016" cy="5293805"/>
          </a:xfrm>
          <a:prstGeom prst="rect">
            <a:avLst/>
          </a:prstGeom>
        </p:spPr>
      </p:pic>
      <p:sp>
        <p:nvSpPr>
          <p:cNvPr id="3" name="投影片編號版面配置區 2"/>
          <p:cNvSpPr>
            <a:spLocks noGrp="1"/>
          </p:cNvSpPr>
          <p:nvPr>
            <p:ph type="sldNum" sz="quarter" idx="12"/>
          </p:nvPr>
        </p:nvSpPr>
        <p:spPr/>
        <p:txBody>
          <a:bodyPr/>
          <a:lstStyle/>
          <a:p>
            <a:pPr>
              <a:defRPr/>
            </a:pPr>
            <a:fld id="{15B9EB96-00CC-49C4-9BD4-211A1C1CB6A3}" type="slidenum">
              <a:rPr lang="en-US" altLang="zh-TW" smtClean="0"/>
              <a:pPr>
                <a:defRPr/>
              </a:pPr>
              <a:t>58</a:t>
            </a:fld>
            <a:endParaRPr lang="en-US" altLang="zh-TW"/>
          </a:p>
        </p:txBody>
      </p:sp>
    </p:spTree>
    <p:extLst>
      <p:ext uri="{BB962C8B-B14F-4D97-AF65-F5344CB8AC3E}">
        <p14:creationId xmlns:p14="http://schemas.microsoft.com/office/powerpoint/2010/main" val="4589820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LOCKSS </a:t>
            </a:r>
            <a:r>
              <a:rPr lang="zh-TW" altLang="en-US" dirty="0" smtClean="0"/>
              <a:t>原理</a:t>
            </a:r>
            <a:endParaRPr lang="zh-TW" altLang="en-US" dirty="0"/>
          </a:p>
        </p:txBody>
      </p:sp>
      <p:sp>
        <p:nvSpPr>
          <p:cNvPr id="3" name="內容版面配置區 2"/>
          <p:cNvSpPr>
            <a:spLocks noGrp="1"/>
          </p:cNvSpPr>
          <p:nvPr>
            <p:ph idx="1"/>
          </p:nvPr>
        </p:nvSpPr>
        <p:spPr/>
        <p:txBody>
          <a:bodyPr/>
          <a:lstStyle/>
          <a:p>
            <a:r>
              <a:rPr lang="zh-TW" altLang="en-US" dirty="0" smtClean="0"/>
              <a:t>紙本媒體的永久保存</a:t>
            </a:r>
            <a:r>
              <a:rPr lang="zh-TW" altLang="en-US" dirty="0"/>
              <a:t>：</a:t>
            </a:r>
            <a:r>
              <a:rPr lang="zh-TW" altLang="en-US" dirty="0" smtClean="0"/>
              <a:t>把全球圖書館看成是一個分散式系統，紙本媒體一旦出版、被圖書館典藏，就很難消除它在世上曾經存在的痕跡</a:t>
            </a:r>
            <a:endParaRPr lang="en-US" altLang="zh-TW" dirty="0" smtClean="0"/>
          </a:p>
          <a:p>
            <a:r>
              <a:rPr lang="en-US" altLang="zh-TW" dirty="0" smtClean="0"/>
              <a:t>LOCKSS</a:t>
            </a:r>
            <a:r>
              <a:rPr lang="zh-TW" altLang="en-US" dirty="0" smtClean="0"/>
              <a:t>原理</a:t>
            </a:r>
            <a:endParaRPr lang="en-US" altLang="zh-TW" dirty="0" smtClean="0"/>
          </a:p>
          <a:p>
            <a:pPr lvl="1"/>
            <a:r>
              <a:rPr lang="zh-TW" altLang="en-US" dirty="0" smtClean="0"/>
              <a:t>圖書館扮演</a:t>
            </a:r>
            <a:r>
              <a:rPr lang="en-US" altLang="zh-TW" dirty="0" smtClean="0"/>
              <a:t>Web Cache</a:t>
            </a:r>
            <a:r>
              <a:rPr lang="zh-TW" altLang="en-US" dirty="0" smtClean="0"/>
              <a:t>的角色 </a:t>
            </a:r>
            <a:r>
              <a:rPr lang="en-US" altLang="zh-TW" dirty="0" smtClean="0"/>
              <a:t>(</a:t>
            </a:r>
            <a:r>
              <a:rPr lang="zh-TW" altLang="en-US" dirty="0" smtClean="0"/>
              <a:t>安裝</a:t>
            </a:r>
            <a:r>
              <a:rPr lang="en-US" altLang="zh-TW" dirty="0" smtClean="0"/>
              <a:t>LOCKSS BOX)</a:t>
            </a:r>
          </a:p>
          <a:p>
            <a:pPr lvl="1"/>
            <a:r>
              <a:rPr lang="zh-TW" altLang="en-US" dirty="0" smtClean="0"/>
              <a:t>使用者利用其圖書館</a:t>
            </a:r>
            <a:r>
              <a:rPr lang="en-US" altLang="zh-TW" dirty="0" smtClean="0"/>
              <a:t>Web Cache</a:t>
            </a:r>
            <a:r>
              <a:rPr lang="zh-TW" altLang="en-US" dirty="0" smtClean="0"/>
              <a:t>取用授權使用</a:t>
            </a:r>
            <a:r>
              <a:rPr lang="zh-TW" altLang="en-US" dirty="0"/>
              <a:t>的</a:t>
            </a:r>
            <a:r>
              <a:rPr lang="zh-TW" altLang="en-US" dirty="0" smtClean="0"/>
              <a:t>數位資源 </a:t>
            </a:r>
            <a:r>
              <a:rPr lang="en-US" altLang="zh-TW" dirty="0" smtClean="0"/>
              <a:t>(</a:t>
            </a:r>
            <a:r>
              <a:rPr lang="zh-TW" altLang="en-US" dirty="0" smtClean="0"/>
              <a:t>無論出版社是否仍然存在</a:t>
            </a:r>
            <a:r>
              <a:rPr lang="en-US" altLang="zh-TW" dirty="0" smtClean="0"/>
              <a:t>)</a:t>
            </a:r>
          </a:p>
          <a:p>
            <a:pPr lvl="1"/>
            <a:r>
              <a:rPr lang="en-US" altLang="zh-TW" dirty="0" smtClean="0"/>
              <a:t>Cache</a:t>
            </a:r>
            <a:r>
              <a:rPr lang="zh-TW" altLang="en-US" dirty="0" smtClean="0"/>
              <a:t>間會</a:t>
            </a:r>
            <a:r>
              <a:rPr lang="zh-TW" altLang="en-US" b="1" i="1" dirty="0">
                <a:solidFill>
                  <a:srgbClr val="FF0000"/>
                </a:solidFill>
              </a:rPr>
              <a:t>慢慢</a:t>
            </a:r>
            <a:r>
              <a:rPr lang="zh-TW" altLang="en-US" dirty="0" smtClean="0"/>
              <a:t>地</a:t>
            </a:r>
            <a:r>
              <a:rPr lang="zh-TW" altLang="en-US" b="1" i="1" dirty="0" smtClean="0">
                <a:solidFill>
                  <a:srgbClr val="FF0000"/>
                </a:solidFill>
              </a:rPr>
              <a:t>對話</a:t>
            </a:r>
            <a:r>
              <a:rPr lang="zh-TW" altLang="en-US" dirty="0" smtClean="0"/>
              <a:t>以偵測遺失或損毀的數位資源，必要時透過出版社或其他</a:t>
            </a:r>
            <a:r>
              <a:rPr lang="en-US" altLang="zh-TW" dirty="0" smtClean="0"/>
              <a:t>Cache</a:t>
            </a:r>
            <a:r>
              <a:rPr lang="zh-TW" altLang="en-US" dirty="0" smtClean="0"/>
              <a:t>補足或修復數位資源</a:t>
            </a:r>
            <a:endParaRPr lang="zh-TW" altLang="en-US" dirty="0"/>
          </a:p>
        </p:txBody>
      </p:sp>
      <p:pic>
        <p:nvPicPr>
          <p:cNvPr id="4" name="Shape 70"/>
          <p:cNvPicPr preferRelativeResize="0"/>
          <p:nvPr/>
        </p:nvPicPr>
        <p:blipFill rotWithShape="1">
          <a:blip r:embed="rId2">
            <a:alphaModFix/>
          </a:blip>
          <a:srcRect r="64565"/>
          <a:stretch/>
        </p:blipFill>
        <p:spPr>
          <a:xfrm>
            <a:off x="3857298" y="5365563"/>
            <a:ext cx="1537149" cy="1403100"/>
          </a:xfrm>
          <a:prstGeom prst="rect">
            <a:avLst/>
          </a:prstGeom>
          <a:noFill/>
          <a:ln>
            <a:noFill/>
          </a:ln>
        </p:spPr>
      </p:pic>
      <p:sp>
        <p:nvSpPr>
          <p:cNvPr id="6" name="投影片編號版面配置區 5"/>
          <p:cNvSpPr>
            <a:spLocks noGrp="1"/>
          </p:cNvSpPr>
          <p:nvPr>
            <p:ph type="sldNum" sz="quarter" idx="12"/>
          </p:nvPr>
        </p:nvSpPr>
        <p:spPr/>
        <p:txBody>
          <a:bodyPr/>
          <a:lstStyle/>
          <a:p>
            <a:pPr>
              <a:defRPr/>
            </a:pPr>
            <a:fld id="{2209C026-D2B0-4208-AEA6-7CA709B1E45A}" type="slidenum">
              <a:rPr lang="en-US" altLang="zh-TW" smtClean="0"/>
              <a:pPr>
                <a:defRPr/>
              </a:pPr>
              <a:t>59</a:t>
            </a:fld>
            <a:endParaRPr lang="en-US" altLang="zh-TW" dirty="0"/>
          </a:p>
        </p:txBody>
      </p:sp>
      <p:sp>
        <p:nvSpPr>
          <p:cNvPr id="7" name="矩形 6"/>
          <p:cNvSpPr/>
          <p:nvPr/>
        </p:nvSpPr>
        <p:spPr>
          <a:xfrm>
            <a:off x="5452270" y="5962727"/>
            <a:ext cx="2031325" cy="369332"/>
          </a:xfrm>
          <a:prstGeom prst="rect">
            <a:avLst/>
          </a:prstGeom>
        </p:spPr>
        <p:txBody>
          <a:bodyPr wrap="none">
            <a:spAutoFit/>
          </a:bodyPr>
          <a:lstStyle/>
          <a:p>
            <a:r>
              <a:rPr lang="zh-TW" altLang="en-US" sz="1800" b="1" dirty="0">
                <a:highlight>
                  <a:srgbClr val="FFFFFF"/>
                </a:highlight>
                <a:ea typeface="微軟正黑體" panose="020B0604030504040204" pitchFamily="34" charset="-120"/>
              </a:rPr>
              <a:t>緩慢、決心、長壽</a:t>
            </a:r>
            <a:endParaRPr lang="zh-TW" altLang="en-US" sz="1800" b="1" dirty="0">
              <a:ea typeface="微軟正黑體" panose="020B0604030504040204" pitchFamily="34" charset="-120"/>
            </a:endParaRPr>
          </a:p>
        </p:txBody>
      </p:sp>
    </p:spTree>
    <p:extLst>
      <p:ext uri="{BB962C8B-B14F-4D97-AF65-F5344CB8AC3E}">
        <p14:creationId xmlns:p14="http://schemas.microsoft.com/office/powerpoint/2010/main" val="2367713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何謂「保存」</a:t>
            </a:r>
            <a:endParaRPr lang="zh-TW" altLang="en-US" dirty="0"/>
          </a:p>
        </p:txBody>
      </p:sp>
      <p:sp>
        <p:nvSpPr>
          <p:cNvPr id="3" name="內容版面配置區 2"/>
          <p:cNvSpPr>
            <a:spLocks noGrp="1"/>
          </p:cNvSpPr>
          <p:nvPr>
            <p:ph idx="1"/>
          </p:nvPr>
        </p:nvSpPr>
        <p:spPr/>
        <p:txBody>
          <a:bodyPr/>
          <a:lstStyle/>
          <a:p>
            <a:r>
              <a:rPr lang="zh-TW" altLang="zh-TW" dirty="0"/>
              <a:t>保存</a:t>
            </a:r>
            <a:r>
              <a:rPr lang="zh-TW" altLang="zh-TW" dirty="0" smtClean="0"/>
              <a:t>資料</a:t>
            </a:r>
            <a:r>
              <a:rPr lang="zh-TW" altLang="en-US" dirty="0" smtClean="0"/>
              <a:t>：</a:t>
            </a:r>
            <a:r>
              <a:rPr lang="zh-TW" altLang="zh-TW" dirty="0" smtClean="0"/>
              <a:t>位元</a:t>
            </a:r>
            <a:r>
              <a:rPr lang="en-US" altLang="zh-TW" dirty="0"/>
              <a:t>(bit-level</a:t>
            </a:r>
            <a:r>
              <a:rPr lang="en-US" altLang="zh-TW" dirty="0" smtClean="0"/>
              <a:t>)</a:t>
            </a:r>
            <a:r>
              <a:rPr lang="zh-TW" altLang="zh-TW" dirty="0" smtClean="0"/>
              <a:t>等級保存</a:t>
            </a:r>
            <a:endParaRPr lang="en-US" altLang="zh-TW" dirty="0" smtClean="0"/>
          </a:p>
          <a:p>
            <a:pPr lvl="1"/>
            <a:r>
              <a:rPr lang="en-US" altLang="zh-TW" dirty="0" smtClean="0"/>
              <a:t>Refresh</a:t>
            </a:r>
            <a:r>
              <a:rPr lang="zh-TW" altLang="en-US" dirty="0" smtClean="0"/>
              <a:t>、</a:t>
            </a:r>
            <a:r>
              <a:rPr lang="en-US" altLang="zh-TW" dirty="0" smtClean="0"/>
              <a:t>Backup</a:t>
            </a:r>
            <a:r>
              <a:rPr lang="zh-TW" altLang="en-US" dirty="0" smtClean="0"/>
              <a:t>、</a:t>
            </a:r>
            <a:r>
              <a:rPr lang="en-US" altLang="zh-TW" dirty="0" smtClean="0"/>
              <a:t>Offsite-backup</a:t>
            </a:r>
            <a:r>
              <a:rPr lang="zh-TW" altLang="en-US" dirty="0" smtClean="0"/>
              <a:t>、</a:t>
            </a:r>
            <a:r>
              <a:rPr lang="en-US" altLang="zh-TW" dirty="0" smtClean="0"/>
              <a:t>Checksum…</a:t>
            </a:r>
          </a:p>
          <a:p>
            <a:pPr lvl="1"/>
            <a:r>
              <a:rPr lang="zh-TW" altLang="en-US" dirty="0" smtClean="0"/>
              <a:t>資料的不變性 </a:t>
            </a:r>
            <a:r>
              <a:rPr lang="en-US" altLang="zh-TW" dirty="0" smtClean="0"/>
              <a:t>(fixity)</a:t>
            </a:r>
          </a:p>
          <a:p>
            <a:pPr lvl="1"/>
            <a:r>
              <a:rPr lang="zh-TW" altLang="en-US" dirty="0" smtClean="0"/>
              <a:t>儲存媒體的正常運作</a:t>
            </a:r>
            <a:endParaRPr lang="en-US" altLang="zh-TW" dirty="0" smtClean="0"/>
          </a:p>
          <a:p>
            <a:r>
              <a:rPr lang="zh-TW" altLang="zh-TW" dirty="0"/>
              <a:t>保存資料</a:t>
            </a:r>
            <a:r>
              <a:rPr lang="zh-TW" altLang="zh-TW" dirty="0" smtClean="0"/>
              <a:t>意義</a:t>
            </a:r>
            <a:r>
              <a:rPr lang="zh-TW" altLang="en-US" dirty="0" smtClean="0"/>
              <a:t>：確保長期可被使用</a:t>
            </a:r>
            <a:endParaRPr lang="en-US" altLang="zh-TW" dirty="0" smtClean="0"/>
          </a:p>
          <a:p>
            <a:pPr lvl="1"/>
            <a:r>
              <a:rPr lang="en-US" altLang="zh-TW" dirty="0" smtClean="0"/>
              <a:t>Migration</a:t>
            </a:r>
            <a:r>
              <a:rPr lang="zh-TW" altLang="en-US" dirty="0" smtClean="0"/>
              <a:t>、</a:t>
            </a:r>
            <a:r>
              <a:rPr lang="en-US" altLang="zh-TW" dirty="0" smtClean="0"/>
              <a:t>Emulation</a:t>
            </a:r>
            <a:r>
              <a:rPr lang="zh-TW" altLang="en-US" dirty="0" smtClean="0"/>
              <a:t>、</a:t>
            </a:r>
            <a:r>
              <a:rPr lang="en-US" altLang="zh-TW" dirty="0" smtClean="0"/>
              <a:t>Alternative Software</a:t>
            </a:r>
          </a:p>
          <a:p>
            <a:r>
              <a:rPr lang="zh-TW" altLang="zh-TW" dirty="0"/>
              <a:t>保存資料的可信賴</a:t>
            </a:r>
            <a:r>
              <a:rPr lang="zh-TW" altLang="zh-TW" dirty="0" smtClean="0"/>
              <a:t>度</a:t>
            </a:r>
            <a:r>
              <a:rPr lang="zh-TW" altLang="en-US" dirty="0" smtClean="0"/>
              <a:t>：</a:t>
            </a:r>
            <a:r>
              <a:rPr lang="zh-TW" altLang="zh-TW" dirty="0"/>
              <a:t>確保數位物件的真實性</a:t>
            </a:r>
            <a:r>
              <a:rPr lang="en-US" altLang="zh-TW" dirty="0"/>
              <a:t>(authenticity)</a:t>
            </a:r>
            <a:r>
              <a:rPr lang="zh-TW" altLang="zh-TW" dirty="0"/>
              <a:t>與完整性</a:t>
            </a:r>
            <a:r>
              <a:rPr lang="en-US" altLang="zh-TW" dirty="0"/>
              <a:t>(integrity</a:t>
            </a:r>
            <a:r>
              <a:rPr lang="en-US" altLang="zh-TW" dirty="0" smtClean="0"/>
              <a:t>)</a:t>
            </a:r>
          </a:p>
          <a:p>
            <a:pPr lvl="1"/>
            <a:r>
              <a:rPr lang="zh-TW" altLang="zh-TW" dirty="0"/>
              <a:t>運用詮釋資料</a:t>
            </a:r>
            <a:r>
              <a:rPr lang="en-US" altLang="zh-TW" dirty="0"/>
              <a:t>(metadata)</a:t>
            </a:r>
            <a:r>
              <a:rPr lang="zh-TW" altLang="zh-TW" dirty="0"/>
              <a:t>記錄創建與操作物件過程中的脈絡</a:t>
            </a:r>
            <a:r>
              <a:rPr lang="zh-TW" altLang="zh-TW" dirty="0" smtClean="0"/>
              <a:t>資訊</a:t>
            </a:r>
            <a:endParaRPr lang="en-US" altLang="zh-TW" dirty="0" smtClean="0"/>
          </a:p>
          <a:p>
            <a:pPr lvl="1"/>
            <a:r>
              <a:rPr lang="zh-TW" altLang="zh-TW" dirty="0" smtClean="0"/>
              <a:t>運用</a:t>
            </a:r>
            <a:r>
              <a:rPr lang="zh-TW" altLang="zh-TW" dirty="0"/>
              <a:t>運用資料完整性技術和維持稽核紀錄</a:t>
            </a:r>
            <a:r>
              <a:rPr lang="en-US" altLang="zh-TW" dirty="0"/>
              <a:t>(audit trail)</a:t>
            </a:r>
            <a:r>
              <a:rPr lang="zh-TW" altLang="zh-TW" dirty="0"/>
              <a:t>等方式保持數位物件的可信賴</a:t>
            </a:r>
            <a:r>
              <a:rPr lang="zh-TW" altLang="zh-TW" dirty="0" smtClean="0"/>
              <a:t>度</a:t>
            </a:r>
            <a:endParaRPr lang="en-US" altLang="zh-TW" dirty="0" smtClean="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6</a:t>
            </a:fld>
            <a:endParaRPr lang="en-US" altLang="zh-TW"/>
          </a:p>
        </p:txBody>
      </p:sp>
      <p:sp>
        <p:nvSpPr>
          <p:cNvPr id="5" name="矩形 4"/>
          <p:cNvSpPr/>
          <p:nvPr/>
        </p:nvSpPr>
        <p:spPr>
          <a:xfrm>
            <a:off x="4901585" y="2708920"/>
            <a:ext cx="4134465" cy="369332"/>
          </a:xfrm>
          <a:prstGeom prst="rect">
            <a:avLst/>
          </a:prstGeom>
          <a:solidFill>
            <a:schemeClr val="accent2"/>
          </a:solidFill>
        </p:spPr>
        <p:txBody>
          <a:bodyPr wrap="none">
            <a:spAutoFit/>
          </a:bodyPr>
          <a:lstStyle/>
          <a:p>
            <a:r>
              <a:rPr lang="en-US" altLang="zh-TW" sz="1800" dirty="0">
                <a:latin typeface="Comic Sans MS" panose="030F0702030302020204" pitchFamily="66" charset="0"/>
              </a:rPr>
              <a:t>(Digital Preservation Coalition, 2015)</a:t>
            </a:r>
            <a:endParaRPr lang="zh-TW" altLang="en-US" sz="1800" dirty="0">
              <a:latin typeface="Comic Sans MS" panose="030F0702030302020204" pitchFamily="66" charset="0"/>
            </a:endParaRPr>
          </a:p>
        </p:txBody>
      </p:sp>
    </p:spTree>
    <p:extLst>
      <p:ext uri="{BB962C8B-B14F-4D97-AF65-F5344CB8AC3E}">
        <p14:creationId xmlns:p14="http://schemas.microsoft.com/office/powerpoint/2010/main" val="1679565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p:txBody>
          <a:bodyPr/>
          <a:lstStyle/>
          <a:p>
            <a:r>
              <a:rPr lang="zh-TW" smtClean="0"/>
              <a:t>從使用者角度來看</a:t>
            </a:r>
            <a:endParaRPr lang="zh-TW"/>
          </a:p>
        </p:txBody>
      </p:sp>
      <p:sp>
        <p:nvSpPr>
          <p:cNvPr id="187" name="Shape 187"/>
          <p:cNvSpPr txBox="1">
            <a:spLocks noGrp="1"/>
          </p:cNvSpPr>
          <p:nvPr>
            <p:ph idx="1"/>
          </p:nvPr>
        </p:nvSpPr>
        <p:spPr/>
        <p:txBody>
          <a:bodyPr/>
          <a:lstStyle/>
          <a:p>
            <a:r>
              <a:rPr lang="zh-TW" altLang="en-US" smtClean="0"/>
              <a:t>使用者取用學術文獻的需求</a:t>
            </a:r>
            <a:endParaRPr lang="en-US" altLang="zh-TW" smtClean="0"/>
          </a:p>
          <a:p>
            <a:pPr lvl="1"/>
            <a:r>
              <a:rPr lang="zh-TW" altLang="en-US" smtClean="0"/>
              <a:t>檢索 </a:t>
            </a:r>
            <a:r>
              <a:rPr lang="en-US" altLang="zh-TW" smtClean="0"/>
              <a:t>– </a:t>
            </a:r>
            <a:r>
              <a:rPr lang="zh-TW" altLang="en-US" smtClean="0"/>
              <a:t>準確的檢索結果與後續連結 </a:t>
            </a:r>
            <a:r>
              <a:rPr lang="en-US" altLang="zh-TW" smtClean="0"/>
              <a:t>(discovery)</a:t>
            </a:r>
          </a:p>
          <a:p>
            <a:pPr lvl="1"/>
            <a:r>
              <a:rPr lang="zh-TW" altLang="en-US" smtClean="0"/>
              <a:t>超連結 </a:t>
            </a:r>
            <a:r>
              <a:rPr lang="en-US" altLang="zh-TW" smtClean="0"/>
              <a:t>– </a:t>
            </a:r>
            <a:r>
              <a:rPr lang="zh-TW" altLang="en-US" smtClean="0"/>
              <a:t>不要隨便</a:t>
            </a:r>
            <a:r>
              <a:rPr lang="en-US" altLang="zh-TW" smtClean="0"/>
              <a:t>404 (delivery)</a:t>
            </a:r>
          </a:p>
          <a:p>
            <a:r>
              <a:rPr lang="en-US" altLang="zh-TW" smtClean="0"/>
              <a:t>No discovery, no delivery</a:t>
            </a:r>
          </a:p>
          <a:p>
            <a:r>
              <a:rPr lang="zh-TW" altLang="en-US" smtClean="0"/>
              <a:t>在</a:t>
            </a:r>
            <a:r>
              <a:rPr lang="en-US" altLang="zh-TW" smtClean="0"/>
              <a:t>LOCKSS</a:t>
            </a:r>
            <a:r>
              <a:rPr lang="zh-TW" altLang="en-US" smtClean="0"/>
              <a:t>裡，</a:t>
            </a:r>
            <a:r>
              <a:rPr lang="en-US" altLang="zh-TW" smtClean="0"/>
              <a:t>Cache</a:t>
            </a:r>
            <a:r>
              <a:rPr lang="zh-TW" altLang="en-US" smtClean="0"/>
              <a:t>扮演</a:t>
            </a:r>
            <a:r>
              <a:rPr lang="en-US" altLang="zh-TW" smtClean="0"/>
              <a:t>Proxy</a:t>
            </a:r>
            <a:r>
              <a:rPr lang="zh-TW" altLang="en-US" smtClean="0"/>
              <a:t>的角色</a:t>
            </a:r>
            <a:endParaRPr lang="en-US" altLang="zh-TW" smtClean="0"/>
          </a:p>
          <a:p>
            <a:pPr lvl="1"/>
            <a:r>
              <a:rPr lang="zh-TW" altLang="en-US" smtClean="0"/>
              <a:t>固定時間間隔到出版社網站去爬取資料，並預載新出版的學術文獻</a:t>
            </a:r>
            <a:endParaRPr lang="en-US" altLang="zh-TW" smtClean="0"/>
          </a:p>
          <a:p>
            <a:pPr lvl="1"/>
            <a:r>
              <a:rPr lang="zh-TW" altLang="en-US" smtClean="0"/>
              <a:t>提供跨出版品查找的功能</a:t>
            </a:r>
            <a:endParaRPr lang="zh-TW" altLang="en-US" dirty="0"/>
          </a:p>
        </p:txBody>
      </p:sp>
      <p:sp>
        <p:nvSpPr>
          <p:cNvPr id="2" name="投影片編號版面配置區 1"/>
          <p:cNvSpPr>
            <a:spLocks noGrp="1"/>
          </p:cNvSpPr>
          <p:nvPr>
            <p:ph type="sldNum" sz="quarter" idx="12"/>
          </p:nvPr>
        </p:nvSpPr>
        <p:spPr/>
        <p:txBody>
          <a:bodyPr/>
          <a:lstStyle/>
          <a:p>
            <a:pPr>
              <a:defRPr/>
            </a:pPr>
            <a:fld id="{2209C026-D2B0-4208-AEA6-7CA709B1E45A}" type="slidenum">
              <a:rPr lang="en-US" altLang="zh-TW" smtClean="0"/>
              <a:pPr>
                <a:defRPr/>
              </a:pPr>
              <a:t>60</a:t>
            </a:fld>
            <a:endParaRPr lang="en-US" altLang="zh-TW"/>
          </a:p>
        </p:txBody>
      </p:sp>
    </p:spTree>
    <p:extLst>
      <p:ext uri="{BB962C8B-B14F-4D97-AF65-F5344CB8AC3E}">
        <p14:creationId xmlns:p14="http://schemas.microsoft.com/office/powerpoint/2010/main" val="1460893561"/>
      </p:ext>
    </p:extLst>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p:txBody>
          <a:bodyPr/>
          <a:lstStyle/>
          <a:p>
            <a:r>
              <a:rPr lang="zh-TW" smtClean="0"/>
              <a:t>從圖書館角度來看</a:t>
            </a:r>
            <a:endParaRPr lang="zh-TW" dirty="0"/>
          </a:p>
        </p:txBody>
      </p:sp>
      <p:sp>
        <p:nvSpPr>
          <p:cNvPr id="193" name="Shape 193"/>
          <p:cNvSpPr txBox="1">
            <a:spLocks noGrp="1"/>
          </p:cNvSpPr>
          <p:nvPr>
            <p:ph idx="1"/>
          </p:nvPr>
        </p:nvSpPr>
        <p:spPr/>
        <p:txBody>
          <a:bodyPr/>
          <a:lstStyle/>
          <a:p>
            <a:r>
              <a:rPr lang="en-US" altLang="zh-TW" dirty="0" smtClean="0"/>
              <a:t>Lease </a:t>
            </a:r>
            <a:r>
              <a:rPr lang="zh-TW" altLang="en-US" dirty="0" smtClean="0"/>
              <a:t>不等於 </a:t>
            </a:r>
            <a:r>
              <a:rPr lang="en-US" altLang="zh-TW" dirty="0" smtClean="0"/>
              <a:t>Purchase-and-Own</a:t>
            </a:r>
          </a:p>
          <a:p>
            <a:r>
              <a:rPr lang="en-US" altLang="zh-TW" dirty="0" smtClean="0"/>
              <a:t>LOCKSS</a:t>
            </a:r>
            <a:r>
              <a:rPr lang="zh-TW" altLang="en-US" dirty="0" smtClean="0"/>
              <a:t>有點類似</a:t>
            </a:r>
            <a:r>
              <a:rPr lang="en-US" altLang="zh-TW" dirty="0"/>
              <a:t>Purchase-and-Own</a:t>
            </a:r>
          </a:p>
          <a:p>
            <a:pPr lvl="1"/>
            <a:r>
              <a:rPr lang="zh-TW" altLang="en-US" dirty="0" smtClean="0"/>
              <a:t>天下沒有免費的午餐</a:t>
            </a:r>
            <a:endParaRPr lang="en-US" altLang="zh-TW" dirty="0" smtClean="0"/>
          </a:p>
          <a:p>
            <a:pPr lvl="1"/>
            <a:r>
              <a:rPr lang="zh-TW" altLang="en-US" dirty="0" smtClean="0"/>
              <a:t>好在</a:t>
            </a:r>
            <a:r>
              <a:rPr lang="en-US" altLang="zh-TW" dirty="0" smtClean="0"/>
              <a:t>LOCKSS</a:t>
            </a:r>
            <a:r>
              <a:rPr lang="zh-TW" altLang="en-US" dirty="0" smtClean="0"/>
              <a:t>就算不是免費，也不算貴</a:t>
            </a:r>
            <a:endParaRPr lang="en-US" altLang="zh-TW" dirty="0" smtClean="0"/>
          </a:p>
          <a:p>
            <a:r>
              <a:rPr lang="en-US" altLang="zh-TW" dirty="0" smtClean="0"/>
              <a:t>LOCKSS</a:t>
            </a:r>
            <a:r>
              <a:rPr lang="zh-TW" altLang="en-US" dirty="0" smtClean="0"/>
              <a:t>扮演代理伺服器的角色</a:t>
            </a:r>
            <a:endParaRPr lang="en-US" altLang="zh-TW" dirty="0" smtClean="0"/>
          </a:p>
          <a:p>
            <a:pPr lvl="1"/>
            <a:r>
              <a:rPr lang="zh-TW" altLang="en-US" dirty="0" smtClean="0"/>
              <a:t>但</a:t>
            </a:r>
            <a:r>
              <a:rPr lang="en-US" altLang="zh-TW" dirty="0" smtClean="0"/>
              <a:t>Cache</a:t>
            </a:r>
            <a:r>
              <a:rPr lang="zh-TW" altLang="en-US" dirty="0" smtClean="0"/>
              <a:t>不會清掉，因此可以長期使用文獻內容</a:t>
            </a:r>
            <a:endParaRPr lang="en-US" altLang="zh-TW" dirty="0" smtClean="0"/>
          </a:p>
          <a:p>
            <a:r>
              <a:rPr lang="zh-TW" altLang="en-US" dirty="0" smtClean="0"/>
              <a:t>萬一自己的</a:t>
            </a:r>
            <a:r>
              <a:rPr lang="en-US" altLang="zh-TW" dirty="0" smtClean="0"/>
              <a:t>LOCKSS</a:t>
            </a:r>
            <a:r>
              <a:rPr lang="zh-TW" altLang="en-US" dirty="0" smtClean="0"/>
              <a:t>掛點</a:t>
            </a:r>
            <a:endParaRPr lang="en-US" altLang="zh-TW" dirty="0" smtClean="0"/>
          </a:p>
          <a:p>
            <a:pPr lvl="1"/>
            <a:r>
              <a:rPr lang="zh-TW" altLang="en-US" dirty="0" smtClean="0"/>
              <a:t>可以向其他圖書館的</a:t>
            </a:r>
            <a:r>
              <a:rPr lang="en-US" altLang="zh-TW" dirty="0" smtClean="0"/>
              <a:t>LOCKSS</a:t>
            </a:r>
            <a:r>
              <a:rPr lang="zh-TW" altLang="en-US" dirty="0" smtClean="0"/>
              <a:t>索取 </a:t>
            </a:r>
            <a:r>
              <a:rPr lang="en-US" altLang="zh-TW" dirty="0" smtClean="0"/>
              <a:t>– </a:t>
            </a:r>
            <a:r>
              <a:rPr lang="zh-TW" altLang="en-US" dirty="0" smtClean="0"/>
              <a:t>類</a:t>
            </a:r>
            <a:r>
              <a:rPr lang="zh-TW" altLang="en-US" dirty="0"/>
              <a:t>似</a:t>
            </a:r>
            <a:r>
              <a:rPr lang="zh-TW" altLang="en-US" dirty="0" smtClean="0"/>
              <a:t>館際互借</a:t>
            </a:r>
            <a:endParaRPr lang="en-US" altLang="zh-TW" dirty="0" smtClean="0"/>
          </a:p>
          <a:p>
            <a:pPr lvl="1"/>
            <a:r>
              <a:rPr lang="zh-TW" altLang="en-US" dirty="0" smtClean="0"/>
              <a:t>但前提時必須要證明自己有資格索取，以避免自由載入</a:t>
            </a:r>
            <a:r>
              <a:rPr lang="en-US" altLang="zh-TW" dirty="0" smtClean="0"/>
              <a:t>(free load)</a:t>
            </a:r>
            <a:endParaRPr lang="zh-TW" altLang="en-US" dirty="0" smtClean="0"/>
          </a:p>
          <a:p>
            <a:endParaRPr lang="zh-TW" altLang="en-US" dirty="0"/>
          </a:p>
        </p:txBody>
      </p:sp>
      <p:sp>
        <p:nvSpPr>
          <p:cNvPr id="2" name="投影片編號版面配置區 1"/>
          <p:cNvSpPr>
            <a:spLocks noGrp="1"/>
          </p:cNvSpPr>
          <p:nvPr>
            <p:ph type="sldNum" sz="quarter" idx="12"/>
          </p:nvPr>
        </p:nvSpPr>
        <p:spPr/>
        <p:txBody>
          <a:bodyPr/>
          <a:lstStyle/>
          <a:p>
            <a:pPr>
              <a:defRPr/>
            </a:pPr>
            <a:fld id="{2209C026-D2B0-4208-AEA6-7CA709B1E45A}" type="slidenum">
              <a:rPr lang="en-US" altLang="zh-TW" smtClean="0"/>
              <a:pPr>
                <a:defRPr/>
              </a:pPr>
              <a:t>61</a:t>
            </a:fld>
            <a:endParaRPr lang="en-US" altLang="zh-TW"/>
          </a:p>
        </p:txBody>
      </p:sp>
    </p:spTree>
    <p:extLst>
      <p:ext uri="{BB962C8B-B14F-4D97-AF65-F5344CB8AC3E}">
        <p14:creationId xmlns:p14="http://schemas.microsoft.com/office/powerpoint/2010/main" val="3719807630"/>
      </p:ext>
    </p:extLst>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p:txBody>
          <a:bodyPr/>
          <a:lstStyle/>
          <a:p>
            <a:r>
              <a:rPr lang="zh-TW" dirty="0" smtClean="0"/>
              <a:t>從出版</a:t>
            </a:r>
            <a:r>
              <a:rPr lang="zh-TW" altLang="en-US" dirty="0" smtClean="0"/>
              <a:t>商</a:t>
            </a:r>
            <a:r>
              <a:rPr lang="zh-TW" dirty="0" smtClean="0"/>
              <a:t>角度來看</a:t>
            </a:r>
            <a:endParaRPr lang="zh-TW" dirty="0"/>
          </a:p>
        </p:txBody>
      </p:sp>
      <p:sp>
        <p:nvSpPr>
          <p:cNvPr id="199" name="Shape 199"/>
          <p:cNvSpPr txBox="1">
            <a:spLocks noGrp="1"/>
          </p:cNvSpPr>
          <p:nvPr>
            <p:ph idx="1"/>
          </p:nvPr>
        </p:nvSpPr>
        <p:spPr/>
        <p:txBody>
          <a:bodyPr/>
          <a:lstStyle/>
          <a:p>
            <a:r>
              <a:rPr lang="zh-TW" altLang="en-US" dirty="0" smtClean="0"/>
              <a:t>出版商在乎品牌與形象，</a:t>
            </a:r>
            <a:r>
              <a:rPr lang="en-US" altLang="zh-TW" dirty="0" smtClean="0"/>
              <a:t>LOCKSS</a:t>
            </a:r>
            <a:r>
              <a:rPr lang="zh-TW" altLang="en-US" dirty="0" smtClean="0"/>
              <a:t>可以確保資料的運作正常，且能提供紀錄資料</a:t>
            </a:r>
            <a:endParaRPr lang="en-US" altLang="zh-TW" dirty="0" smtClean="0"/>
          </a:p>
          <a:p>
            <a:r>
              <a:rPr lang="zh-TW" altLang="en-US" dirty="0" smtClean="0"/>
              <a:t>出版商在乎未經授權的下載、複製、傳遞</a:t>
            </a:r>
            <a:endParaRPr lang="en-US" altLang="zh-TW" dirty="0" smtClean="0"/>
          </a:p>
          <a:p>
            <a:r>
              <a:rPr lang="zh-TW" altLang="en-US" dirty="0" smtClean="0"/>
              <a:t>出版商參加</a:t>
            </a:r>
            <a:r>
              <a:rPr lang="en-US" altLang="zh-TW" dirty="0" smtClean="0"/>
              <a:t>LOCKSS</a:t>
            </a:r>
            <a:r>
              <a:rPr lang="zh-TW" altLang="en-US" dirty="0" smtClean="0"/>
              <a:t>的優點</a:t>
            </a:r>
            <a:endParaRPr lang="en-US" altLang="zh-TW" dirty="0" smtClean="0"/>
          </a:p>
          <a:p>
            <a:pPr lvl="1"/>
            <a:r>
              <a:rPr lang="zh-TW" altLang="en-US" dirty="0" smtClean="0"/>
              <a:t>善盡永久保存的責任，且讓圖書館承擔永久保存的費用</a:t>
            </a:r>
            <a:endParaRPr lang="en-US" altLang="zh-TW" dirty="0" smtClean="0"/>
          </a:p>
          <a:p>
            <a:pPr lvl="1"/>
            <a:r>
              <a:rPr lang="zh-TW" altLang="en-US" dirty="0" smtClean="0"/>
              <a:t>出版商也可成為</a:t>
            </a:r>
            <a:r>
              <a:rPr lang="en-US" altLang="zh-TW" dirty="0" smtClean="0"/>
              <a:t>Cache</a:t>
            </a:r>
            <a:r>
              <a:rPr lang="zh-TW" altLang="en-US" dirty="0" smtClean="0"/>
              <a:t>，在協助修復過程中可偵測侵權者</a:t>
            </a:r>
            <a:endParaRPr lang="en-US" altLang="zh-TW" dirty="0" smtClean="0"/>
          </a:p>
          <a:p>
            <a:pPr lvl="1"/>
            <a:r>
              <a:rPr lang="zh-TW" altLang="en-US" dirty="0" smtClean="0"/>
              <a:t>在正常情形下，使用者透過</a:t>
            </a:r>
            <a:r>
              <a:rPr lang="en-US" altLang="zh-TW" dirty="0" smtClean="0"/>
              <a:t>Cache</a:t>
            </a:r>
            <a:r>
              <a:rPr lang="zh-TW" altLang="en-US" dirty="0" smtClean="0"/>
              <a:t>向出版商下載資料，不影響使用</a:t>
            </a:r>
            <a:r>
              <a:rPr lang="en-US" altLang="zh-TW" dirty="0" smtClean="0"/>
              <a:t>(</a:t>
            </a:r>
            <a:r>
              <a:rPr lang="zh-TW" altLang="en-US" dirty="0" smtClean="0"/>
              <a:t>統計</a:t>
            </a:r>
            <a:r>
              <a:rPr lang="en-US" altLang="zh-TW" dirty="0" smtClean="0"/>
              <a:t>)</a:t>
            </a:r>
            <a:endParaRPr lang="zh-TW" altLang="en-US" dirty="0" smtClean="0"/>
          </a:p>
        </p:txBody>
      </p:sp>
      <p:sp>
        <p:nvSpPr>
          <p:cNvPr id="2" name="投影片編號版面配置區 1"/>
          <p:cNvSpPr>
            <a:spLocks noGrp="1"/>
          </p:cNvSpPr>
          <p:nvPr>
            <p:ph type="sldNum" sz="quarter" idx="12"/>
          </p:nvPr>
        </p:nvSpPr>
        <p:spPr/>
        <p:txBody>
          <a:bodyPr/>
          <a:lstStyle/>
          <a:p>
            <a:pPr>
              <a:defRPr/>
            </a:pPr>
            <a:fld id="{2209C026-D2B0-4208-AEA6-7CA709B1E45A}" type="slidenum">
              <a:rPr lang="en-US" altLang="zh-TW" smtClean="0"/>
              <a:pPr>
                <a:defRPr/>
              </a:pPr>
              <a:t>62</a:t>
            </a:fld>
            <a:endParaRPr lang="en-US" altLang="zh-TW"/>
          </a:p>
        </p:txBody>
      </p:sp>
    </p:spTree>
    <p:extLst>
      <p:ext uri="{BB962C8B-B14F-4D97-AF65-F5344CB8AC3E}">
        <p14:creationId xmlns:p14="http://schemas.microsoft.com/office/powerpoint/2010/main" val="2397146419"/>
      </p:ext>
    </p:extLst>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LOCKSS</a:t>
            </a:r>
            <a:r>
              <a:rPr lang="zh-TW" altLang="en-US" dirty="0" smtClean="0"/>
              <a:t>如何保存內容</a:t>
            </a:r>
            <a:endParaRPr lang="zh-TW" altLang="en-US" dirty="0"/>
          </a:p>
        </p:txBody>
      </p:sp>
      <p:sp>
        <p:nvSpPr>
          <p:cNvPr id="2" name="內容版面配置區 1"/>
          <p:cNvSpPr>
            <a:spLocks noGrp="1"/>
          </p:cNvSpPr>
          <p:nvPr>
            <p:ph idx="1"/>
          </p:nvPr>
        </p:nvSpPr>
        <p:spPr/>
        <p:txBody>
          <a:bodyPr/>
          <a:lstStyle/>
          <a:p>
            <a:r>
              <a:rPr lang="en-US" altLang="zh-TW" dirty="0" smtClean="0"/>
              <a:t>LOCKSS</a:t>
            </a:r>
            <a:r>
              <a:rPr lang="zh-TW" altLang="en-US" dirty="0" smtClean="0"/>
              <a:t>介面</a:t>
            </a:r>
            <a:endParaRPr lang="en-US" altLang="zh-TW" dirty="0" smtClean="0"/>
          </a:p>
          <a:p>
            <a:r>
              <a:rPr lang="en-US" altLang="zh-TW" dirty="0" smtClean="0"/>
              <a:t>LOCKSS</a:t>
            </a:r>
            <a:r>
              <a:rPr lang="zh-TW" altLang="en-US" dirty="0" smtClean="0"/>
              <a:t>資料流示意圖</a:t>
            </a:r>
            <a:endParaRPr lang="en-US" altLang="zh-TW" dirty="0" smtClean="0"/>
          </a:p>
          <a:p>
            <a:r>
              <a:rPr lang="zh-TW" altLang="en-US" dirty="0" smtClean="0"/>
              <a:t>資料攝入</a:t>
            </a:r>
            <a:endParaRPr lang="en-US" altLang="zh-TW" dirty="0" smtClean="0"/>
          </a:p>
          <a:p>
            <a:r>
              <a:rPr lang="zh-TW" altLang="en-US" dirty="0" smtClean="0"/>
              <a:t>資料保存</a:t>
            </a:r>
            <a:endParaRPr lang="en-US" altLang="zh-TW" dirty="0" smtClean="0"/>
          </a:p>
          <a:p>
            <a:r>
              <a:rPr lang="zh-TW" altLang="en-US" dirty="0" smtClean="0"/>
              <a:t>傳播</a:t>
            </a:r>
            <a:endParaRPr lang="en-US" altLang="zh-TW" dirty="0" smtClean="0"/>
          </a:p>
          <a:p>
            <a:r>
              <a:rPr lang="zh-TW" altLang="en-US" dirty="0" smtClean="0"/>
              <a:t>格式轉</a:t>
            </a:r>
            <a:r>
              <a:rPr lang="zh-TW" altLang="en-US" dirty="0"/>
              <a:t>置</a:t>
            </a:r>
            <a:endParaRPr lang="en-US" altLang="zh-TW" dirty="0" smtClean="0"/>
          </a:p>
          <a:p>
            <a:endParaRPr lang="zh-TW" altLang="en-US" dirty="0"/>
          </a:p>
        </p:txBody>
      </p:sp>
      <p:sp>
        <p:nvSpPr>
          <p:cNvPr id="3" name="投影片編號版面配置區 2"/>
          <p:cNvSpPr>
            <a:spLocks noGrp="1"/>
          </p:cNvSpPr>
          <p:nvPr>
            <p:ph type="sldNum" sz="quarter" idx="12"/>
          </p:nvPr>
        </p:nvSpPr>
        <p:spPr/>
        <p:txBody>
          <a:bodyPr/>
          <a:lstStyle/>
          <a:p>
            <a:pPr>
              <a:defRPr/>
            </a:pPr>
            <a:fld id="{2209C026-D2B0-4208-AEA6-7CA709B1E45A}" type="slidenum">
              <a:rPr lang="en-US" altLang="zh-TW" smtClean="0"/>
              <a:pPr>
                <a:defRPr/>
              </a:pPr>
              <a:t>63</a:t>
            </a:fld>
            <a:endParaRPr lang="en-US" altLang="zh-TW"/>
          </a:p>
        </p:txBody>
      </p:sp>
    </p:spTree>
    <p:extLst>
      <p:ext uri="{BB962C8B-B14F-4D97-AF65-F5344CB8AC3E}">
        <p14:creationId xmlns:p14="http://schemas.microsoft.com/office/powerpoint/2010/main" val="28861510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en-US" altLang="zh-TW" dirty="0" smtClean="0"/>
              <a:t>LOCKSS </a:t>
            </a:r>
            <a:r>
              <a:rPr lang="zh-TW" altLang="en-US" dirty="0" smtClean="0"/>
              <a:t>介面</a:t>
            </a:r>
            <a:endParaRPr lang="zh-TW" altLang="en-US" dirty="0"/>
          </a:p>
        </p:txBody>
      </p:sp>
      <p:pic>
        <p:nvPicPr>
          <p:cNvPr id="8" name="圖片 7"/>
          <p:cNvPicPr>
            <a:picLocks noChangeAspect="1"/>
          </p:cNvPicPr>
          <p:nvPr/>
        </p:nvPicPr>
        <p:blipFill>
          <a:blip r:embed="rId2"/>
          <a:stretch>
            <a:fillRect/>
          </a:stretch>
        </p:blipFill>
        <p:spPr>
          <a:xfrm>
            <a:off x="1358901" y="1391272"/>
            <a:ext cx="7073900" cy="4953000"/>
          </a:xfrm>
          <a:prstGeom prst="rect">
            <a:avLst/>
          </a:prstGeom>
        </p:spPr>
      </p:pic>
      <p:sp>
        <p:nvSpPr>
          <p:cNvPr id="2" name="投影片編號版面配置區 1"/>
          <p:cNvSpPr>
            <a:spLocks noGrp="1"/>
          </p:cNvSpPr>
          <p:nvPr>
            <p:ph type="sldNum" sz="quarter" idx="12"/>
          </p:nvPr>
        </p:nvSpPr>
        <p:spPr/>
        <p:txBody>
          <a:bodyPr/>
          <a:lstStyle/>
          <a:p>
            <a:pPr>
              <a:defRPr/>
            </a:pPr>
            <a:fld id="{15B9EB96-00CC-49C4-9BD4-211A1C1CB6A3}" type="slidenum">
              <a:rPr lang="en-US" altLang="zh-TW" smtClean="0"/>
              <a:pPr>
                <a:defRPr/>
              </a:pPr>
              <a:t>64</a:t>
            </a:fld>
            <a:endParaRPr lang="en-US" altLang="zh-TW"/>
          </a:p>
        </p:txBody>
      </p:sp>
    </p:spTree>
    <p:extLst>
      <p:ext uri="{BB962C8B-B14F-4D97-AF65-F5344CB8AC3E}">
        <p14:creationId xmlns:p14="http://schemas.microsoft.com/office/powerpoint/2010/main" val="7858005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smtClean="0"/>
              <a:t>資料流示意圖</a:t>
            </a:r>
            <a:endParaRPr lang="zh-TW" altLang="en-US" dirty="0"/>
          </a:p>
        </p:txBody>
      </p:sp>
      <p:pic>
        <p:nvPicPr>
          <p:cNvPr id="1026" name="Picture 2" descr="http://www.dlib.org/dlib/june01/reich/dataflo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592" y="1553778"/>
            <a:ext cx="7370525" cy="5008637"/>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sz="quarter" idx="12"/>
          </p:nvPr>
        </p:nvSpPr>
        <p:spPr/>
        <p:txBody>
          <a:bodyPr/>
          <a:lstStyle/>
          <a:p>
            <a:pPr>
              <a:defRPr/>
            </a:pPr>
            <a:fld id="{15B9EB96-00CC-49C4-9BD4-211A1C1CB6A3}" type="slidenum">
              <a:rPr lang="en-US" altLang="zh-TW" smtClean="0"/>
              <a:pPr>
                <a:defRPr/>
              </a:pPr>
              <a:t>65</a:t>
            </a:fld>
            <a:endParaRPr lang="en-US" altLang="zh-TW"/>
          </a:p>
        </p:txBody>
      </p:sp>
    </p:spTree>
    <p:extLst>
      <p:ext uri="{BB962C8B-B14F-4D97-AF65-F5344CB8AC3E}">
        <p14:creationId xmlns:p14="http://schemas.microsoft.com/office/powerpoint/2010/main" val="30428627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資料攝入 </a:t>
            </a:r>
            <a:r>
              <a:rPr lang="en-US" altLang="zh-TW" smtClean="0"/>
              <a:t>(Ingest)</a:t>
            </a:r>
            <a:endParaRPr lang="zh-TW" altLang="en-US" dirty="0"/>
          </a:p>
        </p:txBody>
      </p:sp>
      <p:sp>
        <p:nvSpPr>
          <p:cNvPr id="4" name="內容版面配置區 3"/>
          <p:cNvSpPr>
            <a:spLocks noGrp="1"/>
          </p:cNvSpPr>
          <p:nvPr>
            <p:ph idx="1"/>
          </p:nvPr>
        </p:nvSpPr>
        <p:spPr/>
        <p:txBody>
          <a:bodyPr/>
          <a:lstStyle/>
          <a:p>
            <a:r>
              <a:rPr lang="zh-TW" altLang="en-US" smtClean="0"/>
              <a:t>利用 </a:t>
            </a:r>
            <a:r>
              <a:rPr lang="en-US" altLang="zh-TW" smtClean="0"/>
              <a:t>Web Crawler </a:t>
            </a:r>
            <a:r>
              <a:rPr lang="zh-TW" altLang="en-US" smtClean="0"/>
              <a:t>到出版商網站爬取內容</a:t>
            </a:r>
            <a:endParaRPr lang="en-US" altLang="zh-TW" smtClean="0"/>
          </a:p>
          <a:p>
            <a:pPr lvl="1"/>
            <a:r>
              <a:rPr lang="zh-TW" altLang="en-US" smtClean="0"/>
              <a:t>出版商必須允許</a:t>
            </a:r>
            <a:r>
              <a:rPr lang="en-US" altLang="zh-TW" smtClean="0"/>
              <a:t>LOCKSS</a:t>
            </a:r>
            <a:r>
              <a:rPr lang="zh-TW" altLang="en-US" smtClean="0"/>
              <a:t>爬資料 </a:t>
            </a:r>
            <a:r>
              <a:rPr lang="en-US" altLang="zh-TW" smtClean="0"/>
              <a:t>(manifest page)</a:t>
            </a:r>
          </a:p>
          <a:p>
            <a:pPr lvl="1"/>
            <a:r>
              <a:rPr lang="zh-TW" altLang="en-US" smtClean="0"/>
              <a:t>為每個出版商建置設定檔</a:t>
            </a:r>
            <a:endParaRPr lang="en-US" altLang="zh-TW" smtClean="0"/>
          </a:p>
          <a:p>
            <a:pPr lvl="2"/>
            <a:r>
              <a:rPr lang="en-US" altLang="zh-TW" smtClean="0"/>
              <a:t>manifest page</a:t>
            </a:r>
            <a:r>
              <a:rPr lang="zh-TW" altLang="en-US" smtClean="0"/>
              <a:t>的位置、網站架構、爬取的時間、一次可爬取的量</a:t>
            </a:r>
            <a:endParaRPr lang="en-US" altLang="zh-TW" smtClean="0"/>
          </a:p>
          <a:p>
            <a:pPr lvl="1"/>
            <a:r>
              <a:rPr lang="zh-TW" altLang="en-US" smtClean="0"/>
              <a:t>每個</a:t>
            </a:r>
            <a:r>
              <a:rPr lang="en-US" altLang="zh-TW" smtClean="0"/>
              <a:t>Box</a:t>
            </a:r>
            <a:r>
              <a:rPr lang="zh-TW" altLang="en-US" smtClean="0"/>
              <a:t>個別到出版商網頁爬資料，再透過</a:t>
            </a:r>
            <a:r>
              <a:rPr lang="en-US" altLang="zh-TW" smtClean="0"/>
              <a:t>Poll</a:t>
            </a:r>
            <a:r>
              <a:rPr lang="zh-TW" altLang="en-US" smtClean="0"/>
              <a:t>機制建立權威版本</a:t>
            </a:r>
            <a:endParaRPr lang="zh-TW" altLang="en-US" dirty="0"/>
          </a:p>
        </p:txBody>
      </p:sp>
      <p:sp>
        <p:nvSpPr>
          <p:cNvPr id="3" name="投影片編號版面配置區 2"/>
          <p:cNvSpPr>
            <a:spLocks noGrp="1"/>
          </p:cNvSpPr>
          <p:nvPr>
            <p:ph type="sldNum" sz="quarter" idx="12"/>
          </p:nvPr>
        </p:nvSpPr>
        <p:spPr/>
        <p:txBody>
          <a:bodyPr/>
          <a:lstStyle/>
          <a:p>
            <a:pPr>
              <a:defRPr/>
            </a:pPr>
            <a:fld id="{2209C026-D2B0-4208-AEA6-7CA709B1E45A}" type="slidenum">
              <a:rPr lang="en-US" altLang="zh-TW" smtClean="0"/>
              <a:pPr>
                <a:defRPr/>
              </a:pPr>
              <a:t>66</a:t>
            </a:fld>
            <a:endParaRPr lang="en-US" altLang="zh-TW"/>
          </a:p>
        </p:txBody>
      </p:sp>
    </p:spTree>
    <p:extLst>
      <p:ext uri="{BB962C8B-B14F-4D97-AF65-F5344CB8AC3E}">
        <p14:creationId xmlns:p14="http://schemas.microsoft.com/office/powerpoint/2010/main" val="35747932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smtClean="0"/>
              <a:t>資料保存</a:t>
            </a:r>
            <a:endParaRPr lang="zh-TW" altLang="en-US" dirty="0"/>
          </a:p>
        </p:txBody>
      </p:sp>
      <p:sp>
        <p:nvSpPr>
          <p:cNvPr id="6" name="內容版面配置區 5"/>
          <p:cNvSpPr>
            <a:spLocks noGrp="1"/>
          </p:cNvSpPr>
          <p:nvPr>
            <p:ph idx="1"/>
          </p:nvPr>
        </p:nvSpPr>
        <p:spPr/>
        <p:txBody>
          <a:bodyPr/>
          <a:lstStyle/>
          <a:p>
            <a:r>
              <a:rPr lang="zh-TW" altLang="en-US" smtClean="0"/>
              <a:t>主動稽核內容正確性與修復損壞內容</a:t>
            </a:r>
            <a:endParaRPr lang="en-US" altLang="zh-TW" smtClean="0"/>
          </a:p>
          <a:p>
            <a:pPr lvl="1"/>
            <a:r>
              <a:rPr lang="en-US" altLang="zh-TW" smtClean="0"/>
              <a:t>LOCKSS peer-to-peer polling protocol</a:t>
            </a:r>
          </a:p>
          <a:p>
            <a:pPr lvl="1"/>
            <a:r>
              <a:rPr lang="zh-TW" altLang="en-US" smtClean="0"/>
              <a:t>使用雜湊演算法確保內容一致</a:t>
            </a:r>
            <a:endParaRPr lang="en-US" altLang="zh-TW" smtClean="0"/>
          </a:p>
          <a:p>
            <a:pPr lvl="1"/>
            <a:r>
              <a:rPr lang="zh-TW" altLang="en-US" smtClean="0"/>
              <a:t>發覺損壞 </a:t>
            </a:r>
            <a:r>
              <a:rPr lang="en-US" altLang="zh-TW" smtClean="0"/>
              <a:t>(</a:t>
            </a:r>
            <a:r>
              <a:rPr lang="zh-TW" altLang="en-US" smtClean="0"/>
              <a:t>投票機制</a:t>
            </a:r>
            <a:r>
              <a:rPr lang="en-US" altLang="zh-TW" smtClean="0"/>
              <a:t>)</a:t>
            </a:r>
            <a:r>
              <a:rPr lang="zh-TW" altLang="en-US" smtClean="0"/>
              <a:t>，則從出版社或其他</a:t>
            </a:r>
            <a:r>
              <a:rPr lang="en-US" altLang="zh-TW" smtClean="0"/>
              <a:t>Boxes</a:t>
            </a:r>
            <a:r>
              <a:rPr lang="zh-TW" altLang="en-US" smtClean="0"/>
              <a:t>取得正確內容</a:t>
            </a:r>
            <a:endParaRPr lang="en-US" altLang="zh-TW" smtClean="0"/>
          </a:p>
          <a:p>
            <a:pPr lvl="1"/>
            <a:r>
              <a:rPr lang="zh-TW" altLang="en-US" smtClean="0"/>
              <a:t>一般來說，同一份文件至少存放在七個</a:t>
            </a:r>
            <a:r>
              <a:rPr lang="en-US" altLang="zh-TW" smtClean="0"/>
              <a:t>Boxes</a:t>
            </a:r>
            <a:r>
              <a:rPr lang="zh-TW" altLang="en-US" smtClean="0"/>
              <a:t> </a:t>
            </a:r>
            <a:r>
              <a:rPr lang="en-US" altLang="zh-TW" smtClean="0"/>
              <a:t>(</a:t>
            </a:r>
            <a:r>
              <a:rPr lang="zh-TW" altLang="en-US" smtClean="0"/>
              <a:t>重複係數</a:t>
            </a:r>
            <a:r>
              <a:rPr lang="en-US" altLang="zh-TW" smtClean="0"/>
              <a:t>)</a:t>
            </a:r>
            <a:endParaRPr lang="en-US" altLang="zh-TW" dirty="0" smtClean="0"/>
          </a:p>
        </p:txBody>
      </p:sp>
      <p:pic>
        <p:nvPicPr>
          <p:cNvPr id="2" name="圖片 1"/>
          <p:cNvPicPr>
            <a:picLocks noChangeAspect="1"/>
          </p:cNvPicPr>
          <p:nvPr/>
        </p:nvPicPr>
        <p:blipFill>
          <a:blip r:embed="rId2"/>
          <a:stretch>
            <a:fillRect/>
          </a:stretch>
        </p:blipFill>
        <p:spPr>
          <a:xfrm>
            <a:off x="1116014" y="4432267"/>
            <a:ext cx="7859959" cy="1949484"/>
          </a:xfrm>
          <a:prstGeom prst="rect">
            <a:avLst/>
          </a:prstGeom>
        </p:spPr>
      </p:pic>
      <p:sp>
        <p:nvSpPr>
          <p:cNvPr id="3" name="投影片編號版面配置區 2"/>
          <p:cNvSpPr>
            <a:spLocks noGrp="1"/>
          </p:cNvSpPr>
          <p:nvPr>
            <p:ph type="sldNum" sz="quarter" idx="12"/>
          </p:nvPr>
        </p:nvSpPr>
        <p:spPr/>
        <p:txBody>
          <a:bodyPr/>
          <a:lstStyle/>
          <a:p>
            <a:pPr>
              <a:defRPr/>
            </a:pPr>
            <a:fld id="{2209C026-D2B0-4208-AEA6-7CA709B1E45A}" type="slidenum">
              <a:rPr lang="en-US" altLang="zh-TW" smtClean="0"/>
              <a:pPr>
                <a:defRPr/>
              </a:pPr>
              <a:t>67</a:t>
            </a:fld>
            <a:endParaRPr lang="en-US" altLang="zh-TW"/>
          </a:p>
        </p:txBody>
      </p:sp>
    </p:spTree>
    <p:extLst>
      <p:ext uri="{BB962C8B-B14F-4D97-AF65-F5344CB8AC3E}">
        <p14:creationId xmlns:p14="http://schemas.microsoft.com/office/powerpoint/2010/main" val="7777333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資料保存 </a:t>
            </a:r>
            <a:r>
              <a:rPr lang="en-US" altLang="zh-TW" smtClean="0"/>
              <a:t>(</a:t>
            </a:r>
            <a:r>
              <a:rPr lang="zh-TW" altLang="en-US" smtClean="0"/>
              <a:t>續</a:t>
            </a:r>
            <a:r>
              <a:rPr lang="en-US" altLang="zh-TW" smtClean="0"/>
              <a:t>)</a:t>
            </a:r>
            <a:endParaRPr lang="zh-TW" altLang="en-US" dirty="0"/>
          </a:p>
        </p:txBody>
      </p:sp>
      <p:sp>
        <p:nvSpPr>
          <p:cNvPr id="3" name="內容版面配置區 2"/>
          <p:cNvSpPr>
            <a:spLocks noGrp="1"/>
          </p:cNvSpPr>
          <p:nvPr>
            <p:ph idx="1"/>
          </p:nvPr>
        </p:nvSpPr>
        <p:spPr/>
        <p:txBody>
          <a:bodyPr/>
          <a:lstStyle/>
          <a:p>
            <a:r>
              <a:rPr lang="zh-TW" altLang="en-US" smtClean="0"/>
              <a:t>打擊壞東西蓄意破壞</a:t>
            </a:r>
            <a:endParaRPr lang="en-US" altLang="zh-TW" smtClean="0"/>
          </a:p>
          <a:p>
            <a:pPr lvl="1"/>
            <a:r>
              <a:rPr lang="zh-TW" altLang="en-US" smtClean="0"/>
              <a:t>壞東西必須滲透一定數量的</a:t>
            </a:r>
            <a:r>
              <a:rPr lang="en-US" altLang="zh-TW" smtClean="0"/>
              <a:t>Boxes</a:t>
            </a:r>
            <a:r>
              <a:rPr lang="zh-TW" altLang="en-US" smtClean="0"/>
              <a:t>方能影響結果</a:t>
            </a:r>
            <a:endParaRPr lang="en-US" altLang="zh-TW" smtClean="0"/>
          </a:p>
          <a:p>
            <a:pPr lvl="1"/>
            <a:r>
              <a:rPr lang="zh-TW" altLang="en-US" smtClean="0"/>
              <a:t>聲望系統 </a:t>
            </a:r>
            <a:r>
              <a:rPr lang="en-US" altLang="zh-TW" smtClean="0"/>
              <a:t>– </a:t>
            </a:r>
            <a:r>
              <a:rPr lang="zh-TW" altLang="en-US" smtClean="0"/>
              <a:t>投票勝的一方，其平均聲望必須在一定程度以上</a:t>
            </a:r>
            <a:endParaRPr lang="en-US" altLang="zh-TW" smtClean="0"/>
          </a:p>
          <a:p>
            <a:endParaRPr lang="zh-TW" altLang="en-US"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68</a:t>
            </a:fld>
            <a:endParaRPr lang="en-US" altLang="zh-TW"/>
          </a:p>
        </p:txBody>
      </p:sp>
    </p:spTree>
    <p:extLst>
      <p:ext uri="{BB962C8B-B14F-4D97-AF65-F5344CB8AC3E}">
        <p14:creationId xmlns:p14="http://schemas.microsoft.com/office/powerpoint/2010/main" val="15819890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傳播 </a:t>
            </a:r>
            <a:r>
              <a:rPr lang="en-US" altLang="zh-TW" smtClean="0"/>
              <a:t>(Dissemination)</a:t>
            </a:r>
            <a:endParaRPr lang="zh-TW" altLang="en-US" dirty="0"/>
          </a:p>
        </p:txBody>
      </p:sp>
      <p:sp>
        <p:nvSpPr>
          <p:cNvPr id="3" name="內容版面配置區 2"/>
          <p:cNvSpPr>
            <a:spLocks noGrp="1"/>
          </p:cNvSpPr>
          <p:nvPr>
            <p:ph idx="1"/>
          </p:nvPr>
        </p:nvSpPr>
        <p:spPr/>
        <p:txBody>
          <a:bodyPr/>
          <a:lstStyle/>
          <a:p>
            <a:r>
              <a:rPr lang="zh-TW" altLang="en-US" smtClean="0"/>
              <a:t>提供機構使用者持續取用</a:t>
            </a:r>
            <a:r>
              <a:rPr lang="en-US" altLang="zh-TW" smtClean="0"/>
              <a:t>Box</a:t>
            </a:r>
            <a:r>
              <a:rPr lang="zh-TW" altLang="en-US" smtClean="0"/>
              <a:t>所存放的內容</a:t>
            </a:r>
            <a:endParaRPr lang="en-US" altLang="zh-TW" smtClean="0"/>
          </a:p>
          <a:p>
            <a:r>
              <a:rPr lang="zh-TW" altLang="en-US" smtClean="0"/>
              <a:t>兩種傳播方式</a:t>
            </a:r>
            <a:endParaRPr lang="en-US" altLang="zh-TW" smtClean="0"/>
          </a:p>
          <a:p>
            <a:pPr lvl="1"/>
            <a:r>
              <a:rPr lang="en-US" altLang="zh-TW" smtClean="0"/>
              <a:t>Transparent Proxy (</a:t>
            </a:r>
            <a:r>
              <a:rPr lang="zh-TW" altLang="en-US" smtClean="0"/>
              <a:t>通透性代理伺服器</a:t>
            </a:r>
            <a:r>
              <a:rPr lang="en-US" altLang="zh-TW" smtClean="0"/>
              <a:t>)</a:t>
            </a:r>
          </a:p>
          <a:p>
            <a:pPr lvl="2"/>
            <a:r>
              <a:rPr lang="zh-TW" altLang="en-US" smtClean="0"/>
              <a:t>整合機構內的</a:t>
            </a:r>
            <a:r>
              <a:rPr lang="en-US" altLang="zh-TW" smtClean="0"/>
              <a:t>Proxy</a:t>
            </a:r>
            <a:r>
              <a:rPr lang="zh-TW" altLang="en-US" smtClean="0"/>
              <a:t>基礎建設</a:t>
            </a:r>
            <a:endParaRPr lang="en-US" altLang="zh-TW" smtClean="0"/>
          </a:p>
          <a:p>
            <a:pPr lvl="2"/>
            <a:r>
              <a:rPr lang="zh-TW" altLang="en-US" smtClean="0"/>
              <a:t>使用者不須知道</a:t>
            </a:r>
            <a:r>
              <a:rPr lang="en-US" altLang="zh-TW" smtClean="0"/>
              <a:t>LOCKSS Box</a:t>
            </a:r>
            <a:r>
              <a:rPr lang="zh-TW" altLang="en-US" smtClean="0"/>
              <a:t>的存在</a:t>
            </a:r>
            <a:endParaRPr lang="en-US" altLang="zh-TW" smtClean="0"/>
          </a:p>
          <a:p>
            <a:pPr lvl="1"/>
            <a:r>
              <a:rPr lang="en-US" altLang="zh-TW" smtClean="0"/>
              <a:t>Serving Content</a:t>
            </a:r>
          </a:p>
          <a:p>
            <a:pPr lvl="2"/>
            <a:r>
              <a:rPr lang="zh-TW" altLang="en-US" smtClean="0"/>
              <a:t>獨立可接受使用者</a:t>
            </a:r>
            <a:r>
              <a:rPr lang="en-US" altLang="zh-TW" smtClean="0"/>
              <a:t>Request</a:t>
            </a:r>
            <a:r>
              <a:rPr lang="zh-TW" altLang="en-US" smtClean="0"/>
              <a:t>的系統</a:t>
            </a:r>
            <a:endParaRPr lang="en-US" altLang="zh-TW" smtClean="0"/>
          </a:p>
          <a:p>
            <a:pPr lvl="2"/>
            <a:r>
              <a:rPr lang="zh-TW" altLang="en-US" smtClean="0"/>
              <a:t>使用者需要知道</a:t>
            </a:r>
            <a:r>
              <a:rPr lang="en-US" altLang="zh-TW" smtClean="0"/>
              <a:t>LOCKSS Box</a:t>
            </a:r>
            <a:r>
              <a:rPr lang="zh-TW" altLang="en-US" smtClean="0"/>
              <a:t>的存在，或透過</a:t>
            </a:r>
            <a:r>
              <a:rPr lang="en-US" altLang="zh-TW" smtClean="0"/>
              <a:t>OpenURL Resolver</a:t>
            </a:r>
            <a:endParaRPr lang="zh-TW" altLang="en-US"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69</a:t>
            </a:fld>
            <a:endParaRPr lang="en-US" altLang="zh-TW"/>
          </a:p>
        </p:txBody>
      </p:sp>
    </p:spTree>
    <p:extLst>
      <p:ext uri="{BB962C8B-B14F-4D97-AF65-F5344CB8AC3E}">
        <p14:creationId xmlns:p14="http://schemas.microsoft.com/office/powerpoint/2010/main" val="2381504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數位庋用 </a:t>
            </a:r>
            <a:r>
              <a:rPr lang="en-US" altLang="zh-TW" dirty="0"/>
              <a:t>(Digital </a:t>
            </a:r>
            <a:r>
              <a:rPr lang="en-US" altLang="zh-TW" dirty="0" smtClean="0"/>
              <a:t>Curation)</a:t>
            </a:r>
            <a:endParaRPr lang="zh-TW" altLang="en-US" dirty="0"/>
          </a:p>
        </p:txBody>
      </p:sp>
      <p:sp>
        <p:nvSpPr>
          <p:cNvPr id="3" name="內容版面配置區 2"/>
          <p:cNvSpPr>
            <a:spLocks noGrp="1"/>
          </p:cNvSpPr>
          <p:nvPr>
            <p:ph idx="1"/>
          </p:nvPr>
        </p:nvSpPr>
        <p:spPr/>
        <p:txBody>
          <a:bodyPr/>
          <a:lstStyle/>
          <a:p>
            <a:r>
              <a:rPr lang="zh-TW" altLang="zh-TW" dirty="0" smtClean="0"/>
              <a:t>在</a:t>
            </a:r>
            <a:r>
              <a:rPr lang="zh-TW" altLang="zh-TW" dirty="0"/>
              <a:t>數位研究資料的生命週期中對其進行維護、</a:t>
            </a:r>
            <a:r>
              <a:rPr lang="zh-TW" altLang="zh-TW" b="1" u="sng" dirty="0">
                <a:solidFill>
                  <a:srgbClr val="FF0000"/>
                </a:solidFill>
              </a:rPr>
              <a:t>保存</a:t>
            </a:r>
            <a:r>
              <a:rPr lang="zh-TW" altLang="zh-TW" dirty="0"/>
              <a:t>與加值。而數位研究資料範圍廣泛，可以是政府資訊、科學</a:t>
            </a:r>
            <a:r>
              <a:rPr lang="zh-TW" altLang="zh-TW" dirty="0" smtClean="0"/>
              <a:t>資料</a:t>
            </a:r>
            <a:r>
              <a:rPr lang="zh-TW" altLang="en-US" dirty="0" smtClean="0"/>
              <a:t>、</a:t>
            </a:r>
            <a:r>
              <a:rPr lang="zh-TW" altLang="zh-TW" dirty="0" smtClean="0"/>
              <a:t>文化</a:t>
            </a:r>
            <a:r>
              <a:rPr lang="zh-TW" altLang="zh-TW" dirty="0"/>
              <a:t>與智能</a:t>
            </a:r>
            <a:r>
              <a:rPr lang="zh-TW" altLang="zh-TW" dirty="0" smtClean="0"/>
              <a:t>資產</a:t>
            </a:r>
            <a:endParaRPr lang="en-US" altLang="zh-TW" dirty="0" smtClean="0"/>
          </a:p>
          <a:p>
            <a:r>
              <a:rPr lang="zh-TW" altLang="en-US" dirty="0" smtClean="0"/>
              <a:t>數位</a:t>
            </a:r>
            <a:r>
              <a:rPr lang="zh-TW" altLang="en-US" dirty="0"/>
              <a:t>庋</a:t>
            </a:r>
            <a:r>
              <a:rPr lang="zh-TW" altLang="en-US" dirty="0" smtClean="0"/>
              <a:t>用生命週期</a:t>
            </a:r>
            <a:endParaRPr lang="en-US" altLang="zh-TW" dirty="0" smtClean="0"/>
          </a:p>
          <a:p>
            <a:pPr lvl="1"/>
            <a:r>
              <a:rPr lang="zh-TW" altLang="zh-TW" dirty="0"/>
              <a:t>全生命週期活動：包含資源的描述與表徵、保存規劃、社群注視與參與、庋用與</a:t>
            </a:r>
            <a:r>
              <a:rPr lang="zh-TW" altLang="zh-TW" b="1" u="sng" dirty="0" smtClean="0"/>
              <a:t>保存</a:t>
            </a:r>
            <a:endParaRPr lang="zh-TW" altLang="zh-TW" dirty="0"/>
          </a:p>
          <a:p>
            <a:pPr lvl="1"/>
            <a:r>
              <a:rPr lang="zh-TW" altLang="zh-TW" dirty="0"/>
              <a:t>循序行動：概念化、創建或接收、評價與挑選、</a:t>
            </a:r>
            <a:r>
              <a:rPr lang="zh-TW" altLang="zh-TW" b="1" u="sng" dirty="0"/>
              <a:t>攝入</a:t>
            </a:r>
            <a:r>
              <a:rPr lang="zh-TW" altLang="zh-TW" dirty="0"/>
              <a:t>、</a:t>
            </a:r>
            <a:r>
              <a:rPr lang="zh-TW" altLang="zh-TW" b="1" u="sng" dirty="0"/>
              <a:t>數位物件保存行動</a:t>
            </a:r>
            <a:r>
              <a:rPr lang="zh-TW" altLang="zh-TW" dirty="0"/>
              <a:t>、儲存、取用、利用與再利用、</a:t>
            </a:r>
            <a:r>
              <a:rPr lang="zh-TW" altLang="zh-TW" dirty="0" smtClean="0"/>
              <a:t>轉換</a:t>
            </a:r>
            <a:endParaRPr lang="zh-TW" altLang="zh-TW" dirty="0"/>
          </a:p>
          <a:p>
            <a:pPr lvl="1"/>
            <a:r>
              <a:rPr lang="zh-TW" altLang="zh-TW" dirty="0"/>
              <a:t>偶發行動：棄置、再評價、</a:t>
            </a:r>
            <a:r>
              <a:rPr lang="zh-TW" altLang="zh-TW" b="1" u="sng" dirty="0"/>
              <a:t>轉</a:t>
            </a:r>
            <a:r>
              <a:rPr lang="zh-TW" altLang="zh-TW" b="1" u="sng" dirty="0" smtClean="0"/>
              <a:t>置</a:t>
            </a:r>
            <a:endParaRPr lang="zh-TW" altLang="en-US"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7</a:t>
            </a:fld>
            <a:endParaRPr lang="en-US" altLang="zh-TW" dirty="0"/>
          </a:p>
        </p:txBody>
      </p:sp>
      <p:sp>
        <p:nvSpPr>
          <p:cNvPr id="5" name="矩形 4"/>
          <p:cNvSpPr/>
          <p:nvPr/>
        </p:nvSpPr>
        <p:spPr>
          <a:xfrm>
            <a:off x="4067944" y="6119287"/>
            <a:ext cx="4485523" cy="369332"/>
          </a:xfrm>
          <a:prstGeom prst="rect">
            <a:avLst/>
          </a:prstGeom>
          <a:solidFill>
            <a:schemeClr val="accent2"/>
          </a:solidFill>
        </p:spPr>
        <p:txBody>
          <a:bodyPr wrap="none">
            <a:spAutoFit/>
          </a:bodyPr>
          <a:lstStyle/>
          <a:p>
            <a:r>
              <a:rPr lang="en-US" altLang="zh-TW" sz="1800" dirty="0">
                <a:latin typeface="Comic Sans MS" panose="030F0702030302020204" pitchFamily="66" charset="0"/>
              </a:rPr>
              <a:t>(Digital Curation Centre, 2008a, 2008b)</a:t>
            </a:r>
            <a:endParaRPr lang="zh-TW" altLang="en-US" sz="1800" dirty="0">
              <a:latin typeface="Comic Sans MS" panose="030F0702030302020204" pitchFamily="66" charset="0"/>
            </a:endParaRPr>
          </a:p>
        </p:txBody>
      </p:sp>
      <p:sp>
        <p:nvSpPr>
          <p:cNvPr id="6" name="矩形 5"/>
          <p:cNvSpPr/>
          <p:nvPr/>
        </p:nvSpPr>
        <p:spPr>
          <a:xfrm>
            <a:off x="6444208" y="5633920"/>
            <a:ext cx="1832553" cy="369332"/>
          </a:xfrm>
          <a:prstGeom prst="rect">
            <a:avLst/>
          </a:prstGeom>
          <a:solidFill>
            <a:schemeClr val="accent2"/>
          </a:solidFill>
        </p:spPr>
        <p:txBody>
          <a:bodyPr wrap="none">
            <a:spAutoFit/>
          </a:bodyPr>
          <a:lstStyle/>
          <a:p>
            <a:r>
              <a:rPr lang="en-US" altLang="zh-TW" sz="1800" dirty="0">
                <a:latin typeface="Comic Sans MS" panose="030F0702030302020204" pitchFamily="66" charset="0"/>
              </a:rPr>
              <a:t>(Abbott, 2009)</a:t>
            </a:r>
            <a:endParaRPr lang="zh-TW" altLang="en-US" sz="1800" dirty="0">
              <a:latin typeface="Comic Sans MS" panose="030F0702030302020204" pitchFamily="66" charset="0"/>
            </a:endParaRPr>
          </a:p>
        </p:txBody>
      </p:sp>
    </p:spTree>
    <p:extLst>
      <p:ext uri="{BB962C8B-B14F-4D97-AF65-F5344CB8AC3E}">
        <p14:creationId xmlns:p14="http://schemas.microsoft.com/office/powerpoint/2010/main" val="40910591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smtClean="0"/>
              <a:t>格式轉置 </a:t>
            </a:r>
            <a:r>
              <a:rPr lang="en-US" altLang="zh-TW" smtClean="0"/>
              <a:t>(Format Migration)</a:t>
            </a:r>
            <a:endParaRPr lang="zh-TW" altLang="en-US" dirty="0"/>
          </a:p>
        </p:txBody>
      </p:sp>
      <p:sp>
        <p:nvSpPr>
          <p:cNvPr id="6" name="內容版面配置區 5"/>
          <p:cNvSpPr>
            <a:spLocks noGrp="1"/>
          </p:cNvSpPr>
          <p:nvPr>
            <p:ph idx="1"/>
          </p:nvPr>
        </p:nvSpPr>
        <p:spPr/>
        <p:txBody>
          <a:bodyPr/>
          <a:lstStyle/>
          <a:p>
            <a:r>
              <a:rPr lang="en-US" altLang="zh-TW" smtClean="0"/>
              <a:t>LOCKSS</a:t>
            </a:r>
            <a:r>
              <a:rPr lang="zh-TW" altLang="en-US" smtClean="0"/>
              <a:t>只儲存原始</a:t>
            </a:r>
            <a:r>
              <a:rPr lang="en-US" altLang="zh-TW" smtClean="0"/>
              <a:t>(</a:t>
            </a:r>
            <a:r>
              <a:rPr lang="zh-TW" altLang="en-US" smtClean="0"/>
              <a:t>出版商</a:t>
            </a:r>
            <a:r>
              <a:rPr lang="en-US" altLang="zh-TW" smtClean="0"/>
              <a:t>)</a:t>
            </a:r>
            <a:r>
              <a:rPr lang="zh-TW" altLang="en-US" smtClean="0"/>
              <a:t>格式，不轉置成正規化格式</a:t>
            </a:r>
            <a:endParaRPr lang="en-US" altLang="zh-TW" smtClean="0"/>
          </a:p>
          <a:p>
            <a:r>
              <a:rPr lang="zh-TW" altLang="en-US" smtClean="0"/>
              <a:t>不去管格式轉置的問題，直到瀏覽器無法呈現為止 </a:t>
            </a:r>
            <a:r>
              <a:rPr lang="en-US" altLang="zh-TW" smtClean="0"/>
              <a:t>(Migration on Access)</a:t>
            </a:r>
          </a:p>
          <a:p>
            <a:pPr lvl="1"/>
            <a:r>
              <a:rPr lang="zh-TW" altLang="en-US" smtClean="0"/>
              <a:t>此時</a:t>
            </a:r>
            <a:r>
              <a:rPr lang="en-US" altLang="zh-TW" smtClean="0"/>
              <a:t>Box</a:t>
            </a:r>
            <a:r>
              <a:rPr lang="zh-TW" altLang="en-US" smtClean="0"/>
              <a:t>會動態產生一份瀏覽器可呈現的格式 </a:t>
            </a:r>
            <a:r>
              <a:rPr lang="en-US" altLang="zh-TW" smtClean="0"/>
              <a:t>(a temporary access copy)</a:t>
            </a:r>
            <a:r>
              <a:rPr lang="zh-TW" altLang="en-US" smtClean="0"/>
              <a:t>，並傳遞給使用者</a:t>
            </a:r>
            <a:endParaRPr lang="en-US" altLang="zh-TW" smtClean="0"/>
          </a:p>
          <a:p>
            <a:pPr lvl="1"/>
            <a:r>
              <a:rPr lang="zh-TW" altLang="en-US" smtClean="0"/>
              <a:t>優點</a:t>
            </a:r>
            <a:endParaRPr lang="en-US" altLang="zh-TW" smtClean="0"/>
          </a:p>
          <a:p>
            <a:pPr lvl="2"/>
            <a:r>
              <a:rPr lang="zh-TW" altLang="en-US" smtClean="0"/>
              <a:t>保存原汁原味、</a:t>
            </a:r>
            <a:r>
              <a:rPr lang="en-US" altLang="zh-TW" smtClean="0"/>
              <a:t>Overhead</a:t>
            </a:r>
            <a:r>
              <a:rPr lang="zh-TW" altLang="en-US" smtClean="0"/>
              <a:t>較低、轉換時採用最新科技</a:t>
            </a:r>
            <a:endParaRPr lang="en-US" altLang="zh-TW" dirty="0" smtClean="0"/>
          </a:p>
        </p:txBody>
      </p:sp>
      <p:sp>
        <p:nvSpPr>
          <p:cNvPr id="2" name="投影片編號版面配置區 1"/>
          <p:cNvSpPr>
            <a:spLocks noGrp="1"/>
          </p:cNvSpPr>
          <p:nvPr>
            <p:ph type="sldNum" sz="quarter" idx="12"/>
          </p:nvPr>
        </p:nvSpPr>
        <p:spPr/>
        <p:txBody>
          <a:bodyPr/>
          <a:lstStyle/>
          <a:p>
            <a:pPr>
              <a:defRPr/>
            </a:pPr>
            <a:fld id="{2209C026-D2B0-4208-AEA6-7CA709B1E45A}" type="slidenum">
              <a:rPr lang="en-US" altLang="zh-TW" smtClean="0"/>
              <a:pPr>
                <a:defRPr/>
              </a:pPr>
              <a:t>70</a:t>
            </a:fld>
            <a:endParaRPr lang="en-US" altLang="zh-TW"/>
          </a:p>
        </p:txBody>
      </p:sp>
    </p:spTree>
    <p:extLst>
      <p:ext uri="{BB962C8B-B14F-4D97-AF65-F5344CB8AC3E}">
        <p14:creationId xmlns:p14="http://schemas.microsoft.com/office/powerpoint/2010/main" val="22575019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smtClean="0"/>
              <a:t>LOCKSS</a:t>
            </a:r>
            <a:r>
              <a:rPr lang="zh-TW" altLang="en-US" smtClean="0"/>
              <a:t>運作模式</a:t>
            </a:r>
            <a:endParaRPr lang="zh-TW" altLang="en-US" dirty="0"/>
          </a:p>
        </p:txBody>
      </p:sp>
      <p:sp>
        <p:nvSpPr>
          <p:cNvPr id="3" name="內容版面配置區 2"/>
          <p:cNvSpPr>
            <a:spLocks noGrp="1"/>
          </p:cNvSpPr>
          <p:nvPr>
            <p:ph idx="1"/>
          </p:nvPr>
        </p:nvSpPr>
        <p:spPr/>
        <p:txBody>
          <a:bodyPr/>
          <a:lstStyle/>
          <a:p>
            <a:r>
              <a:rPr lang="zh-TW" altLang="en-US" dirty="0" smtClean="0"/>
              <a:t>公共網絡</a:t>
            </a:r>
            <a:endParaRPr lang="en-US" altLang="zh-TW" dirty="0" smtClean="0"/>
          </a:p>
          <a:p>
            <a:r>
              <a:rPr lang="zh-TW" altLang="en-US" dirty="0" smtClean="0"/>
              <a:t>私有</a:t>
            </a:r>
            <a:r>
              <a:rPr lang="zh-TW" altLang="en-US" dirty="0"/>
              <a:t>網</a:t>
            </a:r>
            <a:r>
              <a:rPr lang="zh-TW" altLang="en-US" dirty="0" smtClean="0"/>
              <a:t>絡</a:t>
            </a:r>
            <a:endParaRPr lang="en-US" altLang="zh-TW" dirty="0" smtClean="0"/>
          </a:p>
          <a:p>
            <a:r>
              <a:rPr lang="en-US" altLang="zh-TW" dirty="0" smtClean="0"/>
              <a:t>CLOCKSS</a:t>
            </a:r>
            <a:endParaRPr lang="zh-TW" altLang="en-US"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71</a:t>
            </a:fld>
            <a:endParaRPr lang="en-US" altLang="zh-TW"/>
          </a:p>
        </p:txBody>
      </p:sp>
    </p:spTree>
    <p:extLst>
      <p:ext uri="{BB962C8B-B14F-4D97-AF65-F5344CB8AC3E}">
        <p14:creationId xmlns:p14="http://schemas.microsoft.com/office/powerpoint/2010/main" val="6490492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smtClean="0"/>
              <a:t>公共網絡</a:t>
            </a:r>
            <a:endParaRPr lang="zh-TW" altLang="en-US" dirty="0"/>
          </a:p>
        </p:txBody>
      </p:sp>
      <p:sp>
        <p:nvSpPr>
          <p:cNvPr id="6" name="內容版面配置區 5"/>
          <p:cNvSpPr>
            <a:spLocks noGrp="1"/>
          </p:cNvSpPr>
          <p:nvPr>
            <p:ph idx="1"/>
          </p:nvPr>
        </p:nvSpPr>
        <p:spPr/>
        <p:txBody>
          <a:bodyPr/>
          <a:lstStyle/>
          <a:p>
            <a:r>
              <a:rPr lang="zh-TW" altLang="en-US" smtClean="0"/>
              <a:t>用來保存全球圖書館社群感興趣要保存的數位物件</a:t>
            </a:r>
            <a:r>
              <a:rPr lang="en-US" altLang="zh-TW" smtClean="0"/>
              <a:t>(</a:t>
            </a:r>
            <a:r>
              <a:rPr lang="zh-TW" altLang="en-US" smtClean="0"/>
              <a:t>如電子期刊</a:t>
            </a:r>
            <a:r>
              <a:rPr lang="en-US" altLang="zh-TW" smtClean="0"/>
              <a:t>)</a:t>
            </a:r>
          </a:p>
          <a:p>
            <a:pPr lvl="1"/>
            <a:r>
              <a:rPr lang="zh-TW" altLang="en-US" smtClean="0"/>
              <a:t>由史丹佛大學統轄管理</a:t>
            </a:r>
            <a:endParaRPr lang="en-US" altLang="zh-TW" smtClean="0"/>
          </a:p>
          <a:p>
            <a:pPr lvl="1"/>
            <a:r>
              <a:rPr lang="zh-TW" altLang="en-US" smtClean="0"/>
              <a:t>圖書館通常加入</a:t>
            </a:r>
            <a:r>
              <a:rPr lang="en-US" altLang="zh-TW" smtClean="0"/>
              <a:t>Public LOCKSS Network</a:t>
            </a:r>
            <a:r>
              <a:rPr lang="zh-TW" altLang="en-US" smtClean="0"/>
              <a:t>來保存他們有訂購的電子期刊 </a:t>
            </a:r>
            <a:r>
              <a:rPr lang="en-US" altLang="zh-TW" smtClean="0"/>
              <a:t>+ OA </a:t>
            </a:r>
            <a:r>
              <a:rPr lang="zh-TW" altLang="en-US" smtClean="0"/>
              <a:t>期刊</a:t>
            </a:r>
            <a:endParaRPr lang="en-US" altLang="zh-TW" smtClean="0"/>
          </a:p>
          <a:p>
            <a:pPr lvl="1"/>
            <a:r>
              <a:rPr lang="zh-TW" altLang="en-US" smtClean="0"/>
              <a:t>平均重複係數為 </a:t>
            </a:r>
            <a:r>
              <a:rPr lang="en-US" altLang="zh-TW" smtClean="0"/>
              <a:t>40</a:t>
            </a:r>
          </a:p>
          <a:p>
            <a:endParaRPr lang="zh-TW" altLang="en-US" dirty="0"/>
          </a:p>
        </p:txBody>
      </p:sp>
      <p:sp>
        <p:nvSpPr>
          <p:cNvPr id="2" name="投影片編號版面配置區 1"/>
          <p:cNvSpPr>
            <a:spLocks noGrp="1"/>
          </p:cNvSpPr>
          <p:nvPr>
            <p:ph type="sldNum" sz="quarter" idx="12"/>
          </p:nvPr>
        </p:nvSpPr>
        <p:spPr/>
        <p:txBody>
          <a:bodyPr/>
          <a:lstStyle/>
          <a:p>
            <a:pPr>
              <a:defRPr/>
            </a:pPr>
            <a:fld id="{2209C026-D2B0-4208-AEA6-7CA709B1E45A}" type="slidenum">
              <a:rPr lang="en-US" altLang="zh-TW" smtClean="0"/>
              <a:pPr>
                <a:defRPr/>
              </a:pPr>
              <a:t>72</a:t>
            </a:fld>
            <a:endParaRPr lang="en-US" altLang="zh-TW"/>
          </a:p>
        </p:txBody>
      </p:sp>
    </p:spTree>
    <p:extLst>
      <p:ext uri="{BB962C8B-B14F-4D97-AF65-F5344CB8AC3E}">
        <p14:creationId xmlns:p14="http://schemas.microsoft.com/office/powerpoint/2010/main" val="27084021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私有網絡</a:t>
            </a:r>
            <a:endParaRPr lang="zh-TW" altLang="en-US" dirty="0"/>
          </a:p>
        </p:txBody>
      </p:sp>
      <p:sp>
        <p:nvSpPr>
          <p:cNvPr id="3" name="內容版面配置區 2"/>
          <p:cNvSpPr>
            <a:spLocks noGrp="1"/>
          </p:cNvSpPr>
          <p:nvPr>
            <p:ph idx="1"/>
          </p:nvPr>
        </p:nvSpPr>
        <p:spPr/>
        <p:txBody>
          <a:bodyPr/>
          <a:lstStyle/>
          <a:p>
            <a:r>
              <a:rPr lang="en-US" altLang="zh-TW" smtClean="0"/>
              <a:t>Private LOCKSS Network (PLN)</a:t>
            </a:r>
          </a:p>
          <a:p>
            <a:r>
              <a:rPr lang="zh-TW" altLang="en-US" smtClean="0"/>
              <a:t>讓區域圖書館、檔案社群建立並管理其所欲保存的物件</a:t>
            </a:r>
            <a:endParaRPr lang="en-US" altLang="zh-TW" smtClean="0"/>
          </a:p>
          <a:p>
            <a:r>
              <a:rPr lang="zh-TW" altLang="en-US" smtClean="0"/>
              <a:t>通常用來保存特藏、數位化影像、區域網站</a:t>
            </a:r>
            <a:endParaRPr lang="en-US" altLang="zh-TW" smtClean="0"/>
          </a:p>
          <a:p>
            <a:r>
              <a:rPr lang="zh-TW" altLang="en-US" smtClean="0"/>
              <a:t>通常會有</a:t>
            </a:r>
            <a:r>
              <a:rPr lang="en-US" altLang="zh-TW" smtClean="0"/>
              <a:t>7-15</a:t>
            </a:r>
            <a:r>
              <a:rPr lang="zh-TW" altLang="en-US" smtClean="0"/>
              <a:t>參與機構</a:t>
            </a:r>
            <a:endParaRPr lang="en-US" altLang="zh-TW" smtClean="0"/>
          </a:p>
          <a:p>
            <a:r>
              <a:rPr lang="zh-TW" altLang="en-US" smtClean="0"/>
              <a:t>有自己的管理、資金、館藏發展、取用政策</a:t>
            </a:r>
            <a:endParaRPr lang="en-US" altLang="zh-TW" smtClean="0"/>
          </a:p>
          <a:p>
            <a:r>
              <a:rPr lang="zh-TW" altLang="en-US" smtClean="0"/>
              <a:t>範例：州政府公開紀錄</a:t>
            </a:r>
            <a:r>
              <a:rPr lang="en-US" altLang="zh-TW" smtClean="0"/>
              <a:t>(PeDALS)</a:t>
            </a:r>
            <a:r>
              <a:rPr lang="zh-TW" altLang="en-US" smtClean="0"/>
              <a:t>、社會科學資料</a:t>
            </a:r>
            <a:r>
              <a:rPr lang="en-US" altLang="zh-TW" smtClean="0"/>
              <a:t>(DataPass)</a:t>
            </a:r>
            <a:r>
              <a:rPr lang="zh-TW" altLang="en-US" smtClean="0"/>
              <a:t>、文化資產</a:t>
            </a:r>
            <a:r>
              <a:rPr lang="en-US" altLang="zh-TW" smtClean="0"/>
              <a:t>(MetaArchive)</a:t>
            </a:r>
            <a:r>
              <a:rPr lang="zh-TW" altLang="en-US" smtClean="0"/>
              <a:t>、</a:t>
            </a:r>
            <a:r>
              <a:rPr lang="zh-TW" altLang="en-US" smtClean="0">
                <a:solidFill>
                  <a:srgbClr val="FF0000"/>
                </a:solidFill>
              </a:rPr>
              <a:t>電子期刊與電子書</a:t>
            </a:r>
            <a:r>
              <a:rPr lang="en-US" altLang="zh-TW" smtClean="0">
                <a:solidFill>
                  <a:srgbClr val="FF0000"/>
                </a:solidFill>
              </a:rPr>
              <a:t>(CLOCKSS)</a:t>
            </a:r>
            <a:endParaRPr lang="zh-TW" altLang="en-US"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73</a:t>
            </a:fld>
            <a:endParaRPr lang="en-US" altLang="zh-TW"/>
          </a:p>
        </p:txBody>
      </p:sp>
    </p:spTree>
    <p:extLst>
      <p:ext uri="{BB962C8B-B14F-4D97-AF65-F5344CB8AC3E}">
        <p14:creationId xmlns:p14="http://schemas.microsoft.com/office/powerpoint/2010/main" val="22642869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hlinkClick r:id="rId2"/>
              </a:rPr>
              <a:t>CLOCKSS</a:t>
            </a:r>
            <a:endParaRPr lang="zh-TW" altLang="en-US" dirty="0"/>
          </a:p>
        </p:txBody>
      </p:sp>
      <p:sp>
        <p:nvSpPr>
          <p:cNvPr id="3" name="內容版面配置區 2"/>
          <p:cNvSpPr>
            <a:spLocks noGrp="1"/>
          </p:cNvSpPr>
          <p:nvPr>
            <p:ph idx="1"/>
          </p:nvPr>
        </p:nvSpPr>
        <p:spPr/>
        <p:txBody>
          <a:bodyPr/>
          <a:lstStyle/>
          <a:p>
            <a:r>
              <a:rPr lang="en-US" altLang="zh-TW" dirty="0" smtClean="0"/>
              <a:t>2006</a:t>
            </a:r>
            <a:r>
              <a:rPr lang="zh-TW" altLang="en-US" dirty="0" smtClean="0"/>
              <a:t>年開展的前導計畫，由出版社、學術與研究圖書館、</a:t>
            </a:r>
            <a:r>
              <a:rPr lang="en-US" altLang="zh-TW" dirty="0" smtClean="0"/>
              <a:t>Stanford UL LOCKSS</a:t>
            </a:r>
            <a:r>
              <a:rPr lang="zh-TW" altLang="en-US" dirty="0" smtClean="0"/>
              <a:t>合作</a:t>
            </a:r>
            <a:endParaRPr lang="en-US" altLang="zh-TW" dirty="0" smtClean="0"/>
          </a:p>
          <a:p>
            <a:r>
              <a:rPr lang="zh-TW" altLang="en-US" dirty="0" smtClean="0"/>
              <a:t>學術性數位出版品的長期保存</a:t>
            </a:r>
            <a:endParaRPr lang="en-US" altLang="zh-TW" dirty="0" smtClean="0"/>
          </a:p>
          <a:p>
            <a:r>
              <a:rPr lang="zh-TW" altLang="en-US" dirty="0" smtClean="0"/>
              <a:t>社群治理</a:t>
            </a:r>
            <a:endParaRPr lang="en-US" altLang="zh-TW" dirty="0" smtClean="0"/>
          </a:p>
          <a:p>
            <a:pPr lvl="1"/>
            <a:r>
              <a:rPr lang="zh-TW" altLang="en-US" dirty="0" smtClean="0"/>
              <a:t>商業出版社、大學出版社、學會出版社、圖書館</a:t>
            </a:r>
            <a:endParaRPr lang="en-US" altLang="zh-TW" dirty="0" smtClean="0"/>
          </a:p>
          <a:p>
            <a:pPr lvl="1"/>
            <a:r>
              <a:rPr lang="en-US" altLang="zh-TW" dirty="0" smtClean="0"/>
              <a:t>CLOCKSS </a:t>
            </a:r>
            <a:r>
              <a:rPr lang="zh-TW" altLang="en-US" dirty="0" smtClean="0"/>
              <a:t>董事會建立政策與實施程序</a:t>
            </a:r>
            <a:endParaRPr lang="en-US" altLang="zh-TW" dirty="0" smtClean="0"/>
          </a:p>
          <a:p>
            <a:r>
              <a:rPr lang="zh-TW" altLang="en-US" dirty="0" smtClean="0"/>
              <a:t>圖書館保管與管理 </a:t>
            </a:r>
            <a:r>
              <a:rPr lang="en-US" altLang="zh-TW" dirty="0" smtClean="0"/>
              <a:t>(custody and stewardship)</a:t>
            </a:r>
          </a:p>
          <a:p>
            <a:pPr lvl="1"/>
            <a:r>
              <a:rPr lang="zh-TW" altLang="en-US" dirty="0" smtClean="0"/>
              <a:t>由全球、跨地域政治法律邊界的圖書館合作</a:t>
            </a:r>
            <a:endParaRPr lang="en-US" altLang="zh-TW" dirty="0" smtClean="0"/>
          </a:p>
          <a:p>
            <a:pPr lvl="1"/>
            <a:r>
              <a:rPr lang="zh-TW" altLang="en-US" dirty="0" smtClean="0"/>
              <a:t>目前應該有超過</a:t>
            </a:r>
            <a:r>
              <a:rPr lang="en-US" altLang="zh-TW" dirty="0" smtClean="0"/>
              <a:t>100</a:t>
            </a:r>
            <a:r>
              <a:rPr lang="zh-TW" altLang="en-US" dirty="0" smtClean="0"/>
              <a:t>個</a:t>
            </a:r>
            <a:r>
              <a:rPr lang="zh-TW" altLang="en-US" dirty="0" smtClean="0">
                <a:hlinkClick r:id="rId3"/>
              </a:rPr>
              <a:t>圖書館</a:t>
            </a:r>
            <a:r>
              <a:rPr lang="zh-TW" altLang="en-US" dirty="0" smtClean="0"/>
              <a:t>參與</a:t>
            </a:r>
            <a:endParaRPr lang="en-US" altLang="zh-TW" dirty="0" smtClean="0"/>
          </a:p>
          <a:p>
            <a:r>
              <a:rPr lang="zh-TW" altLang="en-US" dirty="0" smtClean="0">
                <a:hlinkClick r:id="rId4"/>
              </a:rPr>
              <a:t>出版社共同參與</a:t>
            </a:r>
            <a:endParaRPr lang="en-US" altLang="zh-TW" dirty="0" smtClean="0"/>
          </a:p>
          <a:p>
            <a:r>
              <a:rPr lang="zh-TW" altLang="en-US" dirty="0" smtClean="0">
                <a:hlinkClick r:id="rId5"/>
              </a:rPr>
              <a:t>如何運作</a:t>
            </a:r>
            <a:r>
              <a:rPr lang="zh-TW" altLang="en-US" dirty="0" smtClean="0"/>
              <a:t> </a:t>
            </a:r>
            <a:r>
              <a:rPr lang="en-US" altLang="zh-TW" dirty="0" smtClean="0"/>
              <a:t>(</a:t>
            </a:r>
            <a:r>
              <a:rPr lang="zh-TW" altLang="en-US" dirty="0" smtClean="0"/>
              <a:t>今天不細講</a:t>
            </a:r>
            <a:r>
              <a:rPr lang="en-US" altLang="zh-TW" dirty="0" smtClean="0"/>
              <a:t>)</a:t>
            </a:r>
            <a:endParaRPr lang="zh-TW" altLang="en-US"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74</a:t>
            </a:fld>
            <a:endParaRPr lang="en-US" altLang="zh-TW"/>
          </a:p>
        </p:txBody>
      </p:sp>
    </p:spTree>
    <p:extLst>
      <p:ext uri="{BB962C8B-B14F-4D97-AF65-F5344CB8AC3E}">
        <p14:creationId xmlns:p14="http://schemas.microsoft.com/office/powerpoint/2010/main" val="36814730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CLOCKSS (</a:t>
            </a:r>
            <a:r>
              <a:rPr lang="zh-TW" altLang="en-US" dirty="0" smtClean="0"/>
              <a:t>續</a:t>
            </a:r>
            <a:r>
              <a:rPr lang="en-US" altLang="zh-TW" dirty="0" smtClean="0"/>
              <a:t>)</a:t>
            </a:r>
            <a:endParaRPr lang="zh-TW" altLang="en-US" dirty="0"/>
          </a:p>
        </p:txBody>
      </p:sp>
      <p:sp>
        <p:nvSpPr>
          <p:cNvPr id="3" name="內容版面配置區 2"/>
          <p:cNvSpPr>
            <a:spLocks noGrp="1"/>
          </p:cNvSpPr>
          <p:nvPr>
            <p:ph idx="1"/>
          </p:nvPr>
        </p:nvSpPr>
        <p:spPr/>
        <p:txBody>
          <a:bodyPr/>
          <a:lstStyle/>
          <a:p>
            <a:r>
              <a:rPr lang="zh-TW" altLang="en-US" dirty="0" smtClean="0"/>
              <a:t>取用 </a:t>
            </a:r>
            <a:r>
              <a:rPr lang="en-US" altLang="zh-TW" dirty="0" smtClean="0"/>
              <a:t>(Access) – </a:t>
            </a:r>
            <a:r>
              <a:rPr lang="zh-TW" altLang="en-US" dirty="0" smtClean="0"/>
              <a:t>當</a:t>
            </a:r>
            <a:r>
              <a:rPr lang="zh-TW" altLang="en-US" dirty="0" smtClean="0">
                <a:hlinkClick r:id="rId2"/>
              </a:rPr>
              <a:t>觸發事件</a:t>
            </a:r>
            <a:r>
              <a:rPr lang="en-US" altLang="zh-TW" dirty="0" smtClean="0"/>
              <a:t>(trigger event)</a:t>
            </a:r>
            <a:r>
              <a:rPr lang="zh-TW" altLang="en-US" dirty="0" smtClean="0"/>
              <a:t>發生時，由董事會決定將內容開放</a:t>
            </a:r>
            <a:r>
              <a:rPr lang="en-US" altLang="zh-TW" dirty="0" smtClean="0"/>
              <a:t>(</a:t>
            </a:r>
            <a:r>
              <a:rPr lang="zh-TW" altLang="en-US" dirty="0" smtClean="0"/>
              <a:t>給每一個人</a:t>
            </a:r>
            <a:r>
              <a:rPr lang="en-US" altLang="zh-TW" dirty="0" smtClean="0"/>
              <a:t>)</a:t>
            </a:r>
          </a:p>
          <a:p>
            <a:pPr lvl="1"/>
            <a:r>
              <a:rPr lang="zh-TW" altLang="en-US" dirty="0" smtClean="0"/>
              <a:t>出版社停止運作</a:t>
            </a:r>
            <a:endParaRPr lang="en-US" altLang="zh-TW" dirty="0" smtClean="0"/>
          </a:p>
          <a:p>
            <a:pPr lvl="1"/>
            <a:r>
              <a:rPr lang="zh-TW" altLang="en-US" dirty="0" smtClean="0"/>
              <a:t>出版社停止出版一期刊</a:t>
            </a:r>
            <a:endParaRPr lang="en-US" altLang="zh-TW" dirty="0" smtClean="0"/>
          </a:p>
          <a:p>
            <a:pPr lvl="1"/>
            <a:r>
              <a:rPr lang="zh-TW" altLang="en-US" dirty="0" smtClean="0"/>
              <a:t>出版社不再提供過刊</a:t>
            </a:r>
            <a:endParaRPr lang="en-US" altLang="zh-TW" dirty="0" smtClean="0"/>
          </a:p>
          <a:p>
            <a:pPr lvl="1"/>
            <a:r>
              <a:rPr lang="zh-TW" altLang="en-US" dirty="0" smtClean="0"/>
              <a:t>出版社平台產生悲慘性的持續當機</a:t>
            </a:r>
            <a:endParaRPr lang="en-US" altLang="zh-TW" dirty="0" smtClean="0"/>
          </a:p>
          <a:p>
            <a:r>
              <a:rPr lang="zh-TW" altLang="en-US" dirty="0" smtClean="0"/>
              <a:t>內容</a:t>
            </a:r>
            <a:endParaRPr lang="en-US" altLang="zh-TW" dirty="0" smtClean="0"/>
          </a:p>
          <a:p>
            <a:pPr lvl="1"/>
            <a:r>
              <a:rPr lang="zh-TW" altLang="en-US" dirty="0" smtClean="0"/>
              <a:t>專論、研討會論文集、資料集、期刊</a:t>
            </a:r>
            <a:endParaRPr lang="en-US" altLang="zh-TW" dirty="0" smtClean="0"/>
          </a:p>
          <a:p>
            <a:pPr lvl="1"/>
            <a:r>
              <a:rPr lang="zh-TW" altLang="en-US" dirty="0" smtClean="0"/>
              <a:t>可保存原始檔</a:t>
            </a:r>
            <a:r>
              <a:rPr lang="en-US" altLang="zh-TW" dirty="0" smtClean="0"/>
              <a:t>(</a:t>
            </a:r>
            <a:r>
              <a:rPr lang="zh-TW" altLang="en-US" dirty="0" smtClean="0"/>
              <a:t>如</a:t>
            </a:r>
            <a:r>
              <a:rPr lang="en-US" altLang="zh-TW" dirty="0" err="1" smtClean="0"/>
              <a:t>inDesign</a:t>
            </a:r>
            <a:r>
              <a:rPr lang="zh-TW" altLang="en-US" dirty="0" smtClean="0"/>
              <a:t>、</a:t>
            </a:r>
            <a:r>
              <a:rPr lang="en-US" altLang="zh-TW" dirty="0" err="1" smtClean="0"/>
              <a:t>ePub</a:t>
            </a:r>
            <a:r>
              <a:rPr lang="en-US" altLang="zh-TW" dirty="0" smtClean="0"/>
              <a:t>)</a:t>
            </a:r>
            <a:r>
              <a:rPr lang="zh-TW" altLang="en-US" dirty="0" smtClean="0"/>
              <a:t>或呈現檔</a:t>
            </a:r>
            <a:r>
              <a:rPr lang="en-US" altLang="zh-TW" dirty="0" smtClean="0"/>
              <a:t>(</a:t>
            </a:r>
            <a:r>
              <a:rPr lang="zh-TW" altLang="en-US" dirty="0" smtClean="0"/>
              <a:t>如</a:t>
            </a:r>
            <a:r>
              <a:rPr lang="en-US" altLang="zh-TW" dirty="0" smtClean="0"/>
              <a:t>PDF)</a:t>
            </a:r>
          </a:p>
          <a:p>
            <a:r>
              <a:rPr lang="zh-TW" altLang="en-US" dirty="0" smtClean="0"/>
              <a:t>永續運作 </a:t>
            </a:r>
            <a:r>
              <a:rPr lang="en-US" altLang="zh-TW" dirty="0" smtClean="0"/>
              <a:t>– </a:t>
            </a:r>
            <a:r>
              <a:rPr lang="zh-TW" altLang="en-US" dirty="0" smtClean="0"/>
              <a:t>會員會費</a:t>
            </a:r>
            <a:r>
              <a:rPr lang="en-US" altLang="zh-TW" dirty="0" smtClean="0"/>
              <a:t>(</a:t>
            </a:r>
            <a:r>
              <a:rPr lang="zh-TW" altLang="en-US" dirty="0" smtClean="0"/>
              <a:t>便宜</a:t>
            </a:r>
            <a:r>
              <a:rPr lang="en-US" altLang="zh-TW" dirty="0" smtClean="0"/>
              <a:t>)</a:t>
            </a:r>
            <a:r>
              <a:rPr lang="zh-TW" altLang="en-US" dirty="0" smtClean="0"/>
              <a:t>、捐贈</a:t>
            </a:r>
            <a:endParaRPr lang="zh-TW" altLang="en-US"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75</a:t>
            </a:fld>
            <a:endParaRPr lang="en-US" altLang="zh-TW"/>
          </a:p>
        </p:txBody>
      </p:sp>
    </p:spTree>
    <p:extLst>
      <p:ext uri="{BB962C8B-B14F-4D97-AF65-F5344CB8AC3E}">
        <p14:creationId xmlns:p14="http://schemas.microsoft.com/office/powerpoint/2010/main" val="40387268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結語</a:t>
            </a:r>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76</a:t>
            </a:fld>
            <a:endParaRPr lang="en-US" altLang="zh-TW"/>
          </a:p>
        </p:txBody>
      </p:sp>
    </p:spTree>
    <p:extLst>
      <p:ext uri="{BB962C8B-B14F-4D97-AF65-F5344CB8AC3E}">
        <p14:creationId xmlns:p14="http://schemas.microsoft.com/office/powerpoint/2010/main" val="17438603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結語</a:t>
            </a:r>
            <a:endParaRPr lang="zh-TW" altLang="en-US" dirty="0"/>
          </a:p>
        </p:txBody>
      </p:sp>
      <p:sp>
        <p:nvSpPr>
          <p:cNvPr id="6" name="內容版面配置區 5"/>
          <p:cNvSpPr>
            <a:spLocks noGrp="1"/>
          </p:cNvSpPr>
          <p:nvPr>
            <p:ph idx="1"/>
          </p:nvPr>
        </p:nvSpPr>
        <p:spPr/>
        <p:txBody>
          <a:bodyPr/>
          <a:lstStyle/>
          <a:p>
            <a:r>
              <a:rPr lang="zh-TW" altLang="en-US" dirty="0" smtClean="0"/>
              <a:t>數位保存是近幾年</a:t>
            </a:r>
            <a:r>
              <a:rPr lang="zh-TW" altLang="zh-TW" dirty="0"/>
              <a:t>學術圖書館發展趨勢或環境</a:t>
            </a:r>
            <a:r>
              <a:rPr lang="zh-TW" altLang="zh-TW" dirty="0" smtClean="0"/>
              <a:t>掃描</a:t>
            </a:r>
            <a:r>
              <a:rPr lang="zh-TW" altLang="en-US" dirty="0" smtClean="0"/>
              <a:t>的重要議題</a:t>
            </a:r>
            <a:r>
              <a:rPr lang="en-US" altLang="zh-TW" sz="2000" dirty="0">
                <a:solidFill>
                  <a:srgbClr val="7030A0"/>
                </a:solidFill>
              </a:rPr>
              <a:t>(ACRL Research Planning and Review Committee, 2012, 2014, 2015, 2016)</a:t>
            </a:r>
            <a:endParaRPr lang="en-US" altLang="zh-TW" sz="2000" dirty="0" smtClean="0">
              <a:solidFill>
                <a:srgbClr val="7030A0"/>
              </a:solidFill>
            </a:endParaRPr>
          </a:p>
          <a:p>
            <a:r>
              <a:rPr lang="zh-TW" altLang="en-US" dirty="0" smtClean="0"/>
              <a:t>學術文獻、數位典藏、研究資料的數位保存</a:t>
            </a:r>
            <a:endParaRPr lang="en-US" altLang="zh-TW" dirty="0" smtClean="0"/>
          </a:p>
          <a:p>
            <a:r>
              <a:rPr lang="zh-TW" altLang="en-US" dirty="0" smtClean="0"/>
              <a:t>以聯盟、集體的力量建構我國數位保存基礎建設</a:t>
            </a:r>
            <a:endParaRPr lang="zh-TW" altLang="en-US" dirty="0"/>
          </a:p>
        </p:txBody>
      </p:sp>
      <p:sp>
        <p:nvSpPr>
          <p:cNvPr id="4" name="投影片編號版面配置區 3"/>
          <p:cNvSpPr>
            <a:spLocks noGrp="1"/>
          </p:cNvSpPr>
          <p:nvPr>
            <p:ph type="sldNum" sz="quarter" idx="12"/>
          </p:nvPr>
        </p:nvSpPr>
        <p:spPr/>
        <p:txBody>
          <a:bodyPr/>
          <a:lstStyle/>
          <a:p>
            <a:pPr>
              <a:defRPr/>
            </a:pPr>
            <a:fld id="{6861004E-178F-4F76-8F88-33329DFE0AEC}" type="slidenum">
              <a:rPr lang="en-US" altLang="zh-TW" smtClean="0"/>
              <a:pPr>
                <a:defRPr/>
              </a:pPr>
              <a:t>77</a:t>
            </a:fld>
            <a:endParaRPr lang="en-US" altLang="zh-TW"/>
          </a:p>
        </p:txBody>
      </p:sp>
    </p:spTree>
    <p:extLst>
      <p:ext uri="{BB962C8B-B14F-4D97-AF65-F5344CB8AC3E}">
        <p14:creationId xmlns:p14="http://schemas.microsoft.com/office/powerpoint/2010/main" val="34729461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參考文</a:t>
            </a:r>
            <a:r>
              <a:rPr lang="zh-TW" altLang="en-US" dirty="0"/>
              <a:t>獻</a:t>
            </a:r>
          </a:p>
        </p:txBody>
      </p:sp>
      <p:sp>
        <p:nvSpPr>
          <p:cNvPr id="3" name="內容版面配置區 2"/>
          <p:cNvSpPr>
            <a:spLocks noGrp="1"/>
          </p:cNvSpPr>
          <p:nvPr>
            <p:ph idx="1"/>
          </p:nvPr>
        </p:nvSpPr>
        <p:spPr/>
        <p:txBody>
          <a:bodyPr/>
          <a:lstStyle/>
          <a:p>
            <a:r>
              <a:rPr lang="en-US" altLang="zh-TW" sz="1600" dirty="0"/>
              <a:t>Abbott, D. (2008). What is Digital Curation? </a:t>
            </a:r>
            <a:r>
              <a:rPr lang="en-US" altLang="zh-TW" sz="1600" i="1" dirty="0"/>
              <a:t>DCC Briefing Papers: Introduction to Curation</a:t>
            </a:r>
            <a:r>
              <a:rPr lang="en-US" altLang="zh-TW" sz="1600" dirty="0"/>
              <a:t>. Edinburgh: Digital Curation Centre. Retrieved from</a:t>
            </a:r>
            <a:br>
              <a:rPr lang="en-US" altLang="zh-TW" sz="1600" dirty="0"/>
            </a:br>
            <a:r>
              <a:rPr lang="en-US" altLang="zh-TW" sz="1600" u="sng" dirty="0">
                <a:hlinkClick r:id="rId2"/>
              </a:rPr>
              <a:t>http://www.dcc.ac.uk/resources/briefing-papers/introduction-curation</a:t>
            </a:r>
            <a:r>
              <a:rPr lang="en-US" altLang="zh-TW" sz="1600" dirty="0"/>
              <a:t>. </a:t>
            </a:r>
            <a:endParaRPr lang="zh-TW" altLang="zh-TW" sz="1600" dirty="0"/>
          </a:p>
          <a:p>
            <a:r>
              <a:rPr lang="en-US" altLang="zh-TW" sz="1600" dirty="0"/>
              <a:t>ACRL Research Planning and Review Committee (2012). </a:t>
            </a:r>
            <a:r>
              <a:rPr lang="en-US" altLang="zh-TW" sz="1600" i="1" dirty="0"/>
              <a:t>2012 top ten trends in academic libraries</a:t>
            </a:r>
            <a:r>
              <a:rPr lang="en-US" altLang="zh-TW" sz="1600" dirty="0"/>
              <a:t>. Retrieved from </a:t>
            </a:r>
            <a:r>
              <a:rPr lang="en-US" altLang="zh-TW" sz="1600" u="sng" dirty="0">
                <a:hlinkClick r:id="rId3"/>
              </a:rPr>
              <a:t>http://crln.acrl.org/content/73/6/311.full.pdf</a:t>
            </a:r>
            <a:r>
              <a:rPr lang="en-US" altLang="zh-TW" sz="1600" dirty="0"/>
              <a:t>.</a:t>
            </a:r>
            <a:endParaRPr lang="zh-TW" altLang="zh-TW" sz="1600" dirty="0"/>
          </a:p>
          <a:p>
            <a:r>
              <a:rPr lang="en-US" altLang="zh-TW" sz="1600" dirty="0"/>
              <a:t>ACRL Research Planning and Review Committee (2014). </a:t>
            </a:r>
            <a:r>
              <a:rPr lang="en-US" altLang="zh-TW" sz="1600" i="1" dirty="0"/>
              <a:t>Top trends in academic libraries</a:t>
            </a:r>
            <a:r>
              <a:rPr lang="en-US" altLang="zh-TW" sz="1600" dirty="0"/>
              <a:t>. Retrieved from </a:t>
            </a:r>
            <a:r>
              <a:rPr lang="en-US" altLang="zh-TW" sz="1600" u="sng" dirty="0">
                <a:hlinkClick r:id="rId4"/>
              </a:rPr>
              <a:t>http://crln.acrl.org/content/75/6/294.full.pdf</a:t>
            </a:r>
            <a:r>
              <a:rPr lang="en-US" altLang="zh-TW" sz="1600" dirty="0"/>
              <a:t>.</a:t>
            </a:r>
            <a:endParaRPr lang="zh-TW" altLang="zh-TW" sz="1600" dirty="0"/>
          </a:p>
          <a:p>
            <a:r>
              <a:rPr lang="en-US" altLang="zh-TW" sz="1600" dirty="0"/>
              <a:t>ACRL Research Planning and Review Committee (2015). </a:t>
            </a:r>
            <a:r>
              <a:rPr lang="en-US" altLang="zh-TW" sz="1600" i="1" dirty="0"/>
              <a:t>Environmental Scan 2015</a:t>
            </a:r>
            <a:r>
              <a:rPr lang="en-US" altLang="zh-TW" sz="1600" dirty="0"/>
              <a:t>. Retrieved from</a:t>
            </a:r>
            <a:br>
              <a:rPr lang="en-US" altLang="zh-TW" sz="1600" dirty="0"/>
            </a:br>
            <a:r>
              <a:rPr lang="en-US" altLang="zh-TW" sz="1600" u="sng" dirty="0">
                <a:hlinkClick r:id="rId5"/>
              </a:rPr>
              <a:t>http://www.ala.org/acrl/sites/ala.org.acrl/files/content/publications/whitepapers/EnvironmentalScan15.pdf</a:t>
            </a:r>
            <a:r>
              <a:rPr lang="en-US" altLang="zh-TW" sz="1600" dirty="0"/>
              <a:t>. </a:t>
            </a:r>
            <a:endParaRPr lang="zh-TW" altLang="zh-TW" sz="1600" dirty="0"/>
          </a:p>
          <a:p>
            <a:r>
              <a:rPr lang="en-US" altLang="zh-TW" sz="1600" dirty="0"/>
              <a:t>ACRL Research Planning and Review Committee (2016). 2016 top trends in academic libraries. Retrieved from </a:t>
            </a:r>
            <a:r>
              <a:rPr lang="en-US" altLang="zh-TW" sz="1600" u="sng" dirty="0">
                <a:hlinkClick r:id="rId6"/>
              </a:rPr>
              <a:t>http://crln.acrl.org/content/77/6/274</a:t>
            </a:r>
            <a:r>
              <a:rPr lang="en-US" altLang="zh-TW" sz="1600" dirty="0"/>
              <a:t>. </a:t>
            </a:r>
            <a:r>
              <a:rPr lang="en-US" altLang="zh-TW" sz="1600" dirty="0" smtClean="0"/>
              <a:t/>
            </a:r>
            <a:br>
              <a:rPr lang="en-US" altLang="zh-TW" sz="1600" dirty="0" smtClean="0"/>
            </a:br>
            <a:r>
              <a:rPr lang="en-US" altLang="zh-TW" sz="1600" dirty="0" smtClean="0"/>
              <a:t>Arms</a:t>
            </a:r>
            <a:r>
              <a:rPr lang="en-US" altLang="zh-TW" sz="1600" dirty="0"/>
              <a:t>, C. R. &amp; </a:t>
            </a:r>
            <a:r>
              <a:rPr lang="en-US" altLang="zh-TW" sz="1600" dirty="0" err="1"/>
              <a:t>Fleischhauer</a:t>
            </a:r>
            <a:r>
              <a:rPr lang="en-US" altLang="zh-TW" sz="1600" dirty="0"/>
              <a:t>, C. (2005). Digital formats: Factors for sustainability, functionality, and quality. IS&amp;T Archiving 2005 Conference, Washington, D.C. Retrieved from </a:t>
            </a:r>
            <a:r>
              <a:rPr lang="en-US" altLang="zh-TW" sz="1600" dirty="0" smtClean="0">
                <a:hlinkClick r:id="rId7"/>
              </a:rPr>
              <a:t>http</a:t>
            </a:r>
            <a:r>
              <a:rPr lang="en-US" altLang="zh-TW" sz="1600" dirty="0">
                <a:hlinkClick r:id="rId7"/>
              </a:rPr>
              <a:t>://memory.loc.gov/ammem/techdocs/digform/Formats_IST05_paper.pdf</a:t>
            </a:r>
            <a:r>
              <a:rPr lang="en-US" altLang="zh-TW" sz="1600" dirty="0"/>
              <a:t>. </a:t>
            </a:r>
            <a:r>
              <a:rPr lang="en-US" altLang="zh-TW" sz="1600" dirty="0" smtClean="0"/>
              <a:t> </a:t>
            </a:r>
          </a:p>
          <a:p>
            <a:r>
              <a:rPr lang="en-US" altLang="zh-TW" sz="1600" dirty="0"/>
              <a:t>Caplan, P. (2009). Understanding PREMIS. Retrieved from </a:t>
            </a:r>
            <a:br>
              <a:rPr lang="en-US" altLang="zh-TW" sz="1600" dirty="0"/>
            </a:br>
            <a:r>
              <a:rPr lang="en-US" altLang="zh-TW" sz="1600" u="sng" dirty="0">
                <a:hlinkClick r:id="rId8"/>
              </a:rPr>
              <a:t>https://www.loc.gov/standards/premis/understanding-premis.pdf</a:t>
            </a:r>
            <a:r>
              <a:rPr lang="en-US" altLang="zh-TW" sz="1600" dirty="0"/>
              <a:t>. </a:t>
            </a:r>
            <a:endParaRPr lang="en-US" altLang="zh-TW" sz="1600" dirty="0" smtClean="0"/>
          </a:p>
          <a:p>
            <a:endParaRPr lang="zh-TW" altLang="zh-TW" sz="1600"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78</a:t>
            </a:fld>
            <a:endParaRPr lang="en-US" altLang="zh-TW"/>
          </a:p>
        </p:txBody>
      </p:sp>
    </p:spTree>
    <p:extLst>
      <p:ext uri="{BB962C8B-B14F-4D97-AF65-F5344CB8AC3E}">
        <p14:creationId xmlns:p14="http://schemas.microsoft.com/office/powerpoint/2010/main" val="38728978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參考</a:t>
            </a:r>
            <a:r>
              <a:rPr lang="zh-TW" altLang="en-US" dirty="0" smtClean="0"/>
              <a:t>文獻 </a:t>
            </a:r>
            <a:r>
              <a:rPr lang="en-US" altLang="zh-TW" dirty="0" smtClean="0"/>
              <a:t>(</a:t>
            </a:r>
            <a:r>
              <a:rPr lang="zh-TW" altLang="en-US" dirty="0" smtClean="0"/>
              <a:t>續</a:t>
            </a:r>
            <a:r>
              <a:rPr lang="en-US" altLang="zh-TW" dirty="0"/>
              <a:t>)</a:t>
            </a:r>
            <a:endParaRPr lang="zh-TW" altLang="en-US" dirty="0"/>
          </a:p>
        </p:txBody>
      </p:sp>
      <p:sp>
        <p:nvSpPr>
          <p:cNvPr id="3" name="內容版面配置區 2"/>
          <p:cNvSpPr>
            <a:spLocks noGrp="1"/>
          </p:cNvSpPr>
          <p:nvPr>
            <p:ph idx="1"/>
          </p:nvPr>
        </p:nvSpPr>
        <p:spPr/>
        <p:txBody>
          <a:bodyPr/>
          <a:lstStyle/>
          <a:p>
            <a:r>
              <a:rPr lang="en-US" altLang="zh-TW" sz="1600" dirty="0"/>
              <a:t>Consultative Committee for Space Data Systems. (2012). Reference Model for an Open Archiving Information System (OAIS). Retrieved from </a:t>
            </a:r>
            <a:r>
              <a:rPr lang="en-US" altLang="zh-TW" sz="1600" u="sng" dirty="0">
                <a:hlinkClick r:id="rId2"/>
              </a:rPr>
              <a:t>http://public.ccsds.org/publications/archive/650x0m2.pdf</a:t>
            </a:r>
            <a:r>
              <a:rPr lang="en-US" altLang="zh-TW" sz="1600" dirty="0"/>
              <a:t>. </a:t>
            </a:r>
            <a:endParaRPr lang="zh-TW" altLang="zh-TW" sz="1600" dirty="0"/>
          </a:p>
          <a:p>
            <a:r>
              <a:rPr lang="en-US" altLang="zh-TW" sz="1600" dirty="0" err="1"/>
              <a:t>Corrado</a:t>
            </a:r>
            <a:r>
              <a:rPr lang="en-US" altLang="zh-TW" sz="1600" dirty="0"/>
              <a:t>, E. M. &amp; </a:t>
            </a:r>
            <a:r>
              <a:rPr lang="en-US" altLang="zh-TW" sz="1600" dirty="0" err="1"/>
              <a:t>Moulaison</a:t>
            </a:r>
            <a:r>
              <a:rPr lang="en-US" altLang="zh-TW" sz="1600" dirty="0"/>
              <a:t>, H. L. (2014). </a:t>
            </a:r>
            <a:r>
              <a:rPr lang="en-US" altLang="zh-TW" sz="1600" i="1" dirty="0"/>
              <a:t>Digital preservation for libraries, archives, &amp; museums</a:t>
            </a:r>
            <a:r>
              <a:rPr lang="en-US" altLang="zh-TW" sz="1600" dirty="0"/>
              <a:t>. </a:t>
            </a:r>
            <a:r>
              <a:rPr lang="en-US" altLang="zh-TW" sz="1600" dirty="0" err="1"/>
              <a:t>Rowman</a:t>
            </a:r>
            <a:r>
              <a:rPr lang="en-US" altLang="zh-TW" sz="1600" dirty="0"/>
              <a:t> &amp; Littlefield, Maryland.</a:t>
            </a:r>
          </a:p>
          <a:p>
            <a:r>
              <a:rPr lang="en-US" altLang="zh-TW" sz="1600" dirty="0"/>
              <a:t>Digital Curation Centre (2008a). What is digital curation? Available at: </a:t>
            </a:r>
            <a:r>
              <a:rPr lang="en-US" altLang="zh-TW" sz="1600" u="sng" dirty="0">
                <a:hlinkClick r:id="rId3"/>
              </a:rPr>
              <a:t>http://www.dcc.ac.uk/digital-curation/what-digital-curation</a:t>
            </a:r>
            <a:r>
              <a:rPr lang="en-US" altLang="zh-TW" sz="1600" dirty="0"/>
              <a:t>. </a:t>
            </a:r>
            <a:endParaRPr lang="zh-TW" altLang="zh-TW" sz="1600" dirty="0"/>
          </a:p>
          <a:p>
            <a:r>
              <a:rPr lang="en-US" altLang="zh-TW" sz="1600" dirty="0" smtClean="0"/>
              <a:t>Digital </a:t>
            </a:r>
            <a:r>
              <a:rPr lang="en-US" altLang="zh-TW" sz="1600" dirty="0"/>
              <a:t>Curation Centre (2008b). The DCC curation lifecycle model. Available at: </a:t>
            </a:r>
            <a:br>
              <a:rPr lang="en-US" altLang="zh-TW" sz="1600" dirty="0"/>
            </a:br>
            <a:r>
              <a:rPr lang="en-US" altLang="zh-TW" sz="1600" u="sng" dirty="0">
                <a:hlinkClick r:id="rId4"/>
              </a:rPr>
              <a:t>http://www.dcc.ac.uk/resources/curation-lifecycle-model</a:t>
            </a:r>
            <a:r>
              <a:rPr lang="en-US" altLang="zh-TW" sz="1600" dirty="0"/>
              <a:t>. </a:t>
            </a:r>
          </a:p>
          <a:p>
            <a:r>
              <a:rPr lang="en-US" altLang="zh-TW" sz="1600" dirty="0"/>
              <a:t>Digital Preservation Coalition (2015). </a:t>
            </a:r>
            <a:r>
              <a:rPr lang="en-US" altLang="zh-TW" sz="1600" i="1" dirty="0"/>
              <a:t>Digital preservation handbook</a:t>
            </a:r>
            <a:r>
              <a:rPr lang="en-US" altLang="zh-TW" sz="1600" dirty="0"/>
              <a:t>, 2</a:t>
            </a:r>
            <a:r>
              <a:rPr lang="en-US" altLang="zh-TW" sz="1600" baseline="30000" dirty="0"/>
              <a:t>nd</a:t>
            </a:r>
            <a:r>
              <a:rPr lang="en-US" altLang="zh-TW" sz="1600" dirty="0"/>
              <a:t> Edition. Retrieved </a:t>
            </a:r>
            <a:r>
              <a:rPr lang="en-US" altLang="zh-TW" sz="1600" dirty="0" smtClean="0"/>
              <a:t>from </a:t>
            </a:r>
            <a:r>
              <a:rPr lang="en-US" altLang="zh-TW" sz="1600" u="sng" dirty="0" smtClean="0">
                <a:hlinkClick r:id="rId5"/>
              </a:rPr>
              <a:t>http</a:t>
            </a:r>
            <a:r>
              <a:rPr lang="en-US" altLang="zh-TW" sz="1600" u="sng" dirty="0">
                <a:hlinkClick r:id="rId5"/>
              </a:rPr>
              <a:t>://handbook.dpconline.org/</a:t>
            </a:r>
            <a:r>
              <a:rPr lang="en-US" altLang="zh-TW" sz="1600" dirty="0"/>
              <a:t>. </a:t>
            </a:r>
            <a:endParaRPr lang="zh-TW" altLang="zh-TW" sz="1600" dirty="0"/>
          </a:p>
          <a:p>
            <a:r>
              <a:rPr lang="en-US" altLang="zh-TW" sz="1600" dirty="0" smtClean="0"/>
              <a:t>PREMIS </a:t>
            </a:r>
            <a:r>
              <a:rPr lang="en-US" altLang="zh-TW" sz="1600" dirty="0"/>
              <a:t>Editorial Committee (2015). PREMIS Data Dictionary for Preservation Metadata. Retrieved from </a:t>
            </a:r>
            <a:r>
              <a:rPr lang="en-US" altLang="zh-TW" sz="1600" u="sng" dirty="0">
                <a:hlinkClick r:id="rId6"/>
              </a:rPr>
              <a:t>http://www.loc.gov/standards/premis/v3/premis-3-0-final.pdf</a:t>
            </a:r>
            <a:r>
              <a:rPr lang="en-US" altLang="zh-TW" sz="1600" dirty="0"/>
              <a:t>. </a:t>
            </a:r>
            <a:endParaRPr lang="zh-TW" altLang="zh-TW" sz="1600" dirty="0"/>
          </a:p>
          <a:p>
            <a:r>
              <a:rPr lang="en-US" altLang="zh-TW" sz="1600" dirty="0" smtClean="0"/>
              <a:t>Reich, V. </a:t>
            </a:r>
            <a:r>
              <a:rPr lang="en-US" altLang="zh-TW" sz="1600" dirty="0"/>
              <a:t>&amp; </a:t>
            </a:r>
            <a:r>
              <a:rPr lang="en-US" altLang="zh-TW" sz="1600" dirty="0" smtClean="0"/>
              <a:t>Rosenthal, D. S. </a:t>
            </a:r>
            <a:r>
              <a:rPr lang="en-US" altLang="zh-TW" sz="1600" dirty="0"/>
              <a:t>H (2001). LOCKSS: A Permanent Web Publishing and Access </a:t>
            </a:r>
            <a:r>
              <a:rPr lang="en-US" altLang="zh-TW" sz="1600" dirty="0" smtClean="0"/>
              <a:t>System. D-Lib Magazine, 7(6). </a:t>
            </a:r>
            <a:r>
              <a:rPr lang="en-US" altLang="zh-TW" sz="1600" dirty="0"/>
              <a:t>Retrieved from </a:t>
            </a:r>
            <a:r>
              <a:rPr lang="en-US" altLang="zh-TW" sz="1600" dirty="0">
                <a:hlinkClick r:id="rId7"/>
              </a:rPr>
              <a:t>http://</a:t>
            </a:r>
            <a:r>
              <a:rPr lang="en-US" altLang="zh-TW" sz="1600" dirty="0" smtClean="0">
                <a:hlinkClick r:id="rId7"/>
              </a:rPr>
              <a:t>www.dlib.org/dlib/june01/reich/06reich.html</a:t>
            </a:r>
            <a:r>
              <a:rPr lang="en-US" altLang="zh-TW" sz="1600" dirty="0" smtClean="0"/>
              <a:t>. </a:t>
            </a:r>
          </a:p>
          <a:p>
            <a:r>
              <a:rPr lang="zh-TW" altLang="zh-TW" sz="1600" dirty="0"/>
              <a:t>歐陽崇榮</a:t>
            </a:r>
            <a:r>
              <a:rPr lang="en-US" altLang="zh-TW" sz="1600" dirty="0"/>
              <a:t>(2006)</a:t>
            </a:r>
            <a:r>
              <a:rPr lang="zh-TW" altLang="zh-TW" sz="1600" dirty="0"/>
              <a:t>。</a:t>
            </a:r>
            <a:r>
              <a:rPr lang="zh-TW" altLang="zh-TW" sz="1600" b="1" dirty="0"/>
              <a:t>數位資訊保存策略</a:t>
            </a:r>
            <a:r>
              <a:rPr lang="zh-TW" altLang="zh-TW" sz="1600" dirty="0"/>
              <a:t>。臺北市：文華</a:t>
            </a:r>
            <a:r>
              <a:rPr lang="zh-TW" altLang="zh-TW" sz="1600" dirty="0" smtClean="0"/>
              <a:t>。</a:t>
            </a:r>
            <a:endParaRPr lang="zh-TW" altLang="zh-TW" sz="1600"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79</a:t>
            </a:fld>
            <a:endParaRPr lang="en-US" altLang="zh-TW"/>
          </a:p>
        </p:txBody>
      </p:sp>
    </p:spTree>
    <p:extLst>
      <p:ext uri="{BB962C8B-B14F-4D97-AF65-F5344CB8AC3E}">
        <p14:creationId xmlns:p14="http://schemas.microsoft.com/office/powerpoint/2010/main" val="732429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hlinkClick r:id="rId2"/>
              </a:rPr>
              <a:t>數位庋用生命週期</a:t>
            </a:r>
            <a:endParaRPr lang="zh-TW" altLang="en-US"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8</a:t>
            </a:fld>
            <a:endParaRPr lang="en-US" altLang="zh-TW"/>
          </a:p>
        </p:txBody>
      </p:sp>
      <p:pic>
        <p:nvPicPr>
          <p:cNvPr id="6" name="圖片 5" descr="http://www.dcc.ac.uk/sites/default/files/lifecycle_web.png"/>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268760"/>
            <a:ext cx="5976664" cy="5328592"/>
          </a:xfrm>
          <a:prstGeom prst="rect">
            <a:avLst/>
          </a:prstGeom>
          <a:noFill/>
          <a:ln>
            <a:solidFill>
              <a:schemeClr val="tx1"/>
            </a:solidFill>
          </a:ln>
        </p:spPr>
      </p:pic>
    </p:spTree>
    <p:extLst>
      <p:ext uri="{BB962C8B-B14F-4D97-AF65-F5344CB8AC3E}">
        <p14:creationId xmlns:p14="http://schemas.microsoft.com/office/powerpoint/2010/main" val="608118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數位保存概念</a:t>
            </a:r>
            <a:endParaRPr lang="zh-TW" altLang="en-US" dirty="0"/>
          </a:p>
        </p:txBody>
      </p:sp>
      <p:sp>
        <p:nvSpPr>
          <p:cNvPr id="4" name="投影片編號版面配置區 3"/>
          <p:cNvSpPr>
            <a:spLocks noGrp="1"/>
          </p:cNvSpPr>
          <p:nvPr>
            <p:ph type="sldNum" sz="quarter" idx="12"/>
          </p:nvPr>
        </p:nvSpPr>
        <p:spPr/>
        <p:txBody>
          <a:bodyPr/>
          <a:lstStyle/>
          <a:p>
            <a:pPr>
              <a:defRPr/>
            </a:pPr>
            <a:fld id="{2209C026-D2B0-4208-AEA6-7CA709B1E45A}" type="slidenum">
              <a:rPr lang="en-US" altLang="zh-TW" smtClean="0"/>
              <a:pPr>
                <a:defRPr/>
              </a:pPr>
              <a:t>9</a:t>
            </a:fld>
            <a:endParaRPr lang="en-US" altLang="zh-TW"/>
          </a:p>
        </p:txBody>
      </p:sp>
      <p:pic>
        <p:nvPicPr>
          <p:cNvPr id="5" name="圖片 4" descr="「digital preservation triad」的圖片搜尋結果"/>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484784"/>
            <a:ext cx="5904656" cy="4823941"/>
          </a:xfrm>
          <a:prstGeom prst="rect">
            <a:avLst/>
          </a:prstGeom>
          <a:noFill/>
          <a:ln>
            <a:noFill/>
          </a:ln>
        </p:spPr>
      </p:pic>
      <p:sp>
        <p:nvSpPr>
          <p:cNvPr id="6" name="矩形 5"/>
          <p:cNvSpPr/>
          <p:nvPr/>
        </p:nvSpPr>
        <p:spPr>
          <a:xfrm>
            <a:off x="3131840" y="6395958"/>
            <a:ext cx="3207929" cy="369332"/>
          </a:xfrm>
          <a:prstGeom prst="rect">
            <a:avLst/>
          </a:prstGeom>
          <a:solidFill>
            <a:schemeClr val="accent2"/>
          </a:solidFill>
        </p:spPr>
        <p:txBody>
          <a:bodyPr wrap="none">
            <a:spAutoFit/>
          </a:bodyPr>
          <a:lstStyle/>
          <a:p>
            <a:r>
              <a:rPr lang="en-US" altLang="zh-TW" sz="1800" dirty="0" smtClean="0">
                <a:latin typeface="Comic Sans MS" panose="030F0702030302020204" pitchFamily="66" charset="0"/>
              </a:rPr>
              <a:t>(</a:t>
            </a:r>
            <a:r>
              <a:rPr lang="en-US" altLang="zh-TW" sz="1800" dirty="0" err="1" smtClean="0">
                <a:latin typeface="Comic Sans MS" panose="030F0702030302020204" pitchFamily="66" charset="0"/>
              </a:rPr>
              <a:t>Corrado</a:t>
            </a:r>
            <a:r>
              <a:rPr lang="en-US" altLang="zh-TW" sz="1800" dirty="0" smtClean="0">
                <a:latin typeface="Comic Sans MS" panose="030F0702030302020204" pitchFamily="66" charset="0"/>
              </a:rPr>
              <a:t> &amp; </a:t>
            </a:r>
            <a:r>
              <a:rPr lang="en-US" altLang="zh-TW" sz="1800" dirty="0" err="1" smtClean="0">
                <a:latin typeface="Comic Sans MS" panose="030F0702030302020204" pitchFamily="66" charset="0"/>
              </a:rPr>
              <a:t>Moulaison</a:t>
            </a:r>
            <a:r>
              <a:rPr lang="en-US" altLang="zh-TW" sz="1800" dirty="0" smtClean="0">
                <a:latin typeface="Comic Sans MS" panose="030F0702030302020204" pitchFamily="66" charset="0"/>
              </a:rPr>
              <a:t>, 2014)</a:t>
            </a:r>
            <a:endParaRPr lang="zh-TW" altLang="en-US" sz="1800" dirty="0">
              <a:latin typeface="Comic Sans MS" panose="030F0702030302020204" pitchFamily="66" charset="0"/>
            </a:endParaRPr>
          </a:p>
        </p:txBody>
      </p:sp>
    </p:spTree>
    <p:extLst>
      <p:ext uri="{BB962C8B-B14F-4D97-AF65-F5344CB8AC3E}">
        <p14:creationId xmlns:p14="http://schemas.microsoft.com/office/powerpoint/2010/main" val="2693354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進度檢討-1">
  <a:themeElements>
    <a:clrScheme name="進度檢討-1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進度檢討-1">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400" b="0" i="0" u="none" strike="noStrike" cap="none" normalizeH="0" baseline="0" smtClean="0">
            <a:ln>
              <a:noFill/>
            </a:ln>
            <a:solidFill>
              <a:schemeClr val="tx1"/>
            </a:solidFill>
            <a:effectLst/>
            <a:latin typeface="Arial" charset="0"/>
            <a:ea typeface="標楷體" pitchFamily="65" charset="-12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400" b="0" i="0" u="none" strike="noStrike" cap="none" normalizeH="0" baseline="0" smtClean="0">
            <a:ln>
              <a:noFill/>
            </a:ln>
            <a:solidFill>
              <a:schemeClr val="tx1"/>
            </a:solidFill>
            <a:effectLst/>
            <a:latin typeface="Arial" charset="0"/>
            <a:ea typeface="標楷體" pitchFamily="65" charset="-120"/>
          </a:defRPr>
        </a:defPPr>
      </a:lstStyle>
    </a:lnDef>
    <a:txDef>
      <a:spPr>
        <a:noFill/>
      </a:spPr>
      <a:bodyPr wrap="square" rtlCol="0">
        <a:spAutoFit/>
      </a:bodyPr>
      <a:lstStyle>
        <a:defPPr>
          <a:defRPr sz="1600" dirty="0" smtClean="0">
            <a:ea typeface="微軟正黑體" panose="020B0604030504040204" pitchFamily="34" charset="-120"/>
          </a:defRPr>
        </a:defPPr>
      </a:lstStyle>
    </a:txDef>
  </a:objectDefaults>
  <a:extraClrSchemeLst>
    <a:extraClrScheme>
      <a:clrScheme name="進度檢討-1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進度檢討-1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進度檢討-1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進度檢討-1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進度檢討-1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進度檢討-1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進度檢討-1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全圖">
  <a:themeElements>
    <a:clrScheme name="全圖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全圖">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400" b="0" i="0" u="none" strike="noStrike" cap="none" normalizeH="0" baseline="0" smtClean="0">
            <a:ln>
              <a:noFill/>
            </a:ln>
            <a:solidFill>
              <a:schemeClr val="tx1"/>
            </a:solidFill>
            <a:effectLst/>
            <a:latin typeface="Arial" charset="0"/>
            <a:ea typeface="標楷體" pitchFamily="65" charset="-12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400" b="0" i="0" u="none" strike="noStrike" cap="none" normalizeH="0" baseline="0" smtClean="0">
            <a:ln>
              <a:noFill/>
            </a:ln>
            <a:solidFill>
              <a:schemeClr val="tx1"/>
            </a:solidFill>
            <a:effectLst/>
            <a:latin typeface="Arial" charset="0"/>
            <a:ea typeface="標楷體" pitchFamily="65" charset="-120"/>
          </a:defRPr>
        </a:defPPr>
      </a:lstStyle>
    </a:lnDef>
  </a:objectDefaults>
  <a:extraClrSchemeLst>
    <a:extraClrScheme>
      <a:clrScheme name="全圖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全圖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全圖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全圖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全圖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全圖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全圖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全圖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全圖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全圖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全圖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全圖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全圖">
  <a:themeElements>
    <a:clrScheme name="1_全圖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全圖">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400" b="0" i="0" u="none" strike="noStrike" cap="none" normalizeH="0" baseline="0" smtClean="0">
            <a:ln>
              <a:noFill/>
            </a:ln>
            <a:solidFill>
              <a:schemeClr val="tx1"/>
            </a:solidFill>
            <a:effectLst/>
            <a:latin typeface="Arial" charset="0"/>
            <a:ea typeface="標楷體" pitchFamily="65" charset="-12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400" b="0" i="0" u="none" strike="noStrike" cap="none" normalizeH="0" baseline="0" smtClean="0">
            <a:ln>
              <a:noFill/>
            </a:ln>
            <a:solidFill>
              <a:schemeClr val="tx1"/>
            </a:solidFill>
            <a:effectLst/>
            <a:latin typeface="Arial" charset="0"/>
            <a:ea typeface="標楷體" pitchFamily="65" charset="-120"/>
          </a:defRPr>
        </a:defPPr>
      </a:lstStyle>
    </a:lnDef>
  </a:objectDefaults>
  <a:extraClrSchemeLst>
    <a:extraClrScheme>
      <a:clrScheme name="1_全圖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全圖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全圖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全圖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全圖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全圖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全圖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全圖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全圖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全圖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全圖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全圖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overview</Template>
  <TotalTime>1406</TotalTime>
  <Words>4578</Words>
  <Application>Microsoft Office PowerPoint</Application>
  <PresentationFormat>如螢幕大小 (4:3)</PresentationFormat>
  <Paragraphs>555</Paragraphs>
  <Slides>79</Slides>
  <Notes>14</Notes>
  <HiddenSlides>0</HiddenSlides>
  <MMClips>0</MMClips>
  <ScaleCrop>false</ScaleCrop>
  <HeadingPairs>
    <vt:vector size="6" baseType="variant">
      <vt:variant>
        <vt:lpstr>使用字型</vt:lpstr>
      </vt:variant>
      <vt:variant>
        <vt:i4>8</vt:i4>
      </vt:variant>
      <vt:variant>
        <vt:lpstr>佈景主題</vt:lpstr>
      </vt:variant>
      <vt:variant>
        <vt:i4>3</vt:i4>
      </vt:variant>
      <vt:variant>
        <vt:lpstr>投影片標題</vt:lpstr>
      </vt:variant>
      <vt:variant>
        <vt:i4>79</vt:i4>
      </vt:variant>
    </vt:vector>
  </HeadingPairs>
  <TitlesOfParts>
    <vt:vector size="90" baseType="lpstr">
      <vt:lpstr>微軟正黑體</vt:lpstr>
      <vt:lpstr>新細明體</vt:lpstr>
      <vt:lpstr>標楷體</vt:lpstr>
      <vt:lpstr>Arial</vt:lpstr>
      <vt:lpstr>Comic Sans MS</vt:lpstr>
      <vt:lpstr>Tahoma</vt:lpstr>
      <vt:lpstr>Times New Roman</vt:lpstr>
      <vt:lpstr>Wingdings</vt:lpstr>
      <vt:lpstr>進度檢討-1</vt:lpstr>
      <vt:lpstr>全圖</vt:lpstr>
      <vt:lpstr>1_全圖</vt:lpstr>
      <vt:lpstr>數位保存的趨勢與實務</vt:lpstr>
      <vt:lpstr>內容大綱</vt:lpstr>
      <vt:lpstr>概論</vt:lpstr>
      <vt:lpstr>數位物件保存</vt:lpstr>
      <vt:lpstr>數位保存的迷思概念</vt:lpstr>
      <vt:lpstr>何謂「保存」</vt:lpstr>
      <vt:lpstr>數位庋用 (Digital Curation)</vt:lpstr>
      <vt:lpstr>數位庋用生命週期</vt:lpstr>
      <vt:lpstr>數位保存概念</vt:lpstr>
      <vt:lpstr>數位物件保存概念 (續)</vt:lpstr>
      <vt:lpstr>管理：數位保存政策</vt:lpstr>
      <vt:lpstr>數位保存政策</vt:lpstr>
      <vt:lpstr>數位保存政策涵蓋內容</vt:lpstr>
      <vt:lpstr>管理／科技：OAIS 參考模型概述</vt:lpstr>
      <vt:lpstr>簡介</vt:lpstr>
      <vt:lpstr>發展歷史</vt:lpstr>
      <vt:lpstr>OAIS整體概念 </vt:lpstr>
      <vt:lpstr>OAIS整體概念 (續)</vt:lpstr>
      <vt:lpstr>OAIS High-Level External Interaction</vt:lpstr>
      <vt:lpstr>OAIS Functional Model</vt:lpstr>
      <vt:lpstr>資訊封包 (Information Package)</vt:lpstr>
      <vt:lpstr>資訊封包</vt:lpstr>
      <vt:lpstr>資訊封包 (續)</vt:lpstr>
      <vt:lpstr>保存用詮釋資料</vt:lpstr>
      <vt:lpstr>保存用詮釋資料 (續)</vt:lpstr>
      <vt:lpstr>保存用詮釋資料 (續)</vt:lpstr>
      <vt:lpstr>Archivmatica</vt:lpstr>
      <vt:lpstr>科技：檔案格式與數位保存策略</vt:lpstr>
      <vt:lpstr>適合數位保存的檔案格式要件</vt:lpstr>
      <vt:lpstr>適合數位保存的檔案格式要件  (續)</vt:lpstr>
      <vt:lpstr>檔案格式辨識與盤點工具</vt:lpstr>
      <vt:lpstr>DROID</vt:lpstr>
      <vt:lpstr>PRONOM</vt:lpstr>
      <vt:lpstr>JHOVE</vt:lpstr>
      <vt:lpstr>數位保存策略</vt:lpstr>
      <vt:lpstr>科技：PREMIS與保存用詮釋資料</vt:lpstr>
      <vt:lpstr>整體概念</vt:lpstr>
      <vt:lpstr>PREMIS</vt:lpstr>
      <vt:lpstr>PREMIS與保存性詮釋資料</vt:lpstr>
      <vt:lpstr>PREMIS的五種實體</vt:lpstr>
      <vt:lpstr>PREMIS實體</vt:lpstr>
      <vt:lpstr>不同層級的物件</vt:lpstr>
      <vt:lpstr>知識實體、表徵、檔案、位元流</vt:lpstr>
      <vt:lpstr>PREMIS 實體的範例</vt:lpstr>
      <vt:lpstr>PREMIS 實體的範例 (續)</vt:lpstr>
      <vt:lpstr>容器與子單元</vt:lpstr>
      <vt:lpstr>物件的語意單元</vt:lpstr>
      <vt:lpstr>物件的語意單元 (續)</vt:lpstr>
      <vt:lpstr>objectIdentifier的定義</vt:lpstr>
      <vt:lpstr>事件的語意單元</vt:lpstr>
      <vt:lpstr>代理者的語意單元</vt:lpstr>
      <vt:lpstr>權利的語意單元</vt:lpstr>
      <vt:lpstr>管理／科技： LOCKSS</vt:lpstr>
      <vt:lpstr>想解決的問題</vt:lpstr>
      <vt:lpstr>儲存庫(Repositories)模型</vt:lpstr>
      <vt:lpstr>LOCKSS 起源　</vt:lpstr>
      <vt:lpstr>LOCKSS 起源 (續)</vt:lpstr>
      <vt:lpstr>LOCKSS網站</vt:lpstr>
      <vt:lpstr>LOCKSS 原理</vt:lpstr>
      <vt:lpstr>從使用者角度來看</vt:lpstr>
      <vt:lpstr>從圖書館角度來看</vt:lpstr>
      <vt:lpstr>從出版商角度來看</vt:lpstr>
      <vt:lpstr>LOCKSS如何保存內容</vt:lpstr>
      <vt:lpstr>LOCKSS 介面</vt:lpstr>
      <vt:lpstr>資料流示意圖</vt:lpstr>
      <vt:lpstr>資料攝入 (Ingest)</vt:lpstr>
      <vt:lpstr>資料保存</vt:lpstr>
      <vt:lpstr>資料保存 (續)</vt:lpstr>
      <vt:lpstr>傳播 (Dissemination)</vt:lpstr>
      <vt:lpstr>格式轉置 (Format Migration)</vt:lpstr>
      <vt:lpstr>LOCKSS運作模式</vt:lpstr>
      <vt:lpstr>公共網絡</vt:lpstr>
      <vt:lpstr>私有網絡</vt:lpstr>
      <vt:lpstr>CLOCKSS</vt:lpstr>
      <vt:lpstr>CLOCKSS (續)</vt:lpstr>
      <vt:lpstr>結語</vt:lpstr>
      <vt:lpstr>結語</vt:lpstr>
      <vt:lpstr>參考文獻</vt:lpstr>
      <vt:lpstr>參考文獻 (續)</vt:lpstr>
    </vt:vector>
  </TitlesOfParts>
  <Company>CMT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Archiving</dc:title>
  <dc:creator>LIB-FH</dc:creator>
  <cp:lastModifiedBy>林孟玲</cp:lastModifiedBy>
  <cp:revision>111</cp:revision>
  <dcterms:created xsi:type="dcterms:W3CDTF">2008-12-22T01:23:05Z</dcterms:created>
  <dcterms:modified xsi:type="dcterms:W3CDTF">2018-10-29T03:05:10Z</dcterms:modified>
</cp:coreProperties>
</file>