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28"/>
  </p:notesMasterIdLst>
  <p:sldIdLst>
    <p:sldId id="256" r:id="rId2"/>
    <p:sldId id="257" r:id="rId3"/>
    <p:sldId id="258" r:id="rId4"/>
    <p:sldId id="259" r:id="rId5"/>
    <p:sldId id="283" r:id="rId6"/>
    <p:sldId id="260" r:id="rId7"/>
    <p:sldId id="261" r:id="rId8"/>
    <p:sldId id="262" r:id="rId9"/>
    <p:sldId id="263" r:id="rId10"/>
    <p:sldId id="264" r:id="rId11"/>
    <p:sldId id="272" r:id="rId12"/>
    <p:sldId id="265" r:id="rId13"/>
    <p:sldId id="266" r:id="rId14"/>
    <p:sldId id="267" r:id="rId15"/>
    <p:sldId id="268" r:id="rId16"/>
    <p:sldId id="269" r:id="rId17"/>
    <p:sldId id="276" r:id="rId18"/>
    <p:sldId id="277" r:id="rId19"/>
    <p:sldId id="284" r:id="rId20"/>
    <p:sldId id="275" r:id="rId21"/>
    <p:sldId id="278" r:id="rId22"/>
    <p:sldId id="279" r:id="rId23"/>
    <p:sldId id="280" r:id="rId24"/>
    <p:sldId id="281" r:id="rId25"/>
    <p:sldId id="285" r:id="rId26"/>
    <p:sldId id="286"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E Fong" initials="JEF" lastIdx="2" clrIdx="0">
    <p:extLst>
      <p:ext uri="{19B8F6BF-5375-455C-9EA6-DF929625EA0E}">
        <p15:presenceInfo xmlns:p15="http://schemas.microsoft.com/office/powerpoint/2012/main" userId="Jennifer E F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A1"/>
    <a:srgbClr val="CC0033"/>
    <a:srgbClr val="E37222"/>
    <a:srgbClr val="FDC82F"/>
    <a:srgbClr val="69BE28"/>
    <a:srgbClr val="008542"/>
    <a:srgbClr val="6B1F73"/>
    <a:srgbClr val="009FDA"/>
    <a:srgbClr val="0B5172"/>
    <a:srgbClr val="66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A219A2-9AD0-4359-A3A2-580E3F7B9E11}" v="5" dt="2020-09-21T14:25:53.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33"/>
    <p:restoredTop sz="77356" autoAdjust="0"/>
  </p:normalViewPr>
  <p:slideViewPr>
    <p:cSldViewPr snapToGrid="0" snapToObjects="1">
      <p:cViewPr varScale="1">
        <p:scale>
          <a:sx n="66" d="100"/>
          <a:sy n="66" d="100"/>
        </p:scale>
        <p:origin x="1068" y="44"/>
      </p:cViewPr>
      <p:guideLst/>
    </p:cSldViewPr>
  </p:slideViewPr>
  <p:notesTextViewPr>
    <p:cViewPr>
      <p:scale>
        <a:sx n="1" d="1"/>
        <a:sy n="1" d="1"/>
      </p:scale>
      <p:origin x="0" y="0"/>
    </p:cViewPr>
  </p:notesTextViewPr>
  <p:sorterViewPr>
    <p:cViewPr>
      <p:scale>
        <a:sx n="100" d="100"/>
        <a:sy n="100" d="100"/>
      </p:scale>
      <p:origin x="0" y="-4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bak Beheshti" userId="f20f0a3363d3c956" providerId="LiveId" clId="{C8A219A2-9AD0-4359-A3A2-580E3F7B9E11}"/>
    <pc:docChg chg="undo custSel addSld delSld modSld">
      <pc:chgData name="Babak Beheshti" userId="f20f0a3363d3c956" providerId="LiveId" clId="{C8A219A2-9AD0-4359-A3A2-580E3F7B9E11}" dt="2020-09-21T14:25:53.808" v="700"/>
      <pc:docMkLst>
        <pc:docMk/>
      </pc:docMkLst>
      <pc:sldChg chg="addSp delSp modSp mod">
        <pc:chgData name="Babak Beheshti" userId="f20f0a3363d3c956" providerId="LiveId" clId="{C8A219A2-9AD0-4359-A3A2-580E3F7B9E11}" dt="2020-09-21T14:25:53.808" v="700"/>
        <pc:sldMkLst>
          <pc:docMk/>
          <pc:sldMk cId="4291300142" sldId="259"/>
        </pc:sldMkLst>
        <pc:spChg chg="mod">
          <ac:chgData name="Babak Beheshti" userId="f20f0a3363d3c956" providerId="LiveId" clId="{C8A219A2-9AD0-4359-A3A2-580E3F7B9E11}" dt="2020-09-21T14:25:53.808" v="700"/>
          <ac:spMkLst>
            <pc:docMk/>
            <pc:sldMk cId="4291300142" sldId="259"/>
            <ac:spMk id="2" creationId="{00000000-0000-0000-0000-000000000000}"/>
          </ac:spMkLst>
        </pc:spChg>
        <pc:spChg chg="del">
          <ac:chgData name="Babak Beheshti" userId="f20f0a3363d3c956" providerId="LiveId" clId="{C8A219A2-9AD0-4359-A3A2-580E3F7B9E11}" dt="2020-09-13T14:12:22.208" v="8" actId="478"/>
          <ac:spMkLst>
            <pc:docMk/>
            <pc:sldMk cId="4291300142" sldId="259"/>
            <ac:spMk id="6" creationId="{00000000-0000-0000-0000-000000000000}"/>
          </ac:spMkLst>
        </pc:spChg>
        <pc:picChg chg="add del mod">
          <ac:chgData name="Babak Beheshti" userId="f20f0a3363d3c956" providerId="LiveId" clId="{C8A219A2-9AD0-4359-A3A2-580E3F7B9E11}" dt="2020-09-13T14:11:59.689" v="2" actId="931"/>
          <ac:picMkLst>
            <pc:docMk/>
            <pc:sldMk cId="4291300142" sldId="259"/>
            <ac:picMk id="4" creationId="{3EB06A76-016D-40CA-96A5-E12D579538F1}"/>
          </ac:picMkLst>
        </pc:picChg>
        <pc:picChg chg="del">
          <ac:chgData name="Babak Beheshti" userId="f20f0a3363d3c956" providerId="LiveId" clId="{C8A219A2-9AD0-4359-A3A2-580E3F7B9E11}" dt="2020-09-13T14:11:32.442" v="0" actId="478"/>
          <ac:picMkLst>
            <pc:docMk/>
            <pc:sldMk cId="4291300142" sldId="259"/>
            <ac:picMk id="7" creationId="{00000000-0000-0000-0000-000000000000}"/>
          </ac:picMkLst>
        </pc:picChg>
        <pc:picChg chg="add mod ord">
          <ac:chgData name="Babak Beheshti" userId="f20f0a3363d3c956" providerId="LiveId" clId="{C8A219A2-9AD0-4359-A3A2-580E3F7B9E11}" dt="2020-09-13T14:13:49.566" v="14" actId="1076"/>
          <ac:picMkLst>
            <pc:docMk/>
            <pc:sldMk cId="4291300142" sldId="259"/>
            <ac:picMk id="9" creationId="{D95C0F42-F6CF-4D64-B717-1AA6CB0771B6}"/>
          </ac:picMkLst>
        </pc:picChg>
        <pc:picChg chg="add mod">
          <ac:chgData name="Babak Beheshti" userId="f20f0a3363d3c956" providerId="LiveId" clId="{C8A219A2-9AD0-4359-A3A2-580E3F7B9E11}" dt="2020-09-13T14:13:59.761" v="17" actId="1076"/>
          <ac:picMkLst>
            <pc:docMk/>
            <pc:sldMk cId="4291300142" sldId="259"/>
            <ac:picMk id="11" creationId="{158DDB6F-F525-4DB5-84B4-606C383927EA}"/>
          </ac:picMkLst>
        </pc:picChg>
      </pc:sldChg>
      <pc:sldChg chg="del">
        <pc:chgData name="Babak Beheshti" userId="f20f0a3363d3c956" providerId="LiveId" clId="{C8A219A2-9AD0-4359-A3A2-580E3F7B9E11}" dt="2020-09-21T14:22:42.777" v="698" actId="47"/>
        <pc:sldMkLst>
          <pc:docMk/>
          <pc:sldMk cId="3784505008" sldId="270"/>
        </pc:sldMkLst>
      </pc:sldChg>
      <pc:sldChg chg="modSp del mod">
        <pc:chgData name="Babak Beheshti" userId="f20f0a3363d3c956" providerId="LiveId" clId="{C8A219A2-9AD0-4359-A3A2-580E3F7B9E11}" dt="2020-09-21T14:22:52.176" v="699" actId="47"/>
        <pc:sldMkLst>
          <pc:docMk/>
          <pc:sldMk cId="1954112809" sldId="271"/>
        </pc:sldMkLst>
        <pc:spChg chg="mod">
          <ac:chgData name="Babak Beheshti" userId="f20f0a3363d3c956" providerId="LiveId" clId="{C8A219A2-9AD0-4359-A3A2-580E3F7B9E11}" dt="2020-09-13T14:15:12.976" v="82" actId="20577"/>
          <ac:spMkLst>
            <pc:docMk/>
            <pc:sldMk cId="1954112809" sldId="271"/>
            <ac:spMk id="4" creationId="{05C49448-EF7E-4D77-A1BE-140F5BDE4266}"/>
          </ac:spMkLst>
        </pc:spChg>
      </pc:sldChg>
      <pc:sldChg chg="addSp delSp modSp new mod modClrScheme chgLayout">
        <pc:chgData name="Babak Beheshti" userId="f20f0a3363d3c956" providerId="LiveId" clId="{C8A219A2-9AD0-4359-A3A2-580E3F7B9E11}" dt="2020-09-21T14:21:29.541" v="697" actId="20577"/>
        <pc:sldMkLst>
          <pc:docMk/>
          <pc:sldMk cId="1337542870" sldId="282"/>
        </pc:sldMkLst>
        <pc:spChg chg="mod ord">
          <ac:chgData name="Babak Beheshti" userId="f20f0a3363d3c956" providerId="LiveId" clId="{C8A219A2-9AD0-4359-A3A2-580E3F7B9E11}" dt="2020-09-21T14:10:48.767" v="124" actId="20577"/>
          <ac:spMkLst>
            <pc:docMk/>
            <pc:sldMk cId="1337542870" sldId="282"/>
            <ac:spMk id="2" creationId="{1EC7A7F5-AC87-4AF9-872A-8282858C685C}"/>
          </ac:spMkLst>
        </pc:spChg>
        <pc:spChg chg="del">
          <ac:chgData name="Babak Beheshti" userId="f20f0a3363d3c956" providerId="LiveId" clId="{C8A219A2-9AD0-4359-A3A2-580E3F7B9E11}" dt="2020-09-21T14:10:23.121" v="104" actId="700"/>
          <ac:spMkLst>
            <pc:docMk/>
            <pc:sldMk cId="1337542870" sldId="282"/>
            <ac:spMk id="3" creationId="{98933060-3F76-4AE9-B3A7-3D964A492541}"/>
          </ac:spMkLst>
        </pc:spChg>
        <pc:spChg chg="del mod ord">
          <ac:chgData name="Babak Beheshti" userId="f20f0a3363d3c956" providerId="LiveId" clId="{C8A219A2-9AD0-4359-A3A2-580E3F7B9E11}" dt="2020-09-21T14:10:23.121" v="104" actId="700"/>
          <ac:spMkLst>
            <pc:docMk/>
            <pc:sldMk cId="1337542870" sldId="282"/>
            <ac:spMk id="4" creationId="{0ACB7D8C-E4AF-4386-9D26-64B4174B95AD}"/>
          </ac:spMkLst>
        </pc:spChg>
        <pc:spChg chg="mod ord">
          <ac:chgData name="Babak Beheshti" userId="f20f0a3363d3c956" providerId="LiveId" clId="{C8A219A2-9AD0-4359-A3A2-580E3F7B9E11}" dt="2020-09-21T14:10:23.121" v="104" actId="700"/>
          <ac:spMkLst>
            <pc:docMk/>
            <pc:sldMk cId="1337542870" sldId="282"/>
            <ac:spMk id="5" creationId="{A3988074-5058-4299-A850-085B07DDA925}"/>
          </ac:spMkLst>
        </pc:spChg>
        <pc:spChg chg="del mod ord">
          <ac:chgData name="Babak Beheshti" userId="f20f0a3363d3c956" providerId="LiveId" clId="{C8A219A2-9AD0-4359-A3A2-580E3F7B9E11}" dt="2020-09-21T14:10:23.121" v="104" actId="700"/>
          <ac:spMkLst>
            <pc:docMk/>
            <pc:sldMk cId="1337542870" sldId="282"/>
            <ac:spMk id="6" creationId="{EAB31F48-D3C9-41D9-835C-C4776C9C0BB2}"/>
          </ac:spMkLst>
        </pc:spChg>
        <pc:spChg chg="add mod ord">
          <ac:chgData name="Babak Beheshti" userId="f20f0a3363d3c956" providerId="LiveId" clId="{C8A219A2-9AD0-4359-A3A2-580E3F7B9E11}" dt="2020-09-21T14:21:29.541" v="697" actId="20577"/>
          <ac:spMkLst>
            <pc:docMk/>
            <pc:sldMk cId="1337542870" sldId="282"/>
            <ac:spMk id="7" creationId="{B77D5BD4-1548-458F-9918-DF9B4524D218}"/>
          </ac:spMkLst>
        </pc:spChg>
        <pc:spChg chg="add mod ord">
          <ac:chgData name="Babak Beheshti" userId="f20f0a3363d3c956" providerId="LiveId" clId="{C8A219A2-9AD0-4359-A3A2-580E3F7B9E11}" dt="2020-09-21T14:10:23.135" v="105" actId="27636"/>
          <ac:spMkLst>
            <pc:docMk/>
            <pc:sldMk cId="1337542870" sldId="282"/>
            <ac:spMk id="8" creationId="{BCD515BA-395F-442B-8F7C-CC4C8B5535F0}"/>
          </ac:spMkLst>
        </pc:sp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corp.kaltura.com/solutions/education/"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corp.kaltura.com/solutions/education/"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EC58D7-5D91-4677-970B-6FB91B085AC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E8F44C9-D165-45D1-8F44-E7CD917022CD}">
      <dgm:prSet phldrT="[Text]"/>
      <dgm:spPr/>
      <dgm:t>
        <a:bodyPr/>
        <a:lstStyle/>
        <a:p>
          <a:r>
            <a:rPr lang="en-US" dirty="0" smtClean="0"/>
            <a:t>Set Clear Expectations and Rubrics</a:t>
          </a:r>
          <a:endParaRPr lang="en-US" dirty="0"/>
        </a:p>
      </dgm:t>
    </dgm:pt>
    <dgm:pt modelId="{8A5D4BC4-4AEE-45C9-9AF4-671E49714026}" type="parTrans" cxnId="{12A2FBA8-4119-4D73-B1A2-B022AC04B57E}">
      <dgm:prSet/>
      <dgm:spPr/>
      <dgm:t>
        <a:bodyPr/>
        <a:lstStyle/>
        <a:p>
          <a:endParaRPr lang="en-US"/>
        </a:p>
      </dgm:t>
    </dgm:pt>
    <dgm:pt modelId="{062B40EF-5D47-4479-9819-6AA916C3C161}" type="sibTrans" cxnId="{12A2FBA8-4119-4D73-B1A2-B022AC04B57E}">
      <dgm:prSet/>
      <dgm:spPr/>
      <dgm:t>
        <a:bodyPr/>
        <a:lstStyle/>
        <a:p>
          <a:endParaRPr lang="en-US"/>
        </a:p>
      </dgm:t>
    </dgm:pt>
    <dgm:pt modelId="{B758D701-6CA5-4185-B31F-4EE0A914BAF1}">
      <dgm:prSet phldrT="[Text]"/>
      <dgm:spPr/>
      <dgm:t>
        <a:bodyPr/>
        <a:lstStyle/>
        <a:p>
          <a:r>
            <a:rPr lang="en-US" dirty="0" smtClean="0"/>
            <a:t>Segment Your Content</a:t>
          </a:r>
          <a:endParaRPr lang="en-US" dirty="0"/>
        </a:p>
      </dgm:t>
    </dgm:pt>
    <dgm:pt modelId="{FA1D5311-B941-468A-A626-7E59A58BE62D}" type="parTrans" cxnId="{859B79C9-BA05-4CAE-9979-0270B7DB1E85}">
      <dgm:prSet/>
      <dgm:spPr/>
      <dgm:t>
        <a:bodyPr/>
        <a:lstStyle/>
        <a:p>
          <a:endParaRPr lang="en-US"/>
        </a:p>
      </dgm:t>
    </dgm:pt>
    <dgm:pt modelId="{827953E2-1A84-413B-A314-4BB7A2177F9F}" type="sibTrans" cxnId="{859B79C9-BA05-4CAE-9979-0270B7DB1E85}">
      <dgm:prSet/>
      <dgm:spPr/>
      <dgm:t>
        <a:bodyPr/>
        <a:lstStyle/>
        <a:p>
          <a:endParaRPr lang="en-US"/>
        </a:p>
      </dgm:t>
    </dgm:pt>
    <dgm:pt modelId="{6B38889C-459F-426C-A712-DC10758A89F6}">
      <dgm:prSet phldrT="[Text]"/>
      <dgm:spPr/>
      <dgm:t>
        <a:bodyPr/>
        <a:lstStyle/>
        <a:p>
          <a:r>
            <a:rPr lang="en-US" dirty="0" smtClean="0"/>
            <a:t>Curate Content</a:t>
          </a:r>
          <a:endParaRPr lang="en-US" dirty="0"/>
        </a:p>
      </dgm:t>
    </dgm:pt>
    <dgm:pt modelId="{5B86BECA-D597-4716-A7EA-FA246EB51134}" type="parTrans" cxnId="{32FD5AA5-E8DD-4DC9-8B80-7E275E58615B}">
      <dgm:prSet/>
      <dgm:spPr/>
      <dgm:t>
        <a:bodyPr/>
        <a:lstStyle/>
        <a:p>
          <a:endParaRPr lang="en-US"/>
        </a:p>
      </dgm:t>
    </dgm:pt>
    <dgm:pt modelId="{12CC2855-5B86-4D01-823C-4FEEA97F2E4A}" type="sibTrans" cxnId="{32FD5AA5-E8DD-4DC9-8B80-7E275E58615B}">
      <dgm:prSet/>
      <dgm:spPr/>
      <dgm:t>
        <a:bodyPr/>
        <a:lstStyle/>
        <a:p>
          <a:endParaRPr lang="en-US"/>
        </a:p>
      </dgm:t>
    </dgm:pt>
    <dgm:pt modelId="{31B0957C-D55E-4123-ACA9-81DE2A5C45A3}">
      <dgm:prSet phldrT="[Text]"/>
      <dgm:spPr/>
      <dgm:t>
        <a:bodyPr/>
        <a:lstStyle/>
        <a:p>
          <a:r>
            <a:rPr lang="en-US" dirty="0" smtClean="0"/>
            <a:t>Communication is Critical</a:t>
          </a:r>
          <a:endParaRPr lang="en-US" dirty="0"/>
        </a:p>
      </dgm:t>
    </dgm:pt>
    <dgm:pt modelId="{4C0361D4-F1AE-4B6D-8B84-857F57E6FF39}" type="parTrans" cxnId="{920BFA44-849C-4BC2-AD58-0DEBA47708D9}">
      <dgm:prSet/>
      <dgm:spPr/>
      <dgm:t>
        <a:bodyPr/>
        <a:lstStyle/>
        <a:p>
          <a:endParaRPr lang="en-US"/>
        </a:p>
      </dgm:t>
    </dgm:pt>
    <dgm:pt modelId="{489D4763-BA7F-436F-A86E-E2DBC99DA310}" type="sibTrans" cxnId="{920BFA44-849C-4BC2-AD58-0DEBA47708D9}">
      <dgm:prSet/>
      <dgm:spPr/>
      <dgm:t>
        <a:bodyPr/>
        <a:lstStyle/>
        <a:p>
          <a:endParaRPr lang="en-US"/>
        </a:p>
      </dgm:t>
    </dgm:pt>
    <dgm:pt modelId="{F6A0F091-878C-49F4-B241-F9E9FDAE197A}" type="pres">
      <dgm:prSet presAssocID="{C5EC58D7-5D91-4677-970B-6FB91B085AC4}" presName="diagram" presStyleCnt="0">
        <dgm:presLayoutVars>
          <dgm:dir/>
          <dgm:resizeHandles val="exact"/>
        </dgm:presLayoutVars>
      </dgm:prSet>
      <dgm:spPr/>
      <dgm:t>
        <a:bodyPr/>
        <a:lstStyle/>
        <a:p>
          <a:endParaRPr lang="en-US"/>
        </a:p>
      </dgm:t>
    </dgm:pt>
    <dgm:pt modelId="{60920C24-6825-47C4-BC5C-B4D92F72A8D7}" type="pres">
      <dgm:prSet presAssocID="{BE8F44C9-D165-45D1-8F44-E7CD917022CD}" presName="node" presStyleLbl="node1" presStyleIdx="0" presStyleCnt="4">
        <dgm:presLayoutVars>
          <dgm:bulletEnabled val="1"/>
        </dgm:presLayoutVars>
      </dgm:prSet>
      <dgm:spPr/>
      <dgm:t>
        <a:bodyPr/>
        <a:lstStyle/>
        <a:p>
          <a:endParaRPr lang="en-US"/>
        </a:p>
      </dgm:t>
    </dgm:pt>
    <dgm:pt modelId="{3707ADAB-DEE5-48EB-8EA5-D3026BA2EB61}" type="pres">
      <dgm:prSet presAssocID="{062B40EF-5D47-4479-9819-6AA916C3C161}" presName="sibTrans" presStyleCnt="0"/>
      <dgm:spPr/>
    </dgm:pt>
    <dgm:pt modelId="{5B4D44C1-477F-4739-94CE-322066E7FF94}" type="pres">
      <dgm:prSet presAssocID="{B758D701-6CA5-4185-B31F-4EE0A914BAF1}" presName="node" presStyleLbl="node1" presStyleIdx="1" presStyleCnt="4">
        <dgm:presLayoutVars>
          <dgm:bulletEnabled val="1"/>
        </dgm:presLayoutVars>
      </dgm:prSet>
      <dgm:spPr/>
      <dgm:t>
        <a:bodyPr/>
        <a:lstStyle/>
        <a:p>
          <a:endParaRPr lang="en-US"/>
        </a:p>
      </dgm:t>
    </dgm:pt>
    <dgm:pt modelId="{1C856DD2-90C0-41AC-A7F1-97E61576E2DA}" type="pres">
      <dgm:prSet presAssocID="{827953E2-1A84-413B-A314-4BB7A2177F9F}" presName="sibTrans" presStyleCnt="0"/>
      <dgm:spPr/>
    </dgm:pt>
    <dgm:pt modelId="{672EAD14-FDE3-4D50-9B47-DE6AEB2164E7}" type="pres">
      <dgm:prSet presAssocID="{6B38889C-459F-426C-A712-DC10758A89F6}" presName="node" presStyleLbl="node1" presStyleIdx="2" presStyleCnt="4">
        <dgm:presLayoutVars>
          <dgm:bulletEnabled val="1"/>
        </dgm:presLayoutVars>
      </dgm:prSet>
      <dgm:spPr/>
      <dgm:t>
        <a:bodyPr/>
        <a:lstStyle/>
        <a:p>
          <a:endParaRPr lang="en-US"/>
        </a:p>
      </dgm:t>
    </dgm:pt>
    <dgm:pt modelId="{6622DD5C-AA52-47DF-8384-8DE6F3CBC026}" type="pres">
      <dgm:prSet presAssocID="{12CC2855-5B86-4D01-823C-4FEEA97F2E4A}" presName="sibTrans" presStyleCnt="0"/>
      <dgm:spPr/>
    </dgm:pt>
    <dgm:pt modelId="{3CB0AB7C-4A22-4440-A5C6-9C70934E33FD}" type="pres">
      <dgm:prSet presAssocID="{31B0957C-D55E-4123-ACA9-81DE2A5C45A3}" presName="node" presStyleLbl="node1" presStyleIdx="3" presStyleCnt="4">
        <dgm:presLayoutVars>
          <dgm:bulletEnabled val="1"/>
        </dgm:presLayoutVars>
      </dgm:prSet>
      <dgm:spPr/>
      <dgm:t>
        <a:bodyPr/>
        <a:lstStyle/>
        <a:p>
          <a:endParaRPr lang="en-US"/>
        </a:p>
      </dgm:t>
    </dgm:pt>
  </dgm:ptLst>
  <dgm:cxnLst>
    <dgm:cxn modelId="{A290C9B5-3B30-4E29-81B7-0E6FAC4CFA8E}" type="presOf" srcId="{31B0957C-D55E-4123-ACA9-81DE2A5C45A3}" destId="{3CB0AB7C-4A22-4440-A5C6-9C70934E33FD}" srcOrd="0" destOrd="0" presId="urn:microsoft.com/office/officeart/2005/8/layout/default"/>
    <dgm:cxn modelId="{9D29F400-D8F1-43B1-8102-5EF715D0EC6E}" type="presOf" srcId="{BE8F44C9-D165-45D1-8F44-E7CD917022CD}" destId="{60920C24-6825-47C4-BC5C-B4D92F72A8D7}" srcOrd="0" destOrd="0" presId="urn:microsoft.com/office/officeart/2005/8/layout/default"/>
    <dgm:cxn modelId="{57F046E9-02F1-424F-A883-FCED2316E3A1}" type="presOf" srcId="{6B38889C-459F-426C-A712-DC10758A89F6}" destId="{672EAD14-FDE3-4D50-9B47-DE6AEB2164E7}" srcOrd="0" destOrd="0" presId="urn:microsoft.com/office/officeart/2005/8/layout/default"/>
    <dgm:cxn modelId="{CC423EDA-0FC5-4E9F-963F-8F57094EDB41}" type="presOf" srcId="{B758D701-6CA5-4185-B31F-4EE0A914BAF1}" destId="{5B4D44C1-477F-4739-94CE-322066E7FF94}" srcOrd="0" destOrd="0" presId="urn:microsoft.com/office/officeart/2005/8/layout/default"/>
    <dgm:cxn modelId="{1AB4164D-EF5B-44FE-A41F-8A098376C6D7}" type="presOf" srcId="{C5EC58D7-5D91-4677-970B-6FB91B085AC4}" destId="{F6A0F091-878C-49F4-B241-F9E9FDAE197A}" srcOrd="0" destOrd="0" presId="urn:microsoft.com/office/officeart/2005/8/layout/default"/>
    <dgm:cxn modelId="{859B79C9-BA05-4CAE-9979-0270B7DB1E85}" srcId="{C5EC58D7-5D91-4677-970B-6FB91B085AC4}" destId="{B758D701-6CA5-4185-B31F-4EE0A914BAF1}" srcOrd="1" destOrd="0" parTransId="{FA1D5311-B941-468A-A626-7E59A58BE62D}" sibTransId="{827953E2-1A84-413B-A314-4BB7A2177F9F}"/>
    <dgm:cxn modelId="{920BFA44-849C-4BC2-AD58-0DEBA47708D9}" srcId="{C5EC58D7-5D91-4677-970B-6FB91B085AC4}" destId="{31B0957C-D55E-4123-ACA9-81DE2A5C45A3}" srcOrd="3" destOrd="0" parTransId="{4C0361D4-F1AE-4B6D-8B84-857F57E6FF39}" sibTransId="{489D4763-BA7F-436F-A86E-E2DBC99DA310}"/>
    <dgm:cxn modelId="{32FD5AA5-E8DD-4DC9-8B80-7E275E58615B}" srcId="{C5EC58D7-5D91-4677-970B-6FB91B085AC4}" destId="{6B38889C-459F-426C-A712-DC10758A89F6}" srcOrd="2" destOrd="0" parTransId="{5B86BECA-D597-4716-A7EA-FA246EB51134}" sibTransId="{12CC2855-5B86-4D01-823C-4FEEA97F2E4A}"/>
    <dgm:cxn modelId="{12A2FBA8-4119-4D73-B1A2-B022AC04B57E}" srcId="{C5EC58D7-5D91-4677-970B-6FB91B085AC4}" destId="{BE8F44C9-D165-45D1-8F44-E7CD917022CD}" srcOrd="0" destOrd="0" parTransId="{8A5D4BC4-4AEE-45C9-9AF4-671E49714026}" sibTransId="{062B40EF-5D47-4479-9819-6AA916C3C161}"/>
    <dgm:cxn modelId="{4434525B-10A4-4E56-B091-715F9BC7A6A3}" type="presParOf" srcId="{F6A0F091-878C-49F4-B241-F9E9FDAE197A}" destId="{60920C24-6825-47C4-BC5C-B4D92F72A8D7}" srcOrd="0" destOrd="0" presId="urn:microsoft.com/office/officeart/2005/8/layout/default"/>
    <dgm:cxn modelId="{151224A1-75D8-4B2F-A3EC-C06878D2FE02}" type="presParOf" srcId="{F6A0F091-878C-49F4-B241-F9E9FDAE197A}" destId="{3707ADAB-DEE5-48EB-8EA5-D3026BA2EB61}" srcOrd="1" destOrd="0" presId="urn:microsoft.com/office/officeart/2005/8/layout/default"/>
    <dgm:cxn modelId="{292EFA16-65CE-4EAE-8F0A-C73291E0FF55}" type="presParOf" srcId="{F6A0F091-878C-49F4-B241-F9E9FDAE197A}" destId="{5B4D44C1-477F-4739-94CE-322066E7FF94}" srcOrd="2" destOrd="0" presId="urn:microsoft.com/office/officeart/2005/8/layout/default"/>
    <dgm:cxn modelId="{0E422807-5216-4FAB-B252-E9E5BA98EFA8}" type="presParOf" srcId="{F6A0F091-878C-49F4-B241-F9E9FDAE197A}" destId="{1C856DD2-90C0-41AC-A7F1-97E61576E2DA}" srcOrd="3" destOrd="0" presId="urn:microsoft.com/office/officeart/2005/8/layout/default"/>
    <dgm:cxn modelId="{52430EEA-5C40-4997-AAEC-7EAAC727330C}" type="presParOf" srcId="{F6A0F091-878C-49F4-B241-F9E9FDAE197A}" destId="{672EAD14-FDE3-4D50-9B47-DE6AEB2164E7}" srcOrd="4" destOrd="0" presId="urn:microsoft.com/office/officeart/2005/8/layout/default"/>
    <dgm:cxn modelId="{591CACBD-3155-4A03-80F8-E4C9BC52805F}" type="presParOf" srcId="{F6A0F091-878C-49F4-B241-F9E9FDAE197A}" destId="{6622DD5C-AA52-47DF-8384-8DE6F3CBC026}" srcOrd="5" destOrd="0" presId="urn:microsoft.com/office/officeart/2005/8/layout/default"/>
    <dgm:cxn modelId="{B08E49C8-7E6C-4334-A0E5-29BB93C43736}" type="presParOf" srcId="{F6A0F091-878C-49F4-B241-F9E9FDAE197A}" destId="{3CB0AB7C-4A22-4440-A5C6-9C70934E33F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969F7-9146-411C-8412-F1590610777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51EFE95A-3DB1-43F9-9328-25E5A75AFBE2}">
      <dgm:prSet phldrT="[Text]" custT="1"/>
      <dgm:spPr/>
      <dgm:t>
        <a:bodyPr/>
        <a:lstStyle/>
        <a:p>
          <a:r>
            <a:rPr lang="en-US" sz="2000" b="1" dirty="0" smtClean="0"/>
            <a:t>Assignments</a:t>
          </a:r>
          <a:endParaRPr lang="en-US" sz="1500" b="1" dirty="0"/>
        </a:p>
      </dgm:t>
    </dgm:pt>
    <dgm:pt modelId="{73653D32-CDBC-4292-AE5F-255FA9BD419E}" type="parTrans" cxnId="{ACE2F431-3BCE-4DE8-A43D-3E18CE6BB785}">
      <dgm:prSet/>
      <dgm:spPr/>
      <dgm:t>
        <a:bodyPr/>
        <a:lstStyle/>
        <a:p>
          <a:endParaRPr lang="en-US"/>
        </a:p>
      </dgm:t>
    </dgm:pt>
    <dgm:pt modelId="{19B890C7-0E6E-404A-B587-7E25F2F084EC}" type="sibTrans" cxnId="{ACE2F431-3BCE-4DE8-A43D-3E18CE6BB785}">
      <dgm:prSet/>
      <dgm:spPr/>
      <dgm:t>
        <a:bodyPr/>
        <a:lstStyle/>
        <a:p>
          <a:endParaRPr lang="en-US"/>
        </a:p>
      </dgm:t>
    </dgm:pt>
    <dgm:pt modelId="{8924F4FB-3623-4160-8B11-EF52BAA53303}">
      <dgm:prSet phldrT="[Text]" custT="1"/>
      <dgm:spPr/>
      <dgm:t>
        <a:bodyPr/>
        <a:lstStyle/>
        <a:p>
          <a:r>
            <a:rPr lang="en-US" sz="2000" b="1" dirty="0" smtClean="0"/>
            <a:t>Video</a:t>
          </a:r>
          <a:endParaRPr lang="en-US" sz="1500" b="1" dirty="0"/>
        </a:p>
      </dgm:t>
    </dgm:pt>
    <dgm:pt modelId="{480EBC5E-8640-48C4-ACC9-53A7A943C4A2}" type="parTrans" cxnId="{7718BA2B-2CFC-42ED-84A8-4D4221FAE885}">
      <dgm:prSet/>
      <dgm:spPr/>
      <dgm:t>
        <a:bodyPr/>
        <a:lstStyle/>
        <a:p>
          <a:endParaRPr lang="en-US"/>
        </a:p>
      </dgm:t>
    </dgm:pt>
    <dgm:pt modelId="{835DCE5A-4854-4392-AE82-6699826EA714}" type="sibTrans" cxnId="{7718BA2B-2CFC-42ED-84A8-4D4221FAE885}">
      <dgm:prSet/>
      <dgm:spPr/>
      <dgm:t>
        <a:bodyPr/>
        <a:lstStyle/>
        <a:p>
          <a:endParaRPr lang="en-US"/>
        </a:p>
      </dgm:t>
    </dgm:pt>
    <dgm:pt modelId="{EF80754A-FEED-42E8-BA76-E022F4880501}">
      <dgm:prSet phldrT="[Text]" custT="1"/>
      <dgm:spPr/>
      <dgm:t>
        <a:bodyPr/>
        <a:lstStyle/>
        <a:p>
          <a:r>
            <a:rPr lang="en-US" sz="2000" b="1" dirty="0" smtClean="0"/>
            <a:t>Quizzes</a:t>
          </a:r>
          <a:endParaRPr lang="en-US" sz="1500" b="1" dirty="0"/>
        </a:p>
      </dgm:t>
    </dgm:pt>
    <dgm:pt modelId="{001C4088-63D6-4565-B6EC-44256A698A9C}" type="parTrans" cxnId="{30EE7DC8-46D7-4CAC-B72B-104080B6D2CB}">
      <dgm:prSet/>
      <dgm:spPr/>
      <dgm:t>
        <a:bodyPr/>
        <a:lstStyle/>
        <a:p>
          <a:endParaRPr lang="en-US"/>
        </a:p>
      </dgm:t>
    </dgm:pt>
    <dgm:pt modelId="{819319F1-7D2E-4C7A-A82E-783AF0169905}" type="sibTrans" cxnId="{30EE7DC8-46D7-4CAC-B72B-104080B6D2CB}">
      <dgm:prSet/>
      <dgm:spPr/>
      <dgm:t>
        <a:bodyPr/>
        <a:lstStyle/>
        <a:p>
          <a:endParaRPr lang="en-US"/>
        </a:p>
      </dgm:t>
    </dgm:pt>
    <dgm:pt modelId="{186B9E9F-4356-40B2-A654-6CDA626C1A8D}">
      <dgm:prSet phldrT="[Text]" custT="1"/>
      <dgm:spPr/>
      <dgm:t>
        <a:bodyPr/>
        <a:lstStyle/>
        <a:p>
          <a:pPr marL="0" indent="0"/>
          <a:r>
            <a:rPr lang="en-US" sz="1800" b="1" i="1" dirty="0" smtClean="0"/>
            <a:t>If you would normally have a single assignment with five questions, </a:t>
          </a:r>
          <a:r>
            <a:rPr lang="en-US" sz="1800" dirty="0" smtClean="0"/>
            <a:t>break it up into five small assignments that are dispersed in between relevant content.</a:t>
          </a:r>
          <a:endParaRPr lang="en-US" sz="1800" dirty="0"/>
        </a:p>
      </dgm:t>
    </dgm:pt>
    <dgm:pt modelId="{538EFE35-D9F6-46F2-9AAE-BB1809D277DA}" type="parTrans" cxnId="{8BB99AF8-35CF-4BB4-8B7F-AD0AC4610BA3}">
      <dgm:prSet/>
      <dgm:spPr/>
      <dgm:t>
        <a:bodyPr/>
        <a:lstStyle/>
        <a:p>
          <a:endParaRPr lang="en-US"/>
        </a:p>
      </dgm:t>
    </dgm:pt>
    <dgm:pt modelId="{38B836E7-F524-4D10-BAD8-21E21283C3A6}" type="sibTrans" cxnId="{8BB99AF8-35CF-4BB4-8B7F-AD0AC4610BA3}">
      <dgm:prSet/>
      <dgm:spPr/>
      <dgm:t>
        <a:bodyPr/>
        <a:lstStyle/>
        <a:p>
          <a:endParaRPr lang="en-US"/>
        </a:p>
      </dgm:t>
    </dgm:pt>
    <dgm:pt modelId="{84A755B5-03B1-4E37-8369-EB9E62F76413}">
      <dgm:prSet phldrT="[Text]" custT="1"/>
      <dgm:spPr/>
      <dgm:t>
        <a:bodyPr/>
        <a:lstStyle/>
        <a:p>
          <a:r>
            <a:rPr lang="en-US" sz="1800" b="1" i="1" dirty="0" smtClean="0"/>
            <a:t>If you use a lot of video, </a:t>
          </a:r>
          <a:r>
            <a:rPr lang="en-US" sz="1800" dirty="0" smtClean="0"/>
            <a:t>use </a:t>
          </a:r>
          <a:r>
            <a:rPr lang="en-US" sz="1800" dirty="0" err="1" smtClean="0">
              <a:hlinkClick xmlns:r="http://schemas.openxmlformats.org/officeDocument/2006/relationships" r:id="rId1"/>
            </a:rPr>
            <a:t>Kaltura’s</a:t>
          </a:r>
          <a:r>
            <a:rPr lang="en-US" sz="1800" dirty="0" smtClean="0"/>
            <a:t> quizzing feature. This will stop the video at prescribed points and show your students questions you’ve created. </a:t>
          </a:r>
          <a:endParaRPr lang="en-US" sz="1800" dirty="0"/>
        </a:p>
      </dgm:t>
    </dgm:pt>
    <dgm:pt modelId="{39AAEC21-2599-45C0-8134-500D87DB41C8}" type="parTrans" cxnId="{D680FF7B-F8B1-49C8-B3C0-F48B07EA3373}">
      <dgm:prSet/>
      <dgm:spPr/>
      <dgm:t>
        <a:bodyPr/>
        <a:lstStyle/>
        <a:p>
          <a:endParaRPr lang="en-US"/>
        </a:p>
      </dgm:t>
    </dgm:pt>
    <dgm:pt modelId="{D191B652-3B51-48F5-88C8-E79544032CF2}" type="sibTrans" cxnId="{D680FF7B-F8B1-49C8-B3C0-F48B07EA3373}">
      <dgm:prSet/>
      <dgm:spPr/>
      <dgm:t>
        <a:bodyPr/>
        <a:lstStyle/>
        <a:p>
          <a:endParaRPr lang="en-US"/>
        </a:p>
      </dgm:t>
    </dgm:pt>
    <dgm:pt modelId="{9157AE84-2987-42B6-80D8-C10D016DD4C7}">
      <dgm:prSet phldrT="[Text]"/>
      <dgm:spPr/>
      <dgm:t>
        <a:bodyPr/>
        <a:lstStyle/>
        <a:p>
          <a:r>
            <a:rPr lang="en-US" b="1" i="1" dirty="0" smtClean="0"/>
            <a:t>If you normally give a quiz at the end of the week, </a:t>
          </a:r>
          <a:r>
            <a:rPr lang="en-US" dirty="0" smtClean="0"/>
            <a:t>break it up into two or three small ones and position them after related content</a:t>
          </a:r>
          <a:endParaRPr lang="en-US" dirty="0"/>
        </a:p>
      </dgm:t>
    </dgm:pt>
    <dgm:pt modelId="{67207877-15A3-4966-8EE5-D76F7DDA3456}" type="parTrans" cxnId="{FBB4ECFC-8A55-4EB3-AA32-0A8E9025AA66}">
      <dgm:prSet/>
      <dgm:spPr/>
      <dgm:t>
        <a:bodyPr/>
        <a:lstStyle/>
        <a:p>
          <a:endParaRPr lang="en-US"/>
        </a:p>
      </dgm:t>
    </dgm:pt>
    <dgm:pt modelId="{0CD3C21A-C7F2-40FF-A261-83B95034D916}" type="sibTrans" cxnId="{FBB4ECFC-8A55-4EB3-AA32-0A8E9025AA66}">
      <dgm:prSet/>
      <dgm:spPr/>
      <dgm:t>
        <a:bodyPr/>
        <a:lstStyle/>
        <a:p>
          <a:endParaRPr lang="en-US"/>
        </a:p>
      </dgm:t>
    </dgm:pt>
    <dgm:pt modelId="{204C8470-2D3E-4909-9486-E203EDD0AC1D}" type="pres">
      <dgm:prSet presAssocID="{880969F7-9146-411C-8412-F15906107775}" presName="linear" presStyleCnt="0">
        <dgm:presLayoutVars>
          <dgm:dir/>
          <dgm:animLvl val="lvl"/>
          <dgm:resizeHandles val="exact"/>
        </dgm:presLayoutVars>
      </dgm:prSet>
      <dgm:spPr/>
      <dgm:t>
        <a:bodyPr/>
        <a:lstStyle/>
        <a:p>
          <a:endParaRPr lang="en-US"/>
        </a:p>
      </dgm:t>
    </dgm:pt>
    <dgm:pt modelId="{5A1A9E94-F22C-4A3B-AEA6-26DB9A30BFE6}" type="pres">
      <dgm:prSet presAssocID="{51EFE95A-3DB1-43F9-9328-25E5A75AFBE2}" presName="parentLin" presStyleCnt="0"/>
      <dgm:spPr/>
    </dgm:pt>
    <dgm:pt modelId="{99DA45DB-AF03-455D-90DD-AD234D70C65C}" type="pres">
      <dgm:prSet presAssocID="{51EFE95A-3DB1-43F9-9328-25E5A75AFBE2}" presName="parentLeftMargin" presStyleLbl="node1" presStyleIdx="0" presStyleCnt="3"/>
      <dgm:spPr/>
      <dgm:t>
        <a:bodyPr/>
        <a:lstStyle/>
        <a:p>
          <a:endParaRPr lang="en-US"/>
        </a:p>
      </dgm:t>
    </dgm:pt>
    <dgm:pt modelId="{B3578068-4157-483F-93DD-2A094690B304}" type="pres">
      <dgm:prSet presAssocID="{51EFE95A-3DB1-43F9-9328-25E5A75AFBE2}" presName="parentText" presStyleLbl="node1" presStyleIdx="0" presStyleCnt="3">
        <dgm:presLayoutVars>
          <dgm:chMax val="0"/>
          <dgm:bulletEnabled val="1"/>
        </dgm:presLayoutVars>
      </dgm:prSet>
      <dgm:spPr/>
      <dgm:t>
        <a:bodyPr/>
        <a:lstStyle/>
        <a:p>
          <a:endParaRPr lang="en-US"/>
        </a:p>
      </dgm:t>
    </dgm:pt>
    <dgm:pt modelId="{301F5E90-353A-4237-BFB3-EBC0AC066BEC}" type="pres">
      <dgm:prSet presAssocID="{51EFE95A-3DB1-43F9-9328-25E5A75AFBE2}" presName="negativeSpace" presStyleCnt="0"/>
      <dgm:spPr/>
    </dgm:pt>
    <dgm:pt modelId="{69E216E2-B5D4-4AE8-ABAB-A8F5B5C68368}" type="pres">
      <dgm:prSet presAssocID="{51EFE95A-3DB1-43F9-9328-25E5A75AFBE2}" presName="childText" presStyleLbl="conFgAcc1" presStyleIdx="0" presStyleCnt="3">
        <dgm:presLayoutVars>
          <dgm:bulletEnabled val="1"/>
        </dgm:presLayoutVars>
      </dgm:prSet>
      <dgm:spPr/>
      <dgm:t>
        <a:bodyPr/>
        <a:lstStyle/>
        <a:p>
          <a:endParaRPr lang="en-US"/>
        </a:p>
      </dgm:t>
    </dgm:pt>
    <dgm:pt modelId="{7F6E489C-B432-4E00-B7E5-10ED9E09BD7A}" type="pres">
      <dgm:prSet presAssocID="{19B890C7-0E6E-404A-B587-7E25F2F084EC}" presName="spaceBetweenRectangles" presStyleCnt="0"/>
      <dgm:spPr/>
    </dgm:pt>
    <dgm:pt modelId="{5E67E37A-E8F1-43B9-AA91-15EE08DABE46}" type="pres">
      <dgm:prSet presAssocID="{8924F4FB-3623-4160-8B11-EF52BAA53303}" presName="parentLin" presStyleCnt="0"/>
      <dgm:spPr/>
    </dgm:pt>
    <dgm:pt modelId="{27B02158-2FB8-4D90-B686-9847132D1DC7}" type="pres">
      <dgm:prSet presAssocID="{8924F4FB-3623-4160-8B11-EF52BAA53303}" presName="parentLeftMargin" presStyleLbl="node1" presStyleIdx="0" presStyleCnt="3"/>
      <dgm:spPr/>
      <dgm:t>
        <a:bodyPr/>
        <a:lstStyle/>
        <a:p>
          <a:endParaRPr lang="en-US"/>
        </a:p>
      </dgm:t>
    </dgm:pt>
    <dgm:pt modelId="{9DC73AE3-6437-4C87-9FC5-8A0C18372A84}" type="pres">
      <dgm:prSet presAssocID="{8924F4FB-3623-4160-8B11-EF52BAA53303}" presName="parentText" presStyleLbl="node1" presStyleIdx="1" presStyleCnt="3">
        <dgm:presLayoutVars>
          <dgm:chMax val="0"/>
          <dgm:bulletEnabled val="1"/>
        </dgm:presLayoutVars>
      </dgm:prSet>
      <dgm:spPr/>
      <dgm:t>
        <a:bodyPr/>
        <a:lstStyle/>
        <a:p>
          <a:endParaRPr lang="en-US"/>
        </a:p>
      </dgm:t>
    </dgm:pt>
    <dgm:pt modelId="{43FA746E-6CFD-4B18-83F1-CDAD9FAA7FC9}" type="pres">
      <dgm:prSet presAssocID="{8924F4FB-3623-4160-8B11-EF52BAA53303}" presName="negativeSpace" presStyleCnt="0"/>
      <dgm:spPr/>
    </dgm:pt>
    <dgm:pt modelId="{37435DAC-5D21-490F-A20D-84DE66F1FEF3}" type="pres">
      <dgm:prSet presAssocID="{8924F4FB-3623-4160-8B11-EF52BAA53303}" presName="childText" presStyleLbl="conFgAcc1" presStyleIdx="1" presStyleCnt="3">
        <dgm:presLayoutVars>
          <dgm:bulletEnabled val="1"/>
        </dgm:presLayoutVars>
      </dgm:prSet>
      <dgm:spPr/>
      <dgm:t>
        <a:bodyPr/>
        <a:lstStyle/>
        <a:p>
          <a:endParaRPr lang="en-US"/>
        </a:p>
      </dgm:t>
    </dgm:pt>
    <dgm:pt modelId="{3CCFC614-C1FE-4ADE-920E-4BB6D9228BCB}" type="pres">
      <dgm:prSet presAssocID="{835DCE5A-4854-4392-AE82-6699826EA714}" presName="spaceBetweenRectangles" presStyleCnt="0"/>
      <dgm:spPr/>
    </dgm:pt>
    <dgm:pt modelId="{58052E5D-8669-4E05-9BDE-48E23AC6E5C0}" type="pres">
      <dgm:prSet presAssocID="{EF80754A-FEED-42E8-BA76-E022F4880501}" presName="parentLin" presStyleCnt="0"/>
      <dgm:spPr/>
    </dgm:pt>
    <dgm:pt modelId="{0B9E38E3-DBEE-4F55-B9B3-4CD04DF23D0C}" type="pres">
      <dgm:prSet presAssocID="{EF80754A-FEED-42E8-BA76-E022F4880501}" presName="parentLeftMargin" presStyleLbl="node1" presStyleIdx="1" presStyleCnt="3"/>
      <dgm:spPr/>
      <dgm:t>
        <a:bodyPr/>
        <a:lstStyle/>
        <a:p>
          <a:endParaRPr lang="en-US"/>
        </a:p>
      </dgm:t>
    </dgm:pt>
    <dgm:pt modelId="{6E26C8F6-31C4-4F73-B9EE-5028AFF9AE6F}" type="pres">
      <dgm:prSet presAssocID="{EF80754A-FEED-42E8-BA76-E022F4880501}" presName="parentText" presStyleLbl="node1" presStyleIdx="2" presStyleCnt="3" custLinFactNeighborX="10345" custLinFactNeighborY="6676">
        <dgm:presLayoutVars>
          <dgm:chMax val="0"/>
          <dgm:bulletEnabled val="1"/>
        </dgm:presLayoutVars>
      </dgm:prSet>
      <dgm:spPr/>
      <dgm:t>
        <a:bodyPr/>
        <a:lstStyle/>
        <a:p>
          <a:endParaRPr lang="en-US"/>
        </a:p>
      </dgm:t>
    </dgm:pt>
    <dgm:pt modelId="{EF03C2FB-B7FF-4D86-8BE6-872B51DDC721}" type="pres">
      <dgm:prSet presAssocID="{EF80754A-FEED-42E8-BA76-E022F4880501}" presName="negativeSpace" presStyleCnt="0"/>
      <dgm:spPr/>
    </dgm:pt>
    <dgm:pt modelId="{F86EC341-3407-4409-A9DA-6D19BC4ABEA5}" type="pres">
      <dgm:prSet presAssocID="{EF80754A-FEED-42E8-BA76-E022F4880501}" presName="childText" presStyleLbl="conFgAcc1" presStyleIdx="2" presStyleCnt="3">
        <dgm:presLayoutVars>
          <dgm:bulletEnabled val="1"/>
        </dgm:presLayoutVars>
      </dgm:prSet>
      <dgm:spPr/>
      <dgm:t>
        <a:bodyPr/>
        <a:lstStyle/>
        <a:p>
          <a:endParaRPr lang="en-US"/>
        </a:p>
      </dgm:t>
    </dgm:pt>
  </dgm:ptLst>
  <dgm:cxnLst>
    <dgm:cxn modelId="{13175005-3F5A-406D-8497-74F0177F625E}" type="presOf" srcId="{8924F4FB-3623-4160-8B11-EF52BAA53303}" destId="{9DC73AE3-6437-4C87-9FC5-8A0C18372A84}" srcOrd="1" destOrd="0" presId="urn:microsoft.com/office/officeart/2005/8/layout/list1"/>
    <dgm:cxn modelId="{30EE7DC8-46D7-4CAC-B72B-104080B6D2CB}" srcId="{880969F7-9146-411C-8412-F15906107775}" destId="{EF80754A-FEED-42E8-BA76-E022F4880501}" srcOrd="2" destOrd="0" parTransId="{001C4088-63D6-4565-B6EC-44256A698A9C}" sibTransId="{819319F1-7D2E-4C7A-A82E-783AF0169905}"/>
    <dgm:cxn modelId="{1928E4F0-4D33-4E1D-93ED-9DF4983B2502}" type="presOf" srcId="{186B9E9F-4356-40B2-A654-6CDA626C1A8D}" destId="{69E216E2-B5D4-4AE8-ABAB-A8F5B5C68368}" srcOrd="0" destOrd="0" presId="urn:microsoft.com/office/officeart/2005/8/layout/list1"/>
    <dgm:cxn modelId="{D680FF7B-F8B1-49C8-B3C0-F48B07EA3373}" srcId="{8924F4FB-3623-4160-8B11-EF52BAA53303}" destId="{84A755B5-03B1-4E37-8369-EB9E62F76413}" srcOrd="0" destOrd="0" parTransId="{39AAEC21-2599-45C0-8134-500D87DB41C8}" sibTransId="{D191B652-3B51-48F5-88C8-E79544032CF2}"/>
    <dgm:cxn modelId="{150E1624-4C27-4E11-AD9F-557A05381799}" type="presOf" srcId="{51EFE95A-3DB1-43F9-9328-25E5A75AFBE2}" destId="{99DA45DB-AF03-455D-90DD-AD234D70C65C}" srcOrd="0" destOrd="0" presId="urn:microsoft.com/office/officeart/2005/8/layout/list1"/>
    <dgm:cxn modelId="{A1FDA28C-05EB-4258-A0A8-4D905267D380}" type="presOf" srcId="{EF80754A-FEED-42E8-BA76-E022F4880501}" destId="{6E26C8F6-31C4-4F73-B9EE-5028AFF9AE6F}" srcOrd="1" destOrd="0" presId="urn:microsoft.com/office/officeart/2005/8/layout/list1"/>
    <dgm:cxn modelId="{68AB3A6A-D8B7-486C-84C2-9C92F314903D}" type="presOf" srcId="{8924F4FB-3623-4160-8B11-EF52BAA53303}" destId="{27B02158-2FB8-4D90-B686-9847132D1DC7}" srcOrd="0" destOrd="0" presId="urn:microsoft.com/office/officeart/2005/8/layout/list1"/>
    <dgm:cxn modelId="{77FAD80E-AE8E-478F-934E-59D1314364BE}" type="presOf" srcId="{9157AE84-2987-42B6-80D8-C10D016DD4C7}" destId="{F86EC341-3407-4409-A9DA-6D19BC4ABEA5}" srcOrd="0" destOrd="0" presId="urn:microsoft.com/office/officeart/2005/8/layout/list1"/>
    <dgm:cxn modelId="{DA8B379C-FA45-42CB-93AB-DF5EB730A9B4}" type="presOf" srcId="{84A755B5-03B1-4E37-8369-EB9E62F76413}" destId="{37435DAC-5D21-490F-A20D-84DE66F1FEF3}" srcOrd="0" destOrd="0" presId="urn:microsoft.com/office/officeart/2005/8/layout/list1"/>
    <dgm:cxn modelId="{7718BA2B-2CFC-42ED-84A8-4D4221FAE885}" srcId="{880969F7-9146-411C-8412-F15906107775}" destId="{8924F4FB-3623-4160-8B11-EF52BAA53303}" srcOrd="1" destOrd="0" parTransId="{480EBC5E-8640-48C4-ACC9-53A7A943C4A2}" sibTransId="{835DCE5A-4854-4392-AE82-6699826EA714}"/>
    <dgm:cxn modelId="{0735A03A-8C20-4189-8860-E8FB7B1ABE67}" type="presOf" srcId="{880969F7-9146-411C-8412-F15906107775}" destId="{204C8470-2D3E-4909-9486-E203EDD0AC1D}" srcOrd="0" destOrd="0" presId="urn:microsoft.com/office/officeart/2005/8/layout/list1"/>
    <dgm:cxn modelId="{ACE2F431-3BCE-4DE8-A43D-3E18CE6BB785}" srcId="{880969F7-9146-411C-8412-F15906107775}" destId="{51EFE95A-3DB1-43F9-9328-25E5A75AFBE2}" srcOrd="0" destOrd="0" parTransId="{73653D32-CDBC-4292-AE5F-255FA9BD419E}" sibTransId="{19B890C7-0E6E-404A-B587-7E25F2F084EC}"/>
    <dgm:cxn modelId="{D1DD4741-C83B-4385-9FF1-EFEAA68BD0FF}" type="presOf" srcId="{51EFE95A-3DB1-43F9-9328-25E5A75AFBE2}" destId="{B3578068-4157-483F-93DD-2A094690B304}" srcOrd="1" destOrd="0" presId="urn:microsoft.com/office/officeart/2005/8/layout/list1"/>
    <dgm:cxn modelId="{FBB4ECFC-8A55-4EB3-AA32-0A8E9025AA66}" srcId="{EF80754A-FEED-42E8-BA76-E022F4880501}" destId="{9157AE84-2987-42B6-80D8-C10D016DD4C7}" srcOrd="0" destOrd="0" parTransId="{67207877-15A3-4966-8EE5-D76F7DDA3456}" sibTransId="{0CD3C21A-C7F2-40FF-A261-83B95034D916}"/>
    <dgm:cxn modelId="{8BB99AF8-35CF-4BB4-8B7F-AD0AC4610BA3}" srcId="{51EFE95A-3DB1-43F9-9328-25E5A75AFBE2}" destId="{186B9E9F-4356-40B2-A654-6CDA626C1A8D}" srcOrd="0" destOrd="0" parTransId="{538EFE35-D9F6-46F2-9AAE-BB1809D277DA}" sibTransId="{38B836E7-F524-4D10-BAD8-21E21283C3A6}"/>
    <dgm:cxn modelId="{9E1FB82D-30F8-48F8-8C51-98E4022ED75C}" type="presOf" srcId="{EF80754A-FEED-42E8-BA76-E022F4880501}" destId="{0B9E38E3-DBEE-4F55-B9B3-4CD04DF23D0C}" srcOrd="0" destOrd="0" presId="urn:microsoft.com/office/officeart/2005/8/layout/list1"/>
    <dgm:cxn modelId="{6221A6D3-A5FC-4BD4-98F8-C47F991F6A6E}" type="presParOf" srcId="{204C8470-2D3E-4909-9486-E203EDD0AC1D}" destId="{5A1A9E94-F22C-4A3B-AEA6-26DB9A30BFE6}" srcOrd="0" destOrd="0" presId="urn:microsoft.com/office/officeart/2005/8/layout/list1"/>
    <dgm:cxn modelId="{6405BEEB-C806-4589-9A70-3D9967361D98}" type="presParOf" srcId="{5A1A9E94-F22C-4A3B-AEA6-26DB9A30BFE6}" destId="{99DA45DB-AF03-455D-90DD-AD234D70C65C}" srcOrd="0" destOrd="0" presId="urn:microsoft.com/office/officeart/2005/8/layout/list1"/>
    <dgm:cxn modelId="{B06F0C77-8AD4-4ECD-A21C-D94DD573DE8A}" type="presParOf" srcId="{5A1A9E94-F22C-4A3B-AEA6-26DB9A30BFE6}" destId="{B3578068-4157-483F-93DD-2A094690B304}" srcOrd="1" destOrd="0" presId="urn:microsoft.com/office/officeart/2005/8/layout/list1"/>
    <dgm:cxn modelId="{6ED48EE2-A4B4-4CD5-B1B3-9500F3828910}" type="presParOf" srcId="{204C8470-2D3E-4909-9486-E203EDD0AC1D}" destId="{301F5E90-353A-4237-BFB3-EBC0AC066BEC}" srcOrd="1" destOrd="0" presId="urn:microsoft.com/office/officeart/2005/8/layout/list1"/>
    <dgm:cxn modelId="{021C3EE6-EE48-4094-BB9C-10149A771CF8}" type="presParOf" srcId="{204C8470-2D3E-4909-9486-E203EDD0AC1D}" destId="{69E216E2-B5D4-4AE8-ABAB-A8F5B5C68368}" srcOrd="2" destOrd="0" presId="urn:microsoft.com/office/officeart/2005/8/layout/list1"/>
    <dgm:cxn modelId="{CBFD743E-A599-4D2F-81DD-03A8E356D7BB}" type="presParOf" srcId="{204C8470-2D3E-4909-9486-E203EDD0AC1D}" destId="{7F6E489C-B432-4E00-B7E5-10ED9E09BD7A}" srcOrd="3" destOrd="0" presId="urn:microsoft.com/office/officeart/2005/8/layout/list1"/>
    <dgm:cxn modelId="{87716C5A-DE53-44F1-A0BE-7B07E059B2FF}" type="presParOf" srcId="{204C8470-2D3E-4909-9486-E203EDD0AC1D}" destId="{5E67E37A-E8F1-43B9-AA91-15EE08DABE46}" srcOrd="4" destOrd="0" presId="urn:microsoft.com/office/officeart/2005/8/layout/list1"/>
    <dgm:cxn modelId="{D30259F7-EE07-44FE-A776-5DAE2E635DEA}" type="presParOf" srcId="{5E67E37A-E8F1-43B9-AA91-15EE08DABE46}" destId="{27B02158-2FB8-4D90-B686-9847132D1DC7}" srcOrd="0" destOrd="0" presId="urn:microsoft.com/office/officeart/2005/8/layout/list1"/>
    <dgm:cxn modelId="{00176A09-DBE4-4417-BB30-08525068BE71}" type="presParOf" srcId="{5E67E37A-E8F1-43B9-AA91-15EE08DABE46}" destId="{9DC73AE3-6437-4C87-9FC5-8A0C18372A84}" srcOrd="1" destOrd="0" presId="urn:microsoft.com/office/officeart/2005/8/layout/list1"/>
    <dgm:cxn modelId="{E7349516-673E-4FDD-9CDA-92BC40D037D9}" type="presParOf" srcId="{204C8470-2D3E-4909-9486-E203EDD0AC1D}" destId="{43FA746E-6CFD-4B18-83F1-CDAD9FAA7FC9}" srcOrd="5" destOrd="0" presId="urn:microsoft.com/office/officeart/2005/8/layout/list1"/>
    <dgm:cxn modelId="{7016CC19-DF38-465E-9073-05D8F4AF6DD5}" type="presParOf" srcId="{204C8470-2D3E-4909-9486-E203EDD0AC1D}" destId="{37435DAC-5D21-490F-A20D-84DE66F1FEF3}" srcOrd="6" destOrd="0" presId="urn:microsoft.com/office/officeart/2005/8/layout/list1"/>
    <dgm:cxn modelId="{8398E30B-5FB0-4CE1-8C48-4546B1485833}" type="presParOf" srcId="{204C8470-2D3E-4909-9486-E203EDD0AC1D}" destId="{3CCFC614-C1FE-4ADE-920E-4BB6D9228BCB}" srcOrd="7" destOrd="0" presId="urn:microsoft.com/office/officeart/2005/8/layout/list1"/>
    <dgm:cxn modelId="{14EE3DAA-D65A-4F5B-A06D-0BD24DB4EF35}" type="presParOf" srcId="{204C8470-2D3E-4909-9486-E203EDD0AC1D}" destId="{58052E5D-8669-4E05-9BDE-48E23AC6E5C0}" srcOrd="8" destOrd="0" presId="urn:microsoft.com/office/officeart/2005/8/layout/list1"/>
    <dgm:cxn modelId="{1EE14EA4-BB0D-4B5B-B9E0-EE938A3C2165}" type="presParOf" srcId="{58052E5D-8669-4E05-9BDE-48E23AC6E5C0}" destId="{0B9E38E3-DBEE-4F55-B9B3-4CD04DF23D0C}" srcOrd="0" destOrd="0" presId="urn:microsoft.com/office/officeart/2005/8/layout/list1"/>
    <dgm:cxn modelId="{D768ED0C-C58D-42D2-AD35-8314E4226978}" type="presParOf" srcId="{58052E5D-8669-4E05-9BDE-48E23AC6E5C0}" destId="{6E26C8F6-31C4-4F73-B9EE-5028AFF9AE6F}" srcOrd="1" destOrd="0" presId="urn:microsoft.com/office/officeart/2005/8/layout/list1"/>
    <dgm:cxn modelId="{BF2953E6-84FC-4AB0-86E5-1C2C07BA6F7D}" type="presParOf" srcId="{204C8470-2D3E-4909-9486-E203EDD0AC1D}" destId="{EF03C2FB-B7FF-4D86-8BE6-872B51DDC721}" srcOrd="9" destOrd="0" presId="urn:microsoft.com/office/officeart/2005/8/layout/list1"/>
    <dgm:cxn modelId="{7FFC217F-B0CC-4AE8-8303-059A59337B96}" type="presParOf" srcId="{204C8470-2D3E-4909-9486-E203EDD0AC1D}" destId="{F86EC341-3407-4409-A9DA-6D19BC4ABEA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20C24-6825-47C4-BC5C-B4D92F72A8D7}">
      <dsp:nvSpPr>
        <dsp:cNvPr id="0" name=""/>
        <dsp:cNvSpPr/>
      </dsp:nvSpPr>
      <dsp:spPr>
        <a:xfrm>
          <a:off x="717" y="213116"/>
          <a:ext cx="2798281" cy="167896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Set Clear Expectations and Rubrics</a:t>
          </a:r>
          <a:endParaRPr lang="en-US" sz="3100" kern="1200" dirty="0"/>
        </a:p>
      </dsp:txBody>
      <dsp:txXfrm>
        <a:off x="717" y="213116"/>
        <a:ext cx="2798281" cy="1678969"/>
      </dsp:txXfrm>
    </dsp:sp>
    <dsp:sp modelId="{5B4D44C1-477F-4739-94CE-322066E7FF94}">
      <dsp:nvSpPr>
        <dsp:cNvPr id="0" name=""/>
        <dsp:cNvSpPr/>
      </dsp:nvSpPr>
      <dsp:spPr>
        <a:xfrm>
          <a:off x="3078827" y="213116"/>
          <a:ext cx="2798281" cy="167896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Segment Your Content</a:t>
          </a:r>
          <a:endParaRPr lang="en-US" sz="3100" kern="1200" dirty="0"/>
        </a:p>
      </dsp:txBody>
      <dsp:txXfrm>
        <a:off x="3078827" y="213116"/>
        <a:ext cx="2798281" cy="1678969"/>
      </dsp:txXfrm>
    </dsp:sp>
    <dsp:sp modelId="{672EAD14-FDE3-4D50-9B47-DE6AEB2164E7}">
      <dsp:nvSpPr>
        <dsp:cNvPr id="0" name=""/>
        <dsp:cNvSpPr/>
      </dsp:nvSpPr>
      <dsp:spPr>
        <a:xfrm>
          <a:off x="717" y="2171914"/>
          <a:ext cx="2798281" cy="167896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Curate Content</a:t>
          </a:r>
          <a:endParaRPr lang="en-US" sz="3100" kern="1200" dirty="0"/>
        </a:p>
      </dsp:txBody>
      <dsp:txXfrm>
        <a:off x="717" y="2171914"/>
        <a:ext cx="2798281" cy="1678969"/>
      </dsp:txXfrm>
    </dsp:sp>
    <dsp:sp modelId="{3CB0AB7C-4A22-4440-A5C6-9C70934E33FD}">
      <dsp:nvSpPr>
        <dsp:cNvPr id="0" name=""/>
        <dsp:cNvSpPr/>
      </dsp:nvSpPr>
      <dsp:spPr>
        <a:xfrm>
          <a:off x="3078827" y="2171914"/>
          <a:ext cx="2798281" cy="167896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Communication is Critical</a:t>
          </a:r>
          <a:endParaRPr lang="en-US" sz="3100" kern="1200" dirty="0"/>
        </a:p>
      </dsp:txBody>
      <dsp:txXfrm>
        <a:off x="3078827" y="2171914"/>
        <a:ext cx="2798281" cy="16789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216E2-B5D4-4AE8-ABAB-A8F5B5C68368}">
      <dsp:nvSpPr>
        <dsp:cNvPr id="0" name=""/>
        <dsp:cNvSpPr/>
      </dsp:nvSpPr>
      <dsp:spPr>
        <a:xfrm>
          <a:off x="0" y="286934"/>
          <a:ext cx="8746577" cy="1020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8832" tIns="374904" rIns="678832" bIns="128016" numCol="1" spcCol="1270" anchor="t" anchorCtr="0">
          <a:noAutofit/>
        </a:bodyPr>
        <a:lstStyle/>
        <a:p>
          <a:pPr marL="0" lvl="1" indent="0" algn="l" defTabSz="800100">
            <a:lnSpc>
              <a:spcPct val="90000"/>
            </a:lnSpc>
            <a:spcBef>
              <a:spcPct val="0"/>
            </a:spcBef>
            <a:spcAft>
              <a:spcPct val="15000"/>
            </a:spcAft>
            <a:buChar char="••"/>
          </a:pPr>
          <a:r>
            <a:rPr lang="en-US" sz="1800" b="1" i="1" kern="1200" dirty="0" smtClean="0"/>
            <a:t>If you would normally have a single assignment with five questions, </a:t>
          </a:r>
          <a:r>
            <a:rPr lang="en-US" sz="1800" kern="1200" dirty="0" smtClean="0"/>
            <a:t>break it up into five small assignments that are dispersed in between relevant content.</a:t>
          </a:r>
          <a:endParaRPr lang="en-US" sz="1800" kern="1200" dirty="0"/>
        </a:p>
      </dsp:txBody>
      <dsp:txXfrm>
        <a:off x="0" y="286934"/>
        <a:ext cx="8746577" cy="1020600"/>
      </dsp:txXfrm>
    </dsp:sp>
    <dsp:sp modelId="{B3578068-4157-483F-93DD-2A094690B304}">
      <dsp:nvSpPr>
        <dsp:cNvPr id="0" name=""/>
        <dsp:cNvSpPr/>
      </dsp:nvSpPr>
      <dsp:spPr>
        <a:xfrm>
          <a:off x="437328" y="21254"/>
          <a:ext cx="6122603"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420" tIns="0" rIns="231420" bIns="0" numCol="1" spcCol="1270" anchor="ctr" anchorCtr="0">
          <a:noAutofit/>
        </a:bodyPr>
        <a:lstStyle/>
        <a:p>
          <a:pPr lvl="0" algn="l" defTabSz="889000">
            <a:lnSpc>
              <a:spcPct val="90000"/>
            </a:lnSpc>
            <a:spcBef>
              <a:spcPct val="0"/>
            </a:spcBef>
            <a:spcAft>
              <a:spcPct val="35000"/>
            </a:spcAft>
          </a:pPr>
          <a:r>
            <a:rPr lang="en-US" sz="2000" b="1" kern="1200" dirty="0" smtClean="0"/>
            <a:t>Assignments</a:t>
          </a:r>
          <a:endParaRPr lang="en-US" sz="1500" b="1" kern="1200" dirty="0"/>
        </a:p>
      </dsp:txBody>
      <dsp:txXfrm>
        <a:off x="463267" y="47193"/>
        <a:ext cx="6070725" cy="479482"/>
      </dsp:txXfrm>
    </dsp:sp>
    <dsp:sp modelId="{37435DAC-5D21-490F-A20D-84DE66F1FEF3}">
      <dsp:nvSpPr>
        <dsp:cNvPr id="0" name=""/>
        <dsp:cNvSpPr/>
      </dsp:nvSpPr>
      <dsp:spPr>
        <a:xfrm>
          <a:off x="0" y="1670414"/>
          <a:ext cx="8746577" cy="1020600"/>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8832" tIns="374904" rIns="678832" bIns="128016" numCol="1" spcCol="1270" anchor="t" anchorCtr="0">
          <a:noAutofit/>
        </a:bodyPr>
        <a:lstStyle/>
        <a:p>
          <a:pPr marL="171450" lvl="1" indent="-171450" algn="l" defTabSz="800100">
            <a:lnSpc>
              <a:spcPct val="90000"/>
            </a:lnSpc>
            <a:spcBef>
              <a:spcPct val="0"/>
            </a:spcBef>
            <a:spcAft>
              <a:spcPct val="15000"/>
            </a:spcAft>
            <a:buChar char="••"/>
          </a:pPr>
          <a:r>
            <a:rPr lang="en-US" sz="1800" b="1" i="1" kern="1200" dirty="0" smtClean="0"/>
            <a:t>If you use a lot of video, </a:t>
          </a:r>
          <a:r>
            <a:rPr lang="en-US" sz="1800" kern="1200" dirty="0" smtClean="0"/>
            <a:t>use </a:t>
          </a:r>
          <a:r>
            <a:rPr lang="en-US" sz="1800" kern="1200" dirty="0" err="1" smtClean="0">
              <a:hlinkClick xmlns:r="http://schemas.openxmlformats.org/officeDocument/2006/relationships" r:id="rId1"/>
            </a:rPr>
            <a:t>Kaltura’s</a:t>
          </a:r>
          <a:r>
            <a:rPr lang="en-US" sz="1800" kern="1200" dirty="0" smtClean="0"/>
            <a:t> quizzing feature. This will stop the video at prescribed points and show your students questions you’ve created. </a:t>
          </a:r>
          <a:endParaRPr lang="en-US" sz="1800" kern="1200" dirty="0"/>
        </a:p>
      </dsp:txBody>
      <dsp:txXfrm>
        <a:off x="0" y="1670414"/>
        <a:ext cx="8746577" cy="1020600"/>
      </dsp:txXfrm>
    </dsp:sp>
    <dsp:sp modelId="{9DC73AE3-6437-4C87-9FC5-8A0C18372A84}">
      <dsp:nvSpPr>
        <dsp:cNvPr id="0" name=""/>
        <dsp:cNvSpPr/>
      </dsp:nvSpPr>
      <dsp:spPr>
        <a:xfrm>
          <a:off x="437328" y="1404734"/>
          <a:ext cx="6122603" cy="53136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420" tIns="0" rIns="231420" bIns="0" numCol="1" spcCol="1270" anchor="ctr" anchorCtr="0">
          <a:noAutofit/>
        </a:bodyPr>
        <a:lstStyle/>
        <a:p>
          <a:pPr lvl="0" algn="l" defTabSz="889000">
            <a:lnSpc>
              <a:spcPct val="90000"/>
            </a:lnSpc>
            <a:spcBef>
              <a:spcPct val="0"/>
            </a:spcBef>
            <a:spcAft>
              <a:spcPct val="35000"/>
            </a:spcAft>
          </a:pPr>
          <a:r>
            <a:rPr lang="en-US" sz="2000" b="1" kern="1200" dirty="0" smtClean="0"/>
            <a:t>Video</a:t>
          </a:r>
          <a:endParaRPr lang="en-US" sz="1500" b="1" kern="1200" dirty="0"/>
        </a:p>
      </dsp:txBody>
      <dsp:txXfrm>
        <a:off x="463267" y="1430673"/>
        <a:ext cx="6070725" cy="479482"/>
      </dsp:txXfrm>
    </dsp:sp>
    <dsp:sp modelId="{F86EC341-3407-4409-A9DA-6D19BC4ABEA5}">
      <dsp:nvSpPr>
        <dsp:cNvPr id="0" name=""/>
        <dsp:cNvSpPr/>
      </dsp:nvSpPr>
      <dsp:spPr>
        <a:xfrm>
          <a:off x="0" y="3053895"/>
          <a:ext cx="8746577" cy="10206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8832" tIns="374904" rIns="678832" bIns="128016" numCol="1" spcCol="1270" anchor="t" anchorCtr="0">
          <a:noAutofit/>
        </a:bodyPr>
        <a:lstStyle/>
        <a:p>
          <a:pPr marL="171450" lvl="1" indent="-171450" algn="l" defTabSz="800100">
            <a:lnSpc>
              <a:spcPct val="90000"/>
            </a:lnSpc>
            <a:spcBef>
              <a:spcPct val="0"/>
            </a:spcBef>
            <a:spcAft>
              <a:spcPct val="15000"/>
            </a:spcAft>
            <a:buChar char="••"/>
          </a:pPr>
          <a:r>
            <a:rPr lang="en-US" sz="1800" b="1" i="1" kern="1200" dirty="0" smtClean="0"/>
            <a:t>If you normally give a quiz at the end of the week, </a:t>
          </a:r>
          <a:r>
            <a:rPr lang="en-US" sz="1800" kern="1200" dirty="0" smtClean="0"/>
            <a:t>break it up into two or three small ones and position them after related content</a:t>
          </a:r>
          <a:endParaRPr lang="en-US" sz="1800" kern="1200" dirty="0"/>
        </a:p>
      </dsp:txBody>
      <dsp:txXfrm>
        <a:off x="0" y="3053895"/>
        <a:ext cx="8746577" cy="1020600"/>
      </dsp:txXfrm>
    </dsp:sp>
    <dsp:sp modelId="{6E26C8F6-31C4-4F73-B9EE-5028AFF9AE6F}">
      <dsp:nvSpPr>
        <dsp:cNvPr id="0" name=""/>
        <dsp:cNvSpPr/>
      </dsp:nvSpPr>
      <dsp:spPr>
        <a:xfrm>
          <a:off x="482570" y="2823688"/>
          <a:ext cx="6122603" cy="53136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420" tIns="0" rIns="231420" bIns="0" numCol="1" spcCol="1270" anchor="ctr" anchorCtr="0">
          <a:noAutofit/>
        </a:bodyPr>
        <a:lstStyle/>
        <a:p>
          <a:pPr lvl="0" algn="l" defTabSz="889000">
            <a:lnSpc>
              <a:spcPct val="90000"/>
            </a:lnSpc>
            <a:spcBef>
              <a:spcPct val="0"/>
            </a:spcBef>
            <a:spcAft>
              <a:spcPct val="35000"/>
            </a:spcAft>
          </a:pPr>
          <a:r>
            <a:rPr lang="en-US" sz="2000" b="1" kern="1200" dirty="0" smtClean="0"/>
            <a:t>Quizzes</a:t>
          </a:r>
          <a:endParaRPr lang="en-US" sz="1500" b="1" kern="1200" dirty="0"/>
        </a:p>
      </dsp:txBody>
      <dsp:txXfrm>
        <a:off x="508509" y="2849627"/>
        <a:ext cx="6070725"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9/28/2020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rp.kaltura.com/solutions/educa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a:t>
            </a:fld>
            <a:endParaRPr lang="en-US"/>
          </a:p>
        </p:txBody>
      </p:sp>
    </p:spTree>
    <p:extLst>
      <p:ext uri="{BB962C8B-B14F-4D97-AF65-F5344CB8AC3E}">
        <p14:creationId xmlns:p14="http://schemas.microsoft.com/office/powerpoint/2010/main" val="3279491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90000"/>
              </a:lnSpc>
              <a:spcBef>
                <a:spcPts val="750"/>
              </a:spcBef>
              <a:spcAft>
                <a:spcPts val="0"/>
              </a:spcAft>
              <a:buClr>
                <a:srgbClr val="0066A1"/>
              </a:buClr>
              <a:buSzTx/>
              <a:buFont typeface="LucidaGrande" charset="0"/>
              <a:buChar char="▸"/>
              <a:tabLst/>
              <a:defRPr/>
            </a:pPr>
            <a:r>
              <a:rPr kumimoji="0" lang="en-US" sz="1500" b="1" i="1" u="none" strike="noStrike" kern="1200" cap="none" spc="0" normalizeH="0" baseline="0" noProof="0" dirty="0" smtClean="0">
                <a:ln>
                  <a:noFill/>
                </a:ln>
                <a:solidFill>
                  <a:prstClr val="black"/>
                </a:solidFill>
                <a:effectLst/>
                <a:uLnTx/>
                <a:uFillTx/>
                <a:latin typeface="+mn-lt"/>
                <a:ea typeface="+mn-ea"/>
                <a:cs typeface="+mn-cs"/>
              </a:rPr>
              <a:t>Use a rubric. </a:t>
            </a:r>
            <a:r>
              <a:rPr kumimoji="0" lang="en-US" sz="1500" b="0" i="0" u="none" strike="noStrike" kern="1200" cap="none" spc="0" normalizeH="0" baseline="0" noProof="0" dirty="0" smtClean="0">
                <a:ln>
                  <a:noFill/>
                </a:ln>
                <a:solidFill>
                  <a:prstClr val="black"/>
                </a:solidFill>
                <a:effectLst/>
                <a:uLnTx/>
                <a:uFillTx/>
                <a:latin typeface="+mn-lt"/>
                <a:ea typeface="+mn-ea"/>
                <a:cs typeface="+mn-cs"/>
              </a:rPr>
              <a:t>It can make grading faster, communicate your expectations for assignments to students, and ensure your scores are more fair and consistent. </a:t>
            </a:r>
          </a:p>
          <a:p>
            <a:pPr marL="514350" marR="0" lvl="1" indent="-171450" algn="l" defTabSz="685800" rtl="0" eaLnBrk="1" fontAlgn="auto" latinLnBrk="0" hangingPunct="1">
              <a:lnSpc>
                <a:spcPct val="90000"/>
              </a:lnSpc>
              <a:spcBef>
                <a:spcPts val="375"/>
              </a:spcBef>
              <a:spcAft>
                <a:spcPts val="0"/>
              </a:spcAft>
              <a:buClr>
                <a:srgbClr val="0066A1"/>
              </a:buClr>
              <a:buSzTx/>
              <a:buFont typeface="LucidaGrande"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Some LMSs allow you to integrate a rubric into your assignments, which includes descriptors of criteria quality.</a:t>
            </a:r>
          </a:p>
          <a:p>
            <a:pPr marL="171450" marR="0" lvl="0" indent="-171450" algn="l" defTabSz="685800" rtl="0" eaLnBrk="1" fontAlgn="auto" latinLnBrk="0" hangingPunct="1">
              <a:lnSpc>
                <a:spcPct val="90000"/>
              </a:lnSpc>
              <a:spcBef>
                <a:spcPts val="750"/>
              </a:spcBef>
              <a:spcAft>
                <a:spcPts val="0"/>
              </a:spcAft>
              <a:buClr>
                <a:srgbClr val="0066A1"/>
              </a:buClr>
              <a:buSzTx/>
              <a:buFont typeface="LucidaGrande" charset="0"/>
              <a:buChar char="▸"/>
              <a:tabLst/>
              <a:defRPr/>
            </a:pPr>
            <a:r>
              <a:rPr kumimoji="0" lang="en-US" sz="1500" b="1" i="1" u="none" strike="noStrike" kern="1200" cap="none" spc="0" normalizeH="0" baseline="0" noProof="0" dirty="0" smtClean="0">
                <a:ln>
                  <a:noFill/>
                </a:ln>
                <a:solidFill>
                  <a:prstClr val="black"/>
                </a:solidFill>
                <a:effectLst/>
                <a:uLnTx/>
                <a:uFillTx/>
                <a:latin typeface="+mn-lt"/>
                <a:ea typeface="+mn-ea"/>
                <a:cs typeface="+mn-cs"/>
              </a:rPr>
              <a:t>Document your feedback. </a:t>
            </a:r>
            <a:r>
              <a:rPr kumimoji="0" lang="en-US" sz="1500" b="0" i="0" u="none" strike="noStrike" kern="1200" cap="none" spc="0" normalizeH="0" baseline="0" noProof="0" dirty="0" smtClean="0">
                <a:ln>
                  <a:noFill/>
                </a:ln>
                <a:solidFill>
                  <a:prstClr val="black"/>
                </a:solidFill>
                <a:effectLst/>
                <a:uLnTx/>
                <a:uFillTx/>
                <a:latin typeface="+mn-lt"/>
                <a:ea typeface="+mn-ea"/>
                <a:cs typeface="+mn-cs"/>
              </a:rPr>
              <a:t>As you go through a course, you will see patterns in student understanding. Keep a document where you collect the feedback you write to students so you can re-use it for duplicate cases.</a:t>
            </a:r>
          </a:p>
          <a:p>
            <a:pPr marL="171450" marR="0" lvl="0" indent="-171450" algn="l" defTabSz="685800" rtl="0" eaLnBrk="1" fontAlgn="auto" latinLnBrk="0" hangingPunct="1">
              <a:lnSpc>
                <a:spcPct val="90000"/>
              </a:lnSpc>
              <a:spcBef>
                <a:spcPts val="750"/>
              </a:spcBef>
              <a:spcAft>
                <a:spcPts val="0"/>
              </a:spcAft>
              <a:buClr>
                <a:srgbClr val="0066A1"/>
              </a:buClr>
              <a:buSzTx/>
              <a:buFont typeface="LucidaGrande" charset="0"/>
              <a:buChar char="▸"/>
              <a:tabLst/>
              <a:defRPr/>
            </a:pPr>
            <a:r>
              <a:rPr kumimoji="0" lang="en-US" sz="1500" b="1" i="1" u="none" strike="noStrike" kern="1200" cap="none" spc="0" normalizeH="0" baseline="0" noProof="0" dirty="0" smtClean="0">
                <a:ln>
                  <a:noFill/>
                </a:ln>
                <a:solidFill>
                  <a:prstClr val="black"/>
                </a:solidFill>
                <a:effectLst/>
                <a:uLnTx/>
                <a:uFillTx/>
                <a:latin typeface="+mn-lt"/>
                <a:ea typeface="+mn-ea"/>
                <a:cs typeface="+mn-cs"/>
              </a:rPr>
              <a:t>Add feedback responses for quiz questions. </a:t>
            </a:r>
            <a:r>
              <a:rPr kumimoji="0" lang="en-US" sz="1500" b="0" i="0" u="none" strike="noStrike" kern="1200" cap="none" spc="0" normalizeH="0" baseline="0" noProof="0" dirty="0" smtClean="0">
                <a:ln>
                  <a:noFill/>
                </a:ln>
                <a:solidFill>
                  <a:prstClr val="black"/>
                </a:solidFill>
                <a:effectLst/>
                <a:uLnTx/>
                <a:uFillTx/>
                <a:latin typeface="+mn-lt"/>
                <a:ea typeface="+mn-ea"/>
                <a:cs typeface="+mn-cs"/>
              </a:rPr>
              <a:t>Some LMS quiz tools allow you to add canned feedback to both correct and incorrect answers for each question. If students select an incorrect answer, you can have feedback that explains why the answer is wrong and direct students to resources to improve their understanding.</a:t>
            </a:r>
          </a:p>
          <a:p>
            <a:pPr marL="171450" marR="0" lvl="0" indent="-171450" algn="l" defTabSz="685800" rtl="0" eaLnBrk="1" fontAlgn="auto" latinLnBrk="0" hangingPunct="1">
              <a:lnSpc>
                <a:spcPct val="90000"/>
              </a:lnSpc>
              <a:spcBef>
                <a:spcPts val="750"/>
              </a:spcBef>
              <a:spcAft>
                <a:spcPts val="0"/>
              </a:spcAft>
              <a:buClr>
                <a:srgbClr val="0066A1"/>
              </a:buClr>
              <a:buSzTx/>
              <a:buFont typeface="LucidaGrande" charset="0"/>
              <a:buChar char="▸"/>
              <a:tabLst/>
              <a:defRPr/>
            </a:pPr>
            <a:r>
              <a:rPr kumimoji="0" lang="en-US" sz="1500" b="1" i="1" u="none" strike="noStrike" kern="1200" cap="none" spc="0" normalizeH="0" baseline="0" noProof="0" dirty="0" smtClean="0">
                <a:ln>
                  <a:noFill/>
                </a:ln>
                <a:solidFill>
                  <a:prstClr val="black"/>
                </a:solidFill>
                <a:effectLst/>
                <a:uLnTx/>
                <a:uFillTx/>
                <a:latin typeface="+mn-lt"/>
                <a:ea typeface="+mn-ea"/>
                <a:cs typeface="+mn-cs"/>
              </a:rPr>
              <a:t>Continuously improve your course. </a:t>
            </a:r>
            <a:r>
              <a:rPr kumimoji="0" lang="en-US" sz="1500" b="0" i="0" u="none" strike="noStrike" kern="1200" cap="none" spc="0" normalizeH="0" baseline="0" noProof="0" dirty="0" smtClean="0">
                <a:ln>
                  <a:noFill/>
                </a:ln>
                <a:solidFill>
                  <a:prstClr val="black"/>
                </a:solidFill>
                <a:effectLst/>
                <a:uLnTx/>
                <a:uFillTx/>
                <a:latin typeface="+mn-lt"/>
                <a:ea typeface="+mn-ea"/>
                <a:cs typeface="+mn-cs"/>
              </a:rPr>
              <a:t>Pay attention to the patterns you see in your students’ understanding. If they struggle with a topic, it may indicate that you need to enhance or replace parts of your content so that it does a better job presenting the topic.</a:t>
            </a:r>
          </a:p>
          <a:p>
            <a:pPr marL="171450" marR="0" lvl="0" indent="-171450" algn="l" defTabSz="685800" rtl="0" eaLnBrk="1" fontAlgn="auto" latinLnBrk="0" hangingPunct="1">
              <a:lnSpc>
                <a:spcPct val="90000"/>
              </a:lnSpc>
              <a:spcBef>
                <a:spcPts val="750"/>
              </a:spcBef>
              <a:spcAft>
                <a:spcPts val="0"/>
              </a:spcAft>
              <a:buClr>
                <a:srgbClr val="0066A1"/>
              </a:buClr>
              <a:buSzTx/>
              <a:buFont typeface="LucidaGrande" charset="0"/>
              <a:buChar char="▸"/>
              <a:tabLst/>
              <a:defRPr/>
            </a:pPr>
            <a:r>
              <a:rPr kumimoji="0" lang="en-US" sz="1500" b="1" i="1" u="none" strike="noStrike" kern="1200" cap="none" spc="0" normalizeH="0" baseline="0" noProof="0" dirty="0" smtClean="0">
                <a:ln>
                  <a:noFill/>
                </a:ln>
                <a:solidFill>
                  <a:prstClr val="black"/>
                </a:solidFill>
                <a:effectLst/>
                <a:uLnTx/>
                <a:uFillTx/>
                <a:latin typeface="+mn-lt"/>
                <a:ea typeface="+mn-ea"/>
                <a:cs typeface="+mn-cs"/>
              </a:rPr>
              <a:t>Hold live sessions. </a:t>
            </a:r>
            <a:r>
              <a:rPr kumimoji="0" lang="en-US" sz="1500" b="0" i="0" u="none" strike="noStrike" kern="1200" cap="none" spc="0" normalizeH="0" baseline="0" noProof="0" dirty="0" smtClean="0">
                <a:ln>
                  <a:noFill/>
                </a:ln>
                <a:solidFill>
                  <a:prstClr val="black"/>
                </a:solidFill>
                <a:effectLst/>
                <a:uLnTx/>
                <a:uFillTx/>
                <a:latin typeface="+mn-lt"/>
                <a:ea typeface="+mn-ea"/>
                <a:cs typeface="+mn-cs"/>
              </a:rPr>
              <a:t>For endemic misunderstandings in a content area, hold an optional live session using video conferencing software, e.g. Zoom. Be sure to record your session and post it to your LMS so students who can’t attend benefit from it as well!</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12</a:t>
            </a:fld>
            <a:endParaRPr lang="en-US"/>
          </a:p>
        </p:txBody>
      </p:sp>
    </p:spTree>
    <p:extLst>
      <p:ext uri="{BB962C8B-B14F-4D97-AF65-F5344CB8AC3E}">
        <p14:creationId xmlns:p14="http://schemas.microsoft.com/office/powerpoint/2010/main" val="1403570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13</a:t>
            </a:fld>
            <a:endParaRPr lang="en-US"/>
          </a:p>
        </p:txBody>
      </p:sp>
    </p:spTree>
    <p:extLst>
      <p:ext uri="{BB962C8B-B14F-4D97-AF65-F5344CB8AC3E}">
        <p14:creationId xmlns:p14="http://schemas.microsoft.com/office/powerpoint/2010/main" val="1072447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been talking to engineering faculty at institutions around the world, and universally</a:t>
            </a:r>
            <a:r>
              <a:rPr lang="en-US" baseline="0" dirty="0"/>
              <a:t> the switch to distance learning has been really hard. Anecdotally, faculty tell us they are working 60% more than before. That makes it really hard to find good online content to support students that’s available no matter where students may be (and some may be in other countries where certain content isn’t accessible!)</a:t>
            </a:r>
          </a:p>
          <a:p>
            <a:endParaRPr lang="en-US" baseline="0" dirty="0"/>
          </a:p>
          <a:p>
            <a:r>
              <a:rPr lang="en-US" baseline="0" dirty="0"/>
              <a:t>Vetting resources is time consuming, but so is creating your own from scratch. That’s where engineering libraries can play a huge role. By offering online engineering instructional content that is peer-reviewed and globally relevant, professors can focus on supporting students in this unprecedented time.</a:t>
            </a: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16</a:t>
            </a:fld>
            <a:endParaRPr lang="en-US"/>
          </a:p>
        </p:txBody>
      </p:sp>
    </p:spTree>
    <p:extLst>
      <p:ext uri="{BB962C8B-B14F-4D97-AF65-F5344CB8AC3E}">
        <p14:creationId xmlns:p14="http://schemas.microsoft.com/office/powerpoint/2010/main" val="1236742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eLearning Library online courses from IEEE helps with this. The content is developed by global leading experts in their fields. Their</a:t>
            </a:r>
            <a:r>
              <a:rPr lang="en-US" baseline="0" dirty="0"/>
              <a:t> global </a:t>
            </a:r>
            <a:r>
              <a:rPr lang="en-US" baseline="0" dirty="0" err="1"/>
              <a:t>perpectives</a:t>
            </a:r>
            <a:r>
              <a:rPr lang="en-US" baseline="0" dirty="0"/>
              <a:t> on engineering help to meet the ABET accreditation requirement of global relevance in an engineering curriculum.</a:t>
            </a:r>
          </a:p>
          <a:p>
            <a:endParaRPr lang="en-US" baseline="0" dirty="0"/>
          </a:p>
          <a:p>
            <a:r>
              <a:rPr lang="en-US" baseline="0" dirty="0"/>
              <a:t>Unlike most free resources available online, the entire online collection of IEEE courses is peer-reviewed, making them a trusted resource to support the curriculum.</a:t>
            </a:r>
          </a:p>
          <a:p>
            <a:endParaRPr lang="en-US" baseline="0" dirty="0"/>
          </a:p>
          <a:p>
            <a:r>
              <a:rPr lang="en-US" baseline="0" dirty="0"/>
              <a:t>If you’re like most universities, you likely have international students who are now learning from different countries. Another feature of the IEEE eLearning library is that the courses are available online 24/7, and can be accessed from anywhere in the world, just like the IEEE </a:t>
            </a:r>
            <a:r>
              <a:rPr lang="en-US" baseline="0" dirty="0" err="1"/>
              <a:t>Xplore</a:t>
            </a:r>
            <a:r>
              <a:rPr lang="en-US" baseline="0" dirty="0"/>
              <a:t> Digital Library. This means that learning doesn’t stop simply because someone lives in a different time zone. </a:t>
            </a:r>
          </a:p>
          <a:p>
            <a:endParaRPr lang="en-US" baseline="0" dirty="0"/>
          </a:p>
          <a:p>
            <a:r>
              <a:rPr lang="en-US" baseline="0" dirty="0"/>
              <a:t>And let’s also be honest, many students now have many other things going on around them, from childcare responsibilities to shared technology to crowded living arrangements and more. Students may be better able to actually get the instruction from an online resource available 24/7 than from one that requires them to be online at a specific time.</a:t>
            </a:r>
          </a:p>
          <a:p>
            <a:endParaRPr lang="en-US" baseline="0" dirty="0"/>
          </a:p>
          <a:p>
            <a:r>
              <a:rPr lang="en-US" baseline="0" dirty="0"/>
              <a:t>What’s exciting is that the sheer breadth of the library…hundreds of hours of courses in a variety of engineering, technology, and even career preparation topics…means that there are very likely resources that many of your faculty can use no matter what engineering topic they teach.</a:t>
            </a: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17</a:t>
            </a:fld>
            <a:endParaRPr lang="en-US"/>
          </a:p>
        </p:txBody>
      </p:sp>
    </p:spTree>
    <p:extLst>
      <p:ext uri="{BB962C8B-B14F-4D97-AF65-F5344CB8AC3E}">
        <p14:creationId xmlns:p14="http://schemas.microsoft.com/office/powerpoint/2010/main" val="3499470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Include faculty experiences here</a:t>
            </a: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19</a:t>
            </a:fld>
            <a:endParaRPr lang="en-US"/>
          </a:p>
        </p:txBody>
      </p:sp>
    </p:spTree>
    <p:extLst>
      <p:ext uri="{BB962C8B-B14F-4D97-AF65-F5344CB8AC3E}">
        <p14:creationId xmlns:p14="http://schemas.microsoft.com/office/powerpoint/2010/main" val="1535151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Engineering and</a:t>
            </a:r>
            <a:r>
              <a:rPr lang="en-US" baseline="0" dirty="0"/>
              <a:t> technology categories are vast in the eLearning Library, including courses in:</a:t>
            </a:r>
          </a:p>
          <a:p>
            <a:pPr marL="171450" lvl="0" indent="-171450" algn="l" rtl="0">
              <a:spcBef>
                <a:spcPts val="0"/>
              </a:spcBef>
              <a:spcAft>
                <a:spcPts val="0"/>
              </a:spcAft>
              <a:buFont typeface="Arial" panose="020B0604020202020204" pitchFamily="34" charset="0"/>
              <a:buChar char="•"/>
            </a:pPr>
            <a:r>
              <a:rPr lang="en-US" baseline="0" dirty="0"/>
              <a:t>Telecommunications</a:t>
            </a:r>
          </a:p>
          <a:p>
            <a:pPr marL="171450" lvl="0" indent="-171450" algn="l" rtl="0">
              <a:spcBef>
                <a:spcPts val="0"/>
              </a:spcBef>
              <a:spcAft>
                <a:spcPts val="0"/>
              </a:spcAft>
              <a:buFont typeface="Arial" panose="020B0604020202020204" pitchFamily="34" charset="0"/>
              <a:buChar char="•"/>
            </a:pPr>
            <a:r>
              <a:rPr lang="en-US" baseline="0" dirty="0"/>
              <a:t>Computing</a:t>
            </a:r>
          </a:p>
          <a:p>
            <a:pPr marL="171450" lvl="0" indent="-171450" algn="l" rtl="0">
              <a:spcBef>
                <a:spcPts val="0"/>
              </a:spcBef>
              <a:spcAft>
                <a:spcPts val="0"/>
              </a:spcAft>
              <a:buFont typeface="Arial" panose="020B0604020202020204" pitchFamily="34" charset="0"/>
              <a:buChar char="•"/>
            </a:pPr>
            <a:r>
              <a:rPr lang="en-US" baseline="0" dirty="0"/>
              <a:t>Power &amp; Energy</a:t>
            </a:r>
          </a:p>
          <a:p>
            <a:pPr marL="171450" lvl="0" indent="-171450" algn="l" rtl="0">
              <a:spcBef>
                <a:spcPts val="0"/>
              </a:spcBef>
              <a:spcAft>
                <a:spcPts val="0"/>
              </a:spcAft>
              <a:buFont typeface="Arial" panose="020B0604020202020204" pitchFamily="34" charset="0"/>
              <a:buChar char="•"/>
            </a:pPr>
            <a:r>
              <a:rPr lang="en-US" baseline="0" dirty="0"/>
              <a:t>Standards</a:t>
            </a:r>
          </a:p>
          <a:p>
            <a:pPr marL="171450" lvl="0" indent="-171450" algn="l" rtl="0">
              <a:spcBef>
                <a:spcPts val="0"/>
              </a:spcBef>
              <a:spcAft>
                <a:spcPts val="0"/>
              </a:spcAft>
              <a:buFont typeface="Arial" panose="020B0604020202020204" pitchFamily="34" charset="0"/>
              <a:buChar char="•"/>
            </a:pPr>
            <a:r>
              <a:rPr lang="en-US" baseline="0" dirty="0"/>
              <a:t>Aerospace</a:t>
            </a:r>
          </a:p>
          <a:p>
            <a:pPr marL="171450" lvl="0" indent="-171450" algn="l" rtl="0">
              <a:spcBef>
                <a:spcPts val="0"/>
              </a:spcBef>
              <a:spcAft>
                <a:spcPts val="0"/>
              </a:spcAft>
              <a:buFont typeface="Arial" panose="020B0604020202020204" pitchFamily="34" charset="0"/>
              <a:buChar char="•"/>
            </a:pPr>
            <a:r>
              <a:rPr lang="en-US" baseline="0" dirty="0"/>
              <a:t>Bioengineering</a:t>
            </a:r>
          </a:p>
          <a:p>
            <a:pPr marL="171450" lvl="0" indent="-171450" algn="l" rtl="0">
              <a:spcBef>
                <a:spcPts val="0"/>
              </a:spcBef>
              <a:spcAft>
                <a:spcPts val="0"/>
              </a:spcAft>
              <a:buFont typeface="Arial" panose="020B0604020202020204" pitchFamily="34" charset="0"/>
              <a:buChar char="•"/>
            </a:pPr>
            <a:r>
              <a:rPr lang="en-US" baseline="0" dirty="0"/>
              <a:t>Photonics</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And so much more.</a:t>
            </a:r>
          </a:p>
          <a:p>
            <a:pPr marL="0" lvl="0" indent="0" algn="l" rtl="0">
              <a:spcBef>
                <a:spcPts val="0"/>
              </a:spcBef>
              <a:spcAft>
                <a:spcPts val="0"/>
              </a:spcAft>
              <a:buFont typeface="Arial" panose="020B0604020202020204" pitchFamily="34" charset="0"/>
              <a:buNone/>
            </a:pPr>
            <a:endParaRPr lang="en-US" baseline="0" dirty="0"/>
          </a:p>
          <a:p>
            <a:pPr marL="0" lvl="0" indent="0" algn="l" rtl="0">
              <a:spcBef>
                <a:spcPts val="0"/>
              </a:spcBef>
              <a:spcAft>
                <a:spcPts val="0"/>
              </a:spcAft>
              <a:buFont typeface="Arial" panose="020B0604020202020204" pitchFamily="34" charset="0"/>
              <a:buNone/>
            </a:pPr>
            <a:r>
              <a:rPr lang="en-US" baseline="0" dirty="0"/>
              <a:t>Some of our latest courses include course programs on:</a:t>
            </a:r>
          </a:p>
          <a:p>
            <a:pPr marL="171450" lvl="0" indent="-171450" algn="l" rtl="0">
              <a:spcBef>
                <a:spcPts val="0"/>
              </a:spcBef>
              <a:spcAft>
                <a:spcPts val="0"/>
              </a:spcAft>
              <a:buFont typeface="Arial" panose="020B0604020202020204" pitchFamily="34" charset="0"/>
              <a:buChar char="•"/>
            </a:pPr>
            <a:r>
              <a:rPr lang="en-US" baseline="0" dirty="0"/>
              <a:t>The Ethics of Artificial Intelligence</a:t>
            </a:r>
          </a:p>
          <a:p>
            <a:pPr marL="171450" lvl="0" indent="-171450" algn="l" rtl="0">
              <a:spcBef>
                <a:spcPts val="0"/>
              </a:spcBef>
              <a:spcAft>
                <a:spcPts val="0"/>
              </a:spcAft>
              <a:buFont typeface="Arial" panose="020B0604020202020204" pitchFamily="34" charset="0"/>
              <a:buChar char="•"/>
            </a:pPr>
            <a:r>
              <a:rPr lang="en-US" baseline="0" dirty="0"/>
              <a:t>5G Networks</a:t>
            </a:r>
          </a:p>
          <a:p>
            <a:pPr marL="171450" lvl="0" indent="-171450" algn="l" rtl="0">
              <a:spcBef>
                <a:spcPts val="0"/>
              </a:spcBef>
              <a:spcAft>
                <a:spcPts val="0"/>
              </a:spcAft>
              <a:buFont typeface="Arial" panose="020B0604020202020204" pitchFamily="34" charset="0"/>
              <a:buChar char="•"/>
            </a:pPr>
            <a:r>
              <a:rPr lang="en-US" baseline="0" dirty="0"/>
              <a:t>Edge Computing</a:t>
            </a:r>
          </a:p>
          <a:p>
            <a:pPr marL="171450" lvl="0" indent="-171450" algn="l" rtl="0">
              <a:spcBef>
                <a:spcPts val="0"/>
              </a:spcBef>
              <a:spcAft>
                <a:spcPts val="0"/>
              </a:spcAft>
              <a:buFont typeface="Arial" panose="020B0604020202020204" pitchFamily="34" charset="0"/>
              <a:buChar char="•"/>
            </a:pPr>
            <a:r>
              <a:rPr lang="en-US" baseline="0" dirty="0"/>
              <a:t>The Internet of Things</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This year we have programs coming out about:</a:t>
            </a:r>
          </a:p>
          <a:p>
            <a:pPr marL="171450" lvl="0" indent="-171450" algn="l" rtl="0">
              <a:spcBef>
                <a:spcPts val="0"/>
              </a:spcBef>
              <a:spcAft>
                <a:spcPts val="0"/>
              </a:spcAft>
              <a:buFont typeface="Arial" panose="020B0604020202020204" pitchFamily="34" charset="0"/>
              <a:buChar char="•"/>
            </a:pPr>
            <a:r>
              <a:rPr lang="en-US" baseline="0" dirty="0"/>
              <a:t>Artificial Intelligence Standards on Data Privacy</a:t>
            </a:r>
          </a:p>
          <a:p>
            <a:pPr marL="171450" lvl="0" indent="-171450" algn="l" rtl="0">
              <a:spcBef>
                <a:spcPts val="0"/>
              </a:spcBef>
              <a:spcAft>
                <a:spcPts val="0"/>
              </a:spcAft>
              <a:buFont typeface="Arial" panose="020B0604020202020204" pitchFamily="34" charset="0"/>
              <a:buChar char="•"/>
            </a:pPr>
            <a:r>
              <a:rPr lang="en-US" baseline="0" dirty="0"/>
              <a:t>Digital Transformation</a:t>
            </a:r>
          </a:p>
          <a:p>
            <a:pPr marL="171450" lvl="0" indent="-171450" algn="l" rtl="0">
              <a:spcBef>
                <a:spcPts val="0"/>
              </a:spcBef>
              <a:spcAft>
                <a:spcPts val="0"/>
              </a:spcAft>
              <a:buFont typeface="Arial" panose="020B0604020202020204" pitchFamily="34" charset="0"/>
              <a:buChar char="•"/>
            </a:pPr>
            <a:r>
              <a:rPr lang="en-US" baseline="0" dirty="0"/>
              <a:t>Machine Learning</a:t>
            </a:r>
          </a:p>
          <a:p>
            <a:pPr marL="171450" lvl="0" indent="-171450" algn="l" rtl="0">
              <a:spcBef>
                <a:spcPts val="0"/>
              </a:spcBef>
              <a:spcAft>
                <a:spcPts val="0"/>
              </a:spcAft>
              <a:buFont typeface="Arial" panose="020B0604020202020204" pitchFamily="34" charset="0"/>
              <a:buChar char="•"/>
            </a:pPr>
            <a:r>
              <a:rPr lang="en-US" baseline="0" dirty="0"/>
              <a:t>Automotive Cybersecurity</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To see if your university currently has access to the IEEE eLearning Library, simply click the Browse button next to the </a:t>
            </a:r>
            <a:r>
              <a:rPr lang="en-US" baseline="0" dirty="0" err="1"/>
              <a:t>Xplore</a:t>
            </a:r>
            <a:r>
              <a:rPr lang="en-US" baseline="0" dirty="0"/>
              <a:t> logo, and then click Courses. You’ll be taken to the courses home page. Click on any topic to find courses in that category. Any course title that has a green lock next to it is one that is part of your university’s subscription.</a:t>
            </a:r>
          </a:p>
          <a:p>
            <a:pPr marL="0" lvl="0" indent="0" algn="l" rtl="0">
              <a:spcBef>
                <a:spcPts val="0"/>
              </a:spcBef>
              <a:spcAft>
                <a:spcPts val="0"/>
              </a:spcAft>
              <a:buFont typeface="Arial" panose="020B0604020202020204" pitchFamily="34" charset="0"/>
              <a:buNone/>
            </a:pPr>
            <a:endParaRPr lang="en-US" baseline="0" dirty="0"/>
          </a:p>
          <a:p>
            <a:pPr marL="0" lvl="0" indent="0" algn="l" rtl="0">
              <a:spcBef>
                <a:spcPts val="0"/>
              </a:spcBef>
              <a:spcAft>
                <a:spcPts val="0"/>
              </a:spcAft>
              <a:buFont typeface="Arial" panose="020B0604020202020204" pitchFamily="34" charset="0"/>
              <a:buNone/>
            </a:pPr>
            <a:r>
              <a:rPr lang="en-US" baseline="0" dirty="0"/>
              <a:t>If you don’t currently have access, talk to the person who is responsible for your </a:t>
            </a:r>
            <a:r>
              <a:rPr lang="en-US" baseline="0" dirty="0" err="1"/>
              <a:t>Xplore</a:t>
            </a:r>
            <a:r>
              <a:rPr lang="en-US" baseline="0" dirty="0"/>
              <a:t> subscription, often the engineering librarian, to find out about special access offers.</a:t>
            </a:r>
          </a:p>
        </p:txBody>
      </p:sp>
      <p:sp>
        <p:nvSpPr>
          <p:cNvPr id="329" name="Google Shape;32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0192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23</a:t>
            </a:fld>
            <a:endParaRPr lang="en-US"/>
          </a:p>
        </p:txBody>
      </p:sp>
    </p:spTree>
    <p:extLst>
      <p:ext uri="{BB962C8B-B14F-4D97-AF65-F5344CB8AC3E}">
        <p14:creationId xmlns:p14="http://schemas.microsoft.com/office/powerpoint/2010/main" val="134527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 </a:t>
            </a:r>
            <a:r>
              <a:rPr lang="en-US" b="1" dirty="0" smtClean="0"/>
              <a:t>Blended</a:t>
            </a:r>
            <a:r>
              <a:rPr lang="en-US" dirty="0" smtClean="0"/>
              <a:t> course involves face-to-face class sessions that are accompanied by online materials and activities--essentially a “blend” of both live and online learning. A fundamental component of a blended course is that these online materials are not intended to “replace” face-to-face class time; rather, they are meant to supplement and build upon the content discussed in the classroom.</a:t>
            </a:r>
          </a:p>
          <a:p>
            <a:pPr marL="171450" indent="-171450">
              <a:buFont typeface="Arial" panose="020B0604020202020204" pitchFamily="34" charset="0"/>
              <a:buChar char="•"/>
            </a:pPr>
            <a:r>
              <a:rPr lang="en-US" b="1" dirty="0" smtClean="0"/>
              <a:t>Hybrid</a:t>
            </a:r>
            <a:r>
              <a:rPr lang="en-US" dirty="0" smtClean="0"/>
              <a:t> courses differ in that their online components are intended to replace a portion of face-to-face class time. Online interactions can either be synchronous, meaning that students are interacting online in real time, such as through class sessions conducted via Zoom, or asynchronous, meaning that students interact online at different times, such as through online discussions or </a:t>
            </a:r>
            <a:r>
              <a:rPr lang="en-US" dirty="0" err="1" smtClean="0"/>
              <a:t>VoiceThread</a:t>
            </a:r>
            <a:r>
              <a:rPr lang="en-US" dirty="0" smtClean="0"/>
              <a:t>.</a:t>
            </a:r>
          </a:p>
          <a:p>
            <a:pPr marL="171450" indent="-171450">
              <a:buFont typeface="Arial" panose="020B0604020202020204" pitchFamily="34" charset="0"/>
              <a:buChar char="•"/>
            </a:pPr>
            <a:r>
              <a:rPr lang="en-US" dirty="0" smtClean="0"/>
              <a:t>College of Engineering went 20% in-person, 80% of classes hybrid (Hybrid Remote Instruction – HRI)</a:t>
            </a:r>
          </a:p>
          <a:p>
            <a:pPr marL="171450" indent="-171450">
              <a:buFont typeface="Arial" panose="020B0604020202020204" pitchFamily="34" charset="0"/>
              <a:buChar char="•"/>
            </a:pPr>
            <a:r>
              <a:rPr lang="en-US" dirty="0" smtClean="0"/>
              <a:t>Labs and first-year classes were designated as in-person – but with HRI options available.</a:t>
            </a:r>
          </a:p>
          <a:p>
            <a:pPr marL="171450" indent="-171450">
              <a:buFont typeface="Arial" panose="020B0604020202020204" pitchFamily="34" charset="0"/>
              <a:buChar char="•"/>
            </a:pPr>
            <a:r>
              <a:rPr lang="en-US" dirty="0" smtClean="0"/>
              <a:t>Extensive investment in technology: enhanced audio-visual equipment in classrooms, software licenses for off-campus access, equipment for faculty, parking-lot WIFI access, hot-spot loaners, lab-kit loaners, faculty training in technology and methodology, redesign of classrooms and labs, …</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a:t>
            </a:fld>
            <a:endParaRPr lang="en-US"/>
          </a:p>
        </p:txBody>
      </p:sp>
    </p:spTree>
    <p:extLst>
      <p:ext uri="{BB962C8B-B14F-4D97-AF65-F5344CB8AC3E}">
        <p14:creationId xmlns:p14="http://schemas.microsoft.com/office/powerpoint/2010/main" val="373800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5</a:t>
            </a:fld>
            <a:endParaRPr lang="en-US"/>
          </a:p>
        </p:txBody>
      </p:sp>
    </p:spTree>
    <p:extLst>
      <p:ext uri="{BB962C8B-B14F-4D97-AF65-F5344CB8AC3E}">
        <p14:creationId xmlns:p14="http://schemas.microsoft.com/office/powerpoint/2010/main" val="213126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6</a:t>
            </a:fld>
            <a:endParaRPr lang="en-US"/>
          </a:p>
        </p:txBody>
      </p:sp>
    </p:spTree>
    <p:extLst>
      <p:ext uri="{BB962C8B-B14F-4D97-AF65-F5344CB8AC3E}">
        <p14:creationId xmlns:p14="http://schemas.microsoft.com/office/powerpoint/2010/main" val="231025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 Set clear expectations and rubrics. Be organized much more so than in  a face to face class, the spontaneity of the face to face class is not there - so students need to know very clearly what to expect and what is expected of them! </a:t>
            </a:r>
          </a:p>
          <a:p>
            <a:pPr marL="171450" indent="-171450">
              <a:buFont typeface="Arial" panose="020B0604020202020204" pitchFamily="34" charset="0"/>
              <a:buChar char="•"/>
            </a:pPr>
            <a:r>
              <a:rPr lang="en-US" dirty="0" smtClean="0"/>
              <a:t>Remember to segment the contents. For example, a 50-page chapter need to be broken into modules. </a:t>
            </a:r>
          </a:p>
          <a:p>
            <a:pPr marL="171450" indent="-171450">
              <a:buFont typeface="Arial" panose="020B0604020202020204" pitchFamily="34" charset="0"/>
              <a:buChar char="•"/>
            </a:pPr>
            <a:r>
              <a:rPr lang="en-US" dirty="0" smtClean="0"/>
              <a:t>Remember a wealth of resources is </a:t>
            </a:r>
            <a:r>
              <a:rPr lang="en-US" u="sng" dirty="0" smtClean="0"/>
              <a:t>already available</a:t>
            </a:r>
            <a:r>
              <a:rPr lang="en-US" dirty="0" smtClean="0"/>
              <a:t>. You should consider your course to be a collection of </a:t>
            </a:r>
            <a:r>
              <a:rPr lang="en-US" u="sng" dirty="0" smtClean="0"/>
              <a:t>curated content!</a:t>
            </a:r>
          </a:p>
          <a:p>
            <a:pPr marL="171450" indent="-171450">
              <a:buFont typeface="Arial" panose="020B0604020202020204" pitchFamily="34" charset="0"/>
              <a:buChar char="•"/>
            </a:pPr>
            <a:r>
              <a:rPr lang="en-US" dirty="0" smtClean="0"/>
              <a:t>Course communication announcements are critical.</a:t>
            </a:r>
          </a:p>
          <a:p>
            <a:pPr marL="628650" lvl="1" indent="-171450">
              <a:buFont typeface="Arial" panose="020B0604020202020204" pitchFamily="34" charset="0"/>
              <a:buChar char="•"/>
            </a:pPr>
            <a:r>
              <a:rPr lang="en-US" dirty="0" smtClean="0"/>
              <a:t>Post the announcements in multiple locations such as in the announcement section, the discussion area, and send emails. </a:t>
            </a:r>
          </a:p>
          <a:p>
            <a:pPr marL="628650" lvl="1" indent="-171450">
              <a:buFont typeface="Arial" panose="020B0604020202020204" pitchFamily="34" charset="0"/>
              <a:buChar char="•"/>
            </a:pPr>
            <a:r>
              <a:rPr lang="en-US" dirty="0" smtClean="0"/>
              <a:t>Be cognizant of the fact that unlike the face to face classes that students deal with one or two input channels, now they may have to deal with 12 different input channels from their instructors in multiple online courses. </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7</a:t>
            </a:fld>
            <a:endParaRPr lang="en-US"/>
          </a:p>
        </p:txBody>
      </p:sp>
    </p:spTree>
    <p:extLst>
      <p:ext uri="{BB962C8B-B14F-4D97-AF65-F5344CB8AC3E}">
        <p14:creationId xmlns:p14="http://schemas.microsoft.com/office/powerpoint/2010/main" val="2323777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b="1" i="1" dirty="0" smtClean="0"/>
              <a:t>If you would normally have a single assignment with five questions, </a:t>
            </a:r>
            <a:r>
              <a:rPr lang="en-US" dirty="0" smtClean="0"/>
              <a:t>break it up into five small assignments that are dispersed in between relevant content.</a:t>
            </a:r>
          </a:p>
          <a:p>
            <a:r>
              <a:rPr lang="en-US" b="1" i="1" dirty="0" smtClean="0"/>
              <a:t>If you use a lot of video, </a:t>
            </a:r>
            <a:r>
              <a:rPr lang="en-US" dirty="0" smtClean="0"/>
              <a:t>you can take advantage of </a:t>
            </a:r>
            <a:r>
              <a:rPr lang="en-US" dirty="0" err="1" smtClean="0"/>
              <a:t>Kaltura’s</a:t>
            </a:r>
            <a:r>
              <a:rPr lang="en-US" dirty="0" smtClean="0"/>
              <a:t> (</a:t>
            </a:r>
            <a:r>
              <a:rPr lang="en-US" dirty="0" smtClean="0">
                <a:hlinkClick r:id="rId3"/>
              </a:rPr>
              <a:t>https://corp.kaltura.com/solutions/education/</a:t>
            </a:r>
            <a:r>
              <a:rPr lang="en-US" dirty="0" smtClean="0"/>
              <a:t>) quizzing feature. This will stop the video at prescribed points and show your students questions you’ve created. </a:t>
            </a:r>
          </a:p>
          <a:p>
            <a:r>
              <a:rPr lang="en-US" b="1" i="1" dirty="0" smtClean="0"/>
              <a:t>If you normally give a quiz at the end of the week, </a:t>
            </a:r>
            <a:r>
              <a:rPr lang="en-US" dirty="0" smtClean="0"/>
              <a:t>break it up into two or three small ones and position them after related content</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8</a:t>
            </a:fld>
            <a:endParaRPr lang="en-US"/>
          </a:p>
        </p:txBody>
      </p:sp>
    </p:spTree>
    <p:extLst>
      <p:ext uri="{BB962C8B-B14F-4D97-AF65-F5344CB8AC3E}">
        <p14:creationId xmlns:p14="http://schemas.microsoft.com/office/powerpoint/2010/main" val="726365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 students with one another. You may need to initially force this, as they are not in the same physical space, and the isolation can be overwhelming. </a:t>
            </a:r>
          </a:p>
          <a:p>
            <a:r>
              <a:rPr lang="en-US" dirty="0" smtClean="0"/>
              <a:t>Don't lecture! </a:t>
            </a:r>
            <a:r>
              <a:rPr lang="en-US" dirty="0" smtClean="0">
                <a:solidFill>
                  <a:srgbClr val="FF0000"/>
                </a:solidFill>
              </a:rPr>
              <a:t>eLearning and video content from publishers, your</a:t>
            </a:r>
            <a:r>
              <a:rPr lang="en-US" dirty="0" smtClean="0"/>
              <a:t> recorded videos and other content should be provided as on-demand basis </a:t>
            </a:r>
          </a:p>
          <a:p>
            <a:r>
              <a:rPr lang="en-US" dirty="0" smtClean="0"/>
              <a:t>Live (synchronous) sessions should be flipped, so that during this valuable time students do </a:t>
            </a:r>
            <a:r>
              <a:rPr lang="en-US" dirty="0" err="1" smtClean="0"/>
              <a:t>groupwork</a:t>
            </a:r>
            <a:r>
              <a:rPr lang="en-US" dirty="0" smtClean="0"/>
              <a:t> projects, have discussions, and Q&amp;A. </a:t>
            </a:r>
          </a:p>
          <a:p>
            <a:r>
              <a:rPr lang="en-US" dirty="0" smtClean="0"/>
              <a:t>Your module lesson plans should be a choreographed sequence: </a:t>
            </a:r>
            <a:r>
              <a:rPr lang="en-US" dirty="0" smtClean="0">
                <a:solidFill>
                  <a:srgbClr val="FF0000"/>
                </a:solidFill>
              </a:rPr>
              <a:t>eLearning module</a:t>
            </a:r>
            <a:r>
              <a:rPr lang="en-US" dirty="0" smtClean="0"/>
              <a:t> followed by polling followed by quizzes followed by video etc. </a:t>
            </a:r>
          </a:p>
          <a:p>
            <a:r>
              <a:rPr lang="en-US" dirty="0" smtClean="0"/>
              <a:t>The underlying principle should be “the one who does the work, does the learning” </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9</a:t>
            </a:fld>
            <a:endParaRPr lang="en-US"/>
          </a:p>
        </p:txBody>
      </p:sp>
    </p:spTree>
    <p:extLst>
      <p:ext uri="{BB962C8B-B14F-4D97-AF65-F5344CB8AC3E}">
        <p14:creationId xmlns:p14="http://schemas.microsoft.com/office/powerpoint/2010/main" val="3184578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help with instruction, use vetted eLearning from pu</a:t>
            </a:r>
            <a:r>
              <a:rPr lang="en-US" baseline="0" dirty="0" smtClean="0"/>
              <a:t>blishers like IEEE to facilitate instruction, and allow synchronous time to be used for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mentioned, use eLearning classes in place of lectures. Students can be presented with the content via the online course, and then discuss the topic during a live virtual meeting or answer questions in a discussion forum.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also important to keep things interesting for students, and eLearning can help with this. Using an eLearning class can be more interesting for some students that reading a textbook. The online class is more interactive, and includes knowledge checks.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also send the classes to students who are having trouble with specific topics and need extra help. Let the eLearning course provide the supplemental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Have a student that is still trying to determine engineering/technology topics of interest? You don’t have to be the expert on every technology. Instead, use eLearning courses to provide an introduction to various technologies, to help students make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courses can also be an alternative research source. When assigning courses presented by leading experts, that are peer reviewed, students can gain insights and content that can be used for a variety of research projects.</a:t>
            </a:r>
            <a:endParaRPr lang="en-US" dirty="0"/>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10</a:t>
            </a:fld>
            <a:endParaRPr lang="en-US"/>
          </a:p>
        </p:txBody>
      </p:sp>
    </p:spTree>
    <p:extLst>
      <p:ext uri="{BB962C8B-B14F-4D97-AF65-F5344CB8AC3E}">
        <p14:creationId xmlns:p14="http://schemas.microsoft.com/office/powerpoint/2010/main" val="2538521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11</a:t>
            </a:fld>
            <a:endParaRPr lang="en-US"/>
          </a:p>
        </p:txBody>
      </p:sp>
    </p:spTree>
    <p:extLst>
      <p:ext uri="{BB962C8B-B14F-4D97-AF65-F5344CB8AC3E}">
        <p14:creationId xmlns:p14="http://schemas.microsoft.com/office/powerpoint/2010/main" val="28537484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Opt 1">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5143500"/>
          </a:xfrm>
          <a:prstGeom prst="rect">
            <a:avLst/>
          </a:prstGeom>
        </p:spPr>
      </p:pic>
      <p:sp>
        <p:nvSpPr>
          <p:cNvPr id="2"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3730100"/>
            <a:ext cx="7772400" cy="956810"/>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4267505"/>
            <a:ext cx="1215715" cy="354989"/>
          </a:xfrm>
          <a:prstGeom prst="rect">
            <a:avLst/>
          </a:prstGeom>
        </p:spPr>
      </p:pic>
      <p:pic>
        <p:nvPicPr>
          <p:cNvPr id="25" name="Picture 2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 y="619632"/>
            <a:ext cx="1456944" cy="2414016"/>
          </a:xfrm>
          <a:prstGeom prst="rect">
            <a:avLst/>
          </a:prstGeom>
        </p:spPr>
      </p:pic>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9066" y="619632"/>
            <a:ext cx="1944624" cy="2414016"/>
          </a:xfrm>
          <a:prstGeom prst="rect">
            <a:avLst/>
          </a:prstGeom>
        </p:spPr>
      </p:pic>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12131" y="619632"/>
            <a:ext cx="2365248" cy="2414016"/>
          </a:xfrm>
          <a:prstGeom prst="rect">
            <a:avLst/>
          </a:prstGeom>
        </p:spPr>
      </p:pic>
      <p:pic>
        <p:nvPicPr>
          <p:cNvPr id="28" name="Picture 2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66746" y="619632"/>
            <a:ext cx="1956816" cy="2414016"/>
          </a:xfrm>
          <a:prstGeom prst="rect">
            <a:avLst/>
          </a:prstGeom>
        </p:spPr>
      </p:pic>
      <p:pic>
        <p:nvPicPr>
          <p:cNvPr id="29" name="Picture 2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721916" y="619632"/>
            <a:ext cx="1499616" cy="2414016"/>
          </a:xfrm>
          <a:prstGeom prst="rect">
            <a:avLst/>
          </a:prstGeom>
        </p:spPr>
      </p:pic>
    </p:spTree>
    <p:extLst>
      <p:ext uri="{BB962C8B-B14F-4D97-AF65-F5344CB8AC3E}">
        <p14:creationId xmlns:p14="http://schemas.microsoft.com/office/powerpoint/2010/main" val="114160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1" name="Content Placeholder 3"/>
          <p:cNvSpPr>
            <a:spLocks noGrp="1"/>
          </p:cNvSpPr>
          <p:nvPr>
            <p:ph sz="half" idx="2" hasCustomPrompt="1"/>
          </p:nvPr>
        </p:nvSpPr>
        <p:spPr>
          <a:xfrm>
            <a:off x="4629150" y="2128102"/>
            <a:ext cx="3886200" cy="2085680"/>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1" name="Content Placeholder 3"/>
          <p:cNvSpPr>
            <a:spLocks noGrp="1"/>
          </p:cNvSpPr>
          <p:nvPr>
            <p:ph sz="half" idx="2" hasCustomPrompt="1"/>
          </p:nvPr>
        </p:nvSpPr>
        <p:spPr>
          <a:xfrm>
            <a:off x="628650" y="1361923"/>
            <a:ext cx="3886200" cy="2851699"/>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4629150" y="2128101"/>
            <a:ext cx="3886200" cy="2085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1" name="Content Placeholder 3"/>
          <p:cNvSpPr>
            <a:spLocks noGrp="1"/>
          </p:cNvSpPr>
          <p:nvPr>
            <p:ph sz="half" idx="2" hasCustomPrompt="1"/>
          </p:nvPr>
        </p:nvSpPr>
        <p:spPr>
          <a:xfrm>
            <a:off x="4629150" y="2855320"/>
            <a:ext cx="3886200" cy="1358461"/>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1375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hasCustomPrompt="1"/>
          </p:nvPr>
        </p:nvSpPr>
        <p:spPr>
          <a:xfrm>
            <a:off x="4629150" y="1385779"/>
            <a:ext cx="3886200" cy="1358461"/>
          </a:xfrm>
        </p:spPr>
        <p:txBody>
          <a:bodyPr/>
          <a:lstStyle>
            <a:lvl1pPr marL="0" indent="0">
              <a:buNone/>
              <a:defRPr sz="900" i="1"/>
            </a:lvl1pPr>
          </a:lstStyle>
          <a:p>
            <a:pPr lvl="0"/>
            <a:r>
              <a:rPr lang="en-US" dirty="0"/>
              <a:t>Insert Object</a:t>
            </a:r>
          </a:p>
        </p:txBody>
      </p:sp>
      <p:sp>
        <p:nvSpPr>
          <p:cNvPr id="16" name="Content Placeholder 3"/>
          <p:cNvSpPr>
            <a:spLocks noGrp="1"/>
          </p:cNvSpPr>
          <p:nvPr>
            <p:ph sz="half" idx="15" hasCustomPrompt="1"/>
          </p:nvPr>
        </p:nvSpPr>
        <p:spPr>
          <a:xfrm>
            <a:off x="628650" y="2855320"/>
            <a:ext cx="3886200" cy="1358461"/>
          </a:xfrm>
        </p:spPr>
        <p:txBody>
          <a:bodyPr/>
          <a:lstStyle>
            <a:lvl1pPr marL="0" indent="0">
              <a:buNone/>
              <a:defRPr sz="9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1" y="1369219"/>
            <a:ext cx="3019523"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hasCustomPrompt="1"/>
          </p:nvPr>
        </p:nvSpPr>
        <p:spPr>
          <a:xfrm>
            <a:off x="3789576" y="1369219"/>
            <a:ext cx="4725775" cy="2844404"/>
          </a:xfrm>
        </p:spPr>
        <p:txBody>
          <a:bodyPr>
            <a:normAutofit/>
          </a:bodyPr>
          <a:lstStyle>
            <a:lvl1pPr marL="0" indent="0">
              <a:buNone/>
              <a:defRPr sz="9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91613"/>
            <a:ext cx="3886200" cy="622010"/>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369219"/>
            <a:ext cx="3886200" cy="2222393"/>
          </a:xfrm>
        </p:spPr>
        <p:txBody>
          <a:bodyPr>
            <a:normAutofit/>
          </a:bodyPr>
          <a:lstStyle>
            <a:lvl1pPr marL="0" indent="0">
              <a:buNone/>
              <a:defRPr sz="9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844104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628650" y="2128100"/>
            <a:ext cx="7886700" cy="1604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758882"/>
          </a:xfrm>
        </p:spPr>
        <p:txBody>
          <a:bodyPr>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3733015"/>
            <a:ext cx="7886700" cy="497168"/>
          </a:xfrm>
        </p:spPr>
        <p:txBody>
          <a:bodyPr>
            <a:normAutofit/>
          </a:bodyPr>
          <a:lstStyle>
            <a:lvl1pPr marL="0" indent="0">
              <a:buNone/>
              <a:defRPr sz="1500" b="1" i="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628650" y="3004794"/>
            <a:ext cx="3886200" cy="1208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1556426"/>
          </a:xfrm>
        </p:spPr>
        <p:txBody>
          <a:bodyPr numCol="2" spcCol="274320">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3004793"/>
            <a:ext cx="3886200" cy="1208829"/>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628650" y="1369218"/>
            <a:ext cx="4970872" cy="2165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35051"/>
            <a:ext cx="4970872" cy="678571"/>
          </a:xfrm>
        </p:spPr>
        <p:txBody>
          <a:bodyPr>
            <a:normAutofit/>
          </a:bodyPr>
          <a:lstStyle>
            <a:lvl1pPr marL="0" indent="0">
              <a:buNone/>
              <a:defRPr sz="1500" b="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3" y="1369219"/>
            <a:ext cx="2802707" cy="2844404"/>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Blank">
  <p:cSld name="1_Title Only Blank">
    <p:spTree>
      <p:nvGrpSpPr>
        <p:cNvPr id="1" name="Shape 29"/>
        <p:cNvGrpSpPr/>
        <p:nvPr/>
      </p:nvGrpSpPr>
      <p:grpSpPr>
        <a:xfrm>
          <a:off x="0" y="0"/>
          <a:ext cx="0" cy="0"/>
          <a:chOff x="0" y="0"/>
          <a:chExt cx="0" cy="0"/>
        </a:xfrm>
      </p:grpSpPr>
      <p:sp>
        <p:nvSpPr>
          <p:cNvPr id="30" name="Google Shape;30;p25"/>
          <p:cNvSpPr txBox="1">
            <a:spLocks noGrp="1"/>
          </p:cNvSpPr>
          <p:nvPr>
            <p:ph type="title"/>
          </p:nvPr>
        </p:nvSpPr>
        <p:spPr>
          <a:xfrm>
            <a:off x="628650" y="417136"/>
            <a:ext cx="7886700" cy="4150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5"/>
          <p:cNvSpPr txBox="1">
            <a:spLocks noGrp="1"/>
          </p:cNvSpPr>
          <p:nvPr>
            <p:ph type="body" idx="1"/>
          </p:nvPr>
        </p:nvSpPr>
        <p:spPr>
          <a:xfrm>
            <a:off x="628650" y="1369220"/>
            <a:ext cx="7886700" cy="2957513"/>
          </a:xfrm>
          <a:prstGeom prst="rect">
            <a:avLst/>
          </a:prstGeom>
          <a:noFill/>
          <a:ln>
            <a:noFill/>
          </a:ln>
        </p:spPr>
        <p:txBody>
          <a:bodyPr spcFirstLastPara="1" wrap="square" lIns="91425" tIns="45700" rIns="91425" bIns="45700" anchor="t" anchorCtr="0">
            <a:normAutofit/>
          </a:bodyPr>
          <a:lstStyle>
            <a:lvl1pPr marL="457189" lvl="0" indent="-342892" algn="l">
              <a:lnSpc>
                <a:spcPct val="90000"/>
              </a:lnSpc>
              <a:spcBef>
                <a:spcPts val="750"/>
              </a:spcBef>
              <a:spcAft>
                <a:spcPts val="0"/>
              </a:spcAft>
              <a:buSzPts val="1800"/>
              <a:buChar char="▸"/>
              <a:defRPr/>
            </a:lvl1pPr>
            <a:lvl2pPr marL="914378" lvl="1" indent="-342892" algn="l">
              <a:lnSpc>
                <a:spcPct val="90000"/>
              </a:lnSpc>
              <a:spcBef>
                <a:spcPts val="375"/>
              </a:spcBef>
              <a:spcAft>
                <a:spcPts val="0"/>
              </a:spcAft>
              <a:buSzPts val="1800"/>
              <a:buChar char="-"/>
              <a:defRPr/>
            </a:lvl2pPr>
            <a:lvl3pPr marL="1371566" lvl="2" indent="-342892" algn="l">
              <a:lnSpc>
                <a:spcPct val="90000"/>
              </a:lnSpc>
              <a:spcBef>
                <a:spcPts val="375"/>
              </a:spcBef>
              <a:spcAft>
                <a:spcPts val="0"/>
              </a:spcAft>
              <a:buSzPts val="1800"/>
              <a:buChar char="•"/>
              <a:defRPr/>
            </a:lvl3pPr>
            <a:lvl4pPr marL="1828754" lvl="3" indent="-342892" algn="l">
              <a:lnSpc>
                <a:spcPct val="90000"/>
              </a:lnSpc>
              <a:spcBef>
                <a:spcPts val="375"/>
              </a:spcBef>
              <a:spcAft>
                <a:spcPts val="0"/>
              </a:spcAft>
              <a:buSzPts val="1800"/>
              <a:buChar char="▪"/>
              <a:defRPr/>
            </a:lvl4pPr>
            <a:lvl5pPr marL="2285943" lvl="4" indent="-342892" algn="l">
              <a:lnSpc>
                <a:spcPct val="90000"/>
              </a:lnSpc>
              <a:spcBef>
                <a:spcPts val="375"/>
              </a:spcBef>
              <a:spcAft>
                <a:spcPts val="0"/>
              </a:spcAft>
              <a:buSzPts val="1800"/>
              <a:buChar char="o"/>
              <a:defRPr/>
            </a:lvl5pPr>
            <a:lvl6pPr marL="2743132" lvl="5" indent="-342892" algn="l">
              <a:lnSpc>
                <a:spcPct val="90000"/>
              </a:lnSpc>
              <a:spcBef>
                <a:spcPts val="375"/>
              </a:spcBef>
              <a:spcAft>
                <a:spcPts val="0"/>
              </a:spcAft>
              <a:buClr>
                <a:schemeClr val="dk1"/>
              </a:buClr>
              <a:buSzPts val="1800"/>
              <a:buChar char="•"/>
              <a:defRPr/>
            </a:lvl6pPr>
            <a:lvl7pPr marL="3200320" lvl="6" indent="-342892" algn="l">
              <a:lnSpc>
                <a:spcPct val="90000"/>
              </a:lnSpc>
              <a:spcBef>
                <a:spcPts val="375"/>
              </a:spcBef>
              <a:spcAft>
                <a:spcPts val="0"/>
              </a:spcAft>
              <a:buClr>
                <a:schemeClr val="dk1"/>
              </a:buClr>
              <a:buSzPts val="1800"/>
              <a:buChar char="•"/>
              <a:defRPr/>
            </a:lvl7pPr>
            <a:lvl8pPr marL="3657509" lvl="7" indent="-342892" algn="l">
              <a:lnSpc>
                <a:spcPct val="90000"/>
              </a:lnSpc>
              <a:spcBef>
                <a:spcPts val="375"/>
              </a:spcBef>
              <a:spcAft>
                <a:spcPts val="0"/>
              </a:spcAft>
              <a:buClr>
                <a:schemeClr val="dk1"/>
              </a:buClr>
              <a:buSzPts val="1800"/>
              <a:buChar char="•"/>
              <a:defRPr/>
            </a:lvl8pPr>
            <a:lvl9pPr marL="4114697" lvl="8" indent="-342892" algn="l">
              <a:lnSpc>
                <a:spcPct val="90000"/>
              </a:lnSpc>
              <a:spcBef>
                <a:spcPts val="375"/>
              </a:spcBef>
              <a:spcAft>
                <a:spcPts val="0"/>
              </a:spcAft>
              <a:buClr>
                <a:schemeClr val="dk1"/>
              </a:buClr>
              <a:buSzPts val="1800"/>
              <a:buChar char="•"/>
              <a:defRPr/>
            </a:lvl9pPr>
          </a:lstStyle>
          <a:p>
            <a:endParaRPr/>
          </a:p>
        </p:txBody>
      </p:sp>
      <p:sp>
        <p:nvSpPr>
          <p:cNvPr id="32" name="Google Shape;32;p25"/>
          <p:cNvSpPr txBox="1">
            <a:spLocks noGrp="1"/>
          </p:cNvSpPr>
          <p:nvPr>
            <p:ph type="sldNum" idx="12"/>
          </p:nvPr>
        </p:nvSpPr>
        <p:spPr>
          <a:xfrm>
            <a:off x="385322" y="4654044"/>
            <a:ext cx="486659"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p>
        </p:txBody>
      </p:sp>
      <p:sp>
        <p:nvSpPr>
          <p:cNvPr id="33" name="Google Shape;33;p25"/>
          <p:cNvSpPr txBox="1">
            <a:spLocks noGrp="1"/>
          </p:cNvSpPr>
          <p:nvPr>
            <p:ph type="body" idx="2"/>
          </p:nvPr>
        </p:nvSpPr>
        <p:spPr>
          <a:xfrm>
            <a:off x="628650" y="829648"/>
            <a:ext cx="7886700" cy="267632"/>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750"/>
              </a:spcBef>
              <a:spcAft>
                <a:spcPts val="0"/>
              </a:spcAft>
              <a:buSzPts val="1800"/>
              <a:buNone/>
              <a:defRPr sz="1800" b="1" i="1">
                <a:solidFill>
                  <a:srgbClr val="7F7F7F"/>
                </a:solidFill>
              </a:defRPr>
            </a:lvl1pPr>
            <a:lvl2pPr marL="914378" lvl="1" indent="-342892" algn="l">
              <a:lnSpc>
                <a:spcPct val="90000"/>
              </a:lnSpc>
              <a:spcBef>
                <a:spcPts val="375"/>
              </a:spcBef>
              <a:spcAft>
                <a:spcPts val="0"/>
              </a:spcAft>
              <a:buSzPts val="1800"/>
              <a:buChar char="-"/>
              <a:defRPr/>
            </a:lvl2pPr>
            <a:lvl3pPr marL="1371566" lvl="2" indent="-342892" algn="l">
              <a:lnSpc>
                <a:spcPct val="90000"/>
              </a:lnSpc>
              <a:spcBef>
                <a:spcPts val="375"/>
              </a:spcBef>
              <a:spcAft>
                <a:spcPts val="0"/>
              </a:spcAft>
              <a:buSzPts val="1800"/>
              <a:buChar char="•"/>
              <a:defRPr/>
            </a:lvl3pPr>
            <a:lvl4pPr marL="1828754" lvl="3" indent="-342892" algn="l">
              <a:lnSpc>
                <a:spcPct val="90000"/>
              </a:lnSpc>
              <a:spcBef>
                <a:spcPts val="375"/>
              </a:spcBef>
              <a:spcAft>
                <a:spcPts val="0"/>
              </a:spcAft>
              <a:buSzPts val="1800"/>
              <a:buChar char="▪"/>
              <a:defRPr/>
            </a:lvl4pPr>
            <a:lvl5pPr marL="2285943" lvl="4" indent="-342892" algn="l">
              <a:lnSpc>
                <a:spcPct val="90000"/>
              </a:lnSpc>
              <a:spcBef>
                <a:spcPts val="375"/>
              </a:spcBef>
              <a:spcAft>
                <a:spcPts val="0"/>
              </a:spcAft>
              <a:buSzPts val="1800"/>
              <a:buChar char="o"/>
              <a:defRPr/>
            </a:lvl5pPr>
            <a:lvl6pPr marL="2743132" lvl="5" indent="-342892" algn="l">
              <a:lnSpc>
                <a:spcPct val="90000"/>
              </a:lnSpc>
              <a:spcBef>
                <a:spcPts val="375"/>
              </a:spcBef>
              <a:spcAft>
                <a:spcPts val="0"/>
              </a:spcAft>
              <a:buClr>
                <a:schemeClr val="dk1"/>
              </a:buClr>
              <a:buSzPts val="1800"/>
              <a:buChar char="•"/>
              <a:defRPr/>
            </a:lvl6pPr>
            <a:lvl7pPr marL="3200320" lvl="6" indent="-342892" algn="l">
              <a:lnSpc>
                <a:spcPct val="90000"/>
              </a:lnSpc>
              <a:spcBef>
                <a:spcPts val="375"/>
              </a:spcBef>
              <a:spcAft>
                <a:spcPts val="0"/>
              </a:spcAft>
              <a:buClr>
                <a:schemeClr val="dk1"/>
              </a:buClr>
              <a:buSzPts val="1800"/>
              <a:buChar char="•"/>
              <a:defRPr/>
            </a:lvl7pPr>
            <a:lvl8pPr marL="3657509" lvl="7" indent="-342892" algn="l">
              <a:lnSpc>
                <a:spcPct val="90000"/>
              </a:lnSpc>
              <a:spcBef>
                <a:spcPts val="375"/>
              </a:spcBef>
              <a:spcAft>
                <a:spcPts val="0"/>
              </a:spcAft>
              <a:buClr>
                <a:schemeClr val="dk1"/>
              </a:buClr>
              <a:buSzPts val="1800"/>
              <a:buChar char="•"/>
              <a:defRPr/>
            </a:lvl8pPr>
            <a:lvl9pPr marL="4114697" lvl="8" indent="-342892"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7402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5143500"/>
          </a:xfrm>
          <a:prstGeom prst="rect">
            <a:avLst/>
          </a:prstGeom>
        </p:spPr>
      </p:pic>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4267505"/>
            <a:ext cx="1215715" cy="354989"/>
          </a:xfrm>
          <a:prstGeom prst="rect">
            <a:avLst/>
          </a:prstGeom>
        </p:spPr>
      </p:pic>
      <p:sp>
        <p:nvSpPr>
          <p:cNvPr id="20" name="Picture Placeholder 49"/>
          <p:cNvSpPr>
            <a:spLocks noGrp="1"/>
          </p:cNvSpPr>
          <p:nvPr>
            <p:ph type="pic" sz="quarter" idx="13" hasCustomPrompt="1"/>
          </p:nvPr>
        </p:nvSpPr>
        <p:spPr>
          <a:xfrm>
            <a:off x="0" y="652552"/>
            <a:ext cx="1828800" cy="1828800"/>
          </a:xfrm>
          <a:blipFill>
            <a:blip r:embed="rId5"/>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21" name="Picture Placeholder 49"/>
          <p:cNvSpPr>
            <a:spLocks noGrp="1"/>
          </p:cNvSpPr>
          <p:nvPr>
            <p:ph type="pic" sz="quarter" idx="14" hasCustomPrompt="1"/>
          </p:nvPr>
        </p:nvSpPr>
        <p:spPr>
          <a:xfrm>
            <a:off x="1828800" y="652552"/>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22" name="Picture Placeholder 49"/>
          <p:cNvSpPr>
            <a:spLocks noGrp="1"/>
          </p:cNvSpPr>
          <p:nvPr>
            <p:ph type="pic" sz="quarter" idx="15" hasCustomPrompt="1"/>
          </p:nvPr>
        </p:nvSpPr>
        <p:spPr>
          <a:xfrm>
            <a:off x="3657600" y="652552"/>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23" name="Picture Placeholder 49"/>
          <p:cNvSpPr>
            <a:spLocks noGrp="1"/>
          </p:cNvSpPr>
          <p:nvPr>
            <p:ph type="pic" sz="quarter" idx="16" hasCustomPrompt="1"/>
          </p:nvPr>
        </p:nvSpPr>
        <p:spPr>
          <a:xfrm>
            <a:off x="5486400" y="652552"/>
            <a:ext cx="1828800" cy="1828800"/>
          </a:xfrm>
          <a:blipFill>
            <a:blip r:embed="rId8"/>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24" name="Picture Placeholder 49"/>
          <p:cNvSpPr>
            <a:spLocks noGrp="1"/>
          </p:cNvSpPr>
          <p:nvPr>
            <p:ph type="pic" sz="quarter" idx="17" hasCustomPrompt="1"/>
          </p:nvPr>
        </p:nvSpPr>
        <p:spPr>
          <a:xfrm>
            <a:off x="7315200" y="652552"/>
            <a:ext cx="1828800" cy="1828800"/>
          </a:xfrm>
          <a:blipFill>
            <a:blip r:embed="rId9"/>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25"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066A1"/>
                </a:solidFill>
              </a:defRPr>
            </a:lvl1pPr>
          </a:lstStyle>
          <a:p>
            <a:r>
              <a:rPr lang="en-US" dirty="0"/>
              <a:t>Presentation Title</a:t>
            </a:r>
          </a:p>
        </p:txBody>
      </p:sp>
      <p:sp>
        <p:nvSpPr>
          <p:cNvPr id="26" name="Subtitle 2"/>
          <p:cNvSpPr>
            <a:spLocks noGrp="1"/>
          </p:cNvSpPr>
          <p:nvPr>
            <p:ph type="subTitle" idx="1" hasCustomPrompt="1"/>
          </p:nvPr>
        </p:nvSpPr>
        <p:spPr>
          <a:xfrm>
            <a:off x="685800" y="3730100"/>
            <a:ext cx="7772400" cy="956810"/>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899102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328613"/>
            <a:ext cx="8229600" cy="734616"/>
          </a:xfrm>
          <a:prstGeom prst="rect">
            <a:avLst/>
          </a:prstGeom>
          <a:noFill/>
          <a:ln>
            <a:noFill/>
          </a:ln>
          <a:extLst>
            <a:ext uri="{FAA26D3D-D897-4be2-8F04-BA451C77F1D7}"/>
          </a:extLst>
        </p:spPr>
        <p:txBody>
          <a:bodyPr/>
          <a:lstStyle/>
          <a:p>
            <a:pPr lvl="0"/>
            <a:r>
              <a:rPr lang="en-US" dirty="0" smtClean="0"/>
              <a:t>Click to edit Master title style</a:t>
            </a:r>
            <a:endParaRPr lang="en-US" dirty="0"/>
          </a:p>
        </p:txBody>
      </p:sp>
      <p:sp>
        <p:nvSpPr>
          <p:cNvPr id="20" name="Text Placeholder 2"/>
          <p:cNvSpPr>
            <a:spLocks noGrp="1"/>
          </p:cNvSpPr>
          <p:nvPr>
            <p:ph idx="1"/>
          </p:nvPr>
        </p:nvSpPr>
        <p:spPr bwMode="auto">
          <a:xfrm>
            <a:off x="457200" y="1200150"/>
            <a:ext cx="8229600" cy="3306366"/>
          </a:xfrm>
          <a:prstGeom prst="rect">
            <a:avLst/>
          </a:prstGeom>
          <a:noFill/>
          <a:ln>
            <a:noFill/>
          </a:ln>
          <a:extLst>
            <a:ext uri="{FAA26D3D-D897-4be2-8F04-BA451C77F1D7}"/>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55939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Title Slide Opt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5143500"/>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a:lvl1pPr>
          </a:lstStyle>
          <a:p>
            <a:r>
              <a:rPr lang="en-US" dirty="0"/>
              <a:t>Divider Title</a:t>
            </a:r>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4267505"/>
            <a:ext cx="1215715" cy="354989"/>
          </a:xfrm>
          <a:prstGeom prst="rect">
            <a:avLst/>
          </a:prstGeom>
        </p:spPr>
      </p:pic>
    </p:spTree>
    <p:extLst>
      <p:ext uri="{BB962C8B-B14F-4D97-AF65-F5344CB8AC3E}">
        <p14:creationId xmlns:p14="http://schemas.microsoft.com/office/powerpoint/2010/main" val="42384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 Slide Opt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t="25000"/>
          <a:stretch/>
        </p:blipFill>
        <p:spPr>
          <a:xfrm rot="10800000" flipH="1">
            <a:off x="-23750" y="-2"/>
            <a:ext cx="9167750" cy="5143501"/>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baseline="0"/>
            </a:lvl1pPr>
          </a:lstStyle>
          <a:p>
            <a:r>
              <a:rPr lang="en-US" dirty="0"/>
              <a:t>Presentation Title</a:t>
            </a:r>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7" name="Slide Number Placeholder 6"/>
          <p:cNvSpPr>
            <a:spLocks noGrp="1"/>
          </p:cNvSpPr>
          <p:nvPr>
            <p:ph type="sldNum" sz="quarter" idx="14"/>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9" name="Picture 18"/>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4267505"/>
            <a:ext cx="1215715" cy="354989"/>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02966" y="352567"/>
            <a:ext cx="906997" cy="920079"/>
          </a:xfrm>
          <a:prstGeom prst="rect">
            <a:avLst/>
          </a:prstGeom>
        </p:spPr>
      </p:pic>
      <p:pic>
        <p:nvPicPr>
          <p:cNvPr id="25" name="Picture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31408" y="821327"/>
            <a:ext cx="1343053" cy="1356135"/>
          </a:xfrm>
          <a:prstGeom prst="rect">
            <a:avLst/>
          </a:prstGeom>
        </p:spPr>
      </p:pic>
      <p:pic>
        <p:nvPicPr>
          <p:cNvPr id="26" name="Picture 25"/>
          <p:cNvPicPr>
            <a:picLocks noChangeAspect="1"/>
          </p:cNvPicPr>
          <p:nvPr userDrawn="1"/>
        </p:nvPicPr>
        <p:blipFill rotWithShape="1">
          <a:blip r:embed="rId7">
            <a:extLst>
              <a:ext uri="{28A0092B-C50C-407E-A947-70E740481C1C}">
                <a14:useLocalDpi xmlns:a14="http://schemas.microsoft.com/office/drawing/2010/main" val="0"/>
              </a:ext>
            </a:extLst>
          </a:blip>
          <a:srcRect l="7771" t="7771"/>
          <a:stretch/>
        </p:blipFill>
        <p:spPr>
          <a:xfrm>
            <a:off x="-2794" y="-3048"/>
            <a:ext cx="2334535" cy="2381057"/>
          </a:xfrm>
          <a:prstGeom prst="rect">
            <a:avLst/>
          </a:prstGeom>
        </p:spPr>
      </p:pic>
      <p:pic>
        <p:nvPicPr>
          <p:cNvPr id="27" name="Picture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00068" y="2089046"/>
            <a:ext cx="1643932" cy="1927369"/>
          </a:xfrm>
          <a:prstGeom prst="rect">
            <a:avLst/>
          </a:prstGeom>
        </p:spPr>
      </p:pic>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spTree>
    <p:extLst>
      <p:ext uri="{BB962C8B-B14F-4D97-AF65-F5344CB8AC3E}">
        <p14:creationId xmlns:p14="http://schemas.microsoft.com/office/powerpoint/2010/main" val="83935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Title Slide Opt 2">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t="25000"/>
          <a:stretch/>
        </p:blipFill>
        <p:spPr>
          <a:xfrm rot="10800000" flipH="1">
            <a:off x="-23750" y="-2"/>
            <a:ext cx="9167750" cy="5143501"/>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a:lvl1pPr>
          </a:lstStyle>
          <a:p>
            <a:r>
              <a:rPr lang="en-US" dirty="0"/>
              <a:t>Divider Title</a:t>
            </a:r>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p:txBody>
          <a:bodyPr/>
          <a:lstStyle/>
          <a:p>
            <a:fld id="{3DD97BEB-BAEF-0344-9D5C-EC73E478698A}" type="slidenum">
              <a:rPr lang="en-US" smtClean="0"/>
              <a:pPr/>
              <a:t>‹#›</a:t>
            </a:fld>
            <a:endParaRPr lang="en-US"/>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4267505"/>
            <a:ext cx="1215715" cy="354989"/>
          </a:xfrm>
          <a:prstGeom prst="rect">
            <a:avLst/>
          </a:prstGeom>
        </p:spPr>
      </p:pic>
    </p:spTree>
    <p:extLst>
      <p:ext uri="{BB962C8B-B14F-4D97-AF65-F5344CB8AC3E}">
        <p14:creationId xmlns:p14="http://schemas.microsoft.com/office/powerpoint/2010/main" val="198217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369219"/>
            <a:ext cx="3886200" cy="2844563"/>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2844601"/>
            <a:ext cx="3886200" cy="1369180"/>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hasCustomPrompt="1"/>
          </p:nvPr>
        </p:nvSpPr>
        <p:spPr>
          <a:xfrm>
            <a:off x="4629150" y="1369219"/>
            <a:ext cx="3886200" cy="1369180"/>
          </a:xfrm>
        </p:spPr>
        <p:txBody>
          <a:bodyPr/>
          <a:lstStyle>
            <a:lvl1pPr marL="0" indent="0">
              <a:buNone/>
              <a:defRPr sz="9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2">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sp>
        <p:nvSpPr>
          <p:cNvPr id="2" name="Title Placeholder 1"/>
          <p:cNvSpPr>
            <a:spLocks noGrp="1"/>
          </p:cNvSpPr>
          <p:nvPr>
            <p:ph type="title"/>
          </p:nvPr>
        </p:nvSpPr>
        <p:spPr>
          <a:xfrm>
            <a:off x="628650" y="417136"/>
            <a:ext cx="7886700" cy="415002"/>
          </a:xfrm>
          <a:prstGeom prst="rect">
            <a:avLst/>
          </a:prstGeom>
        </p:spPr>
        <p:txBody>
          <a:bodyPr vert="horz" lIns="91440" tIns="45720" rIns="91440" bIns="45720" rtlCol="0" anchor="b">
            <a:noAutofit/>
          </a:bodyPr>
          <a:lstStyle/>
          <a:p>
            <a:r>
              <a:rPr lang="en-US" dirty="0"/>
              <a:t>Topic</a:t>
            </a:r>
          </a:p>
        </p:txBody>
      </p:sp>
      <p:sp>
        <p:nvSpPr>
          <p:cNvPr id="3" name="Text Placeholder 2"/>
          <p:cNvSpPr>
            <a:spLocks noGrp="1"/>
          </p:cNvSpPr>
          <p:nvPr>
            <p:ph type="body" idx="1"/>
          </p:nvPr>
        </p:nvSpPr>
        <p:spPr>
          <a:xfrm>
            <a:off x="628650" y="10716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Slide Number Placeholder 25"/>
          <p:cNvSpPr>
            <a:spLocks noGrp="1"/>
          </p:cNvSpPr>
          <p:nvPr>
            <p:ph type="sldNum" sz="quarter" idx="4"/>
          </p:nvPr>
        </p:nvSpPr>
        <p:spPr>
          <a:xfrm>
            <a:off x="385321" y="4654044"/>
            <a:ext cx="486659" cy="273844"/>
          </a:xfrm>
          <a:prstGeom prst="rect">
            <a:avLst/>
          </a:prstGeom>
        </p:spPr>
        <p:txBody>
          <a:bodyPr vert="horz" lIns="91440" tIns="45720" rIns="91440" bIns="45720" rtlCol="0" anchor="ctr"/>
          <a:lstStyle>
            <a:lvl1pPr algn="l">
              <a:defRPr sz="900">
                <a:solidFill>
                  <a:srgbClr val="0066A1"/>
                </a:solidFill>
              </a:defRPr>
            </a:lvl1pPr>
          </a:lstStyle>
          <a:p>
            <a:fld id="{3DD97BEB-BAEF-0344-9D5C-EC73E478698A}" type="slidenum">
              <a:rPr lang="en-US" smtClean="0"/>
              <a:pPr/>
              <a:t>‹#›</a:t>
            </a:fld>
            <a:endParaRPr lang="en-US"/>
          </a:p>
        </p:txBody>
      </p:sp>
      <p:pic>
        <p:nvPicPr>
          <p:cNvPr id="11" name="Picture 10"/>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613960" y="4267505"/>
            <a:ext cx="1215715" cy="354989"/>
          </a:xfrm>
          <a:prstGeom prst="rect">
            <a:avLst/>
          </a:prstGeom>
        </p:spPr>
      </p:pic>
      <p:pic>
        <p:nvPicPr>
          <p:cNvPr id="14" name="Picture 13"/>
          <p:cNvPicPr>
            <a:picLocks noChangeAspect="1"/>
          </p:cNvPicPr>
          <p:nvPr userDrawn="1"/>
        </p:nvPicPr>
        <p:blipFill rotWithShape="1">
          <a:blip r:embed="rId22">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63" r:id="rId3"/>
    <p:sldLayoutId id="2147483684" r:id="rId4"/>
    <p:sldLayoutId id="2147483673" r:id="rId5"/>
    <p:sldLayoutId id="2147483662" r:id="rId6"/>
    <p:sldLayoutId id="2147483675" r:id="rId7"/>
    <p:sldLayoutId id="2147483664" r:id="rId8"/>
    <p:sldLayoutId id="2147483674" r:id="rId9"/>
    <p:sldLayoutId id="2147483665" r:id="rId10"/>
    <p:sldLayoutId id="2147483676" r:id="rId11"/>
    <p:sldLayoutId id="2147483677" r:id="rId12"/>
    <p:sldLayoutId id="2147483678" r:id="rId13"/>
    <p:sldLayoutId id="2147483679" r:id="rId14"/>
    <p:sldLayoutId id="2147483667" r:id="rId15"/>
    <p:sldLayoutId id="2147483680" r:id="rId16"/>
    <p:sldLayoutId id="2147483682" r:id="rId17"/>
    <p:sldLayoutId id="2147483681" r:id="rId18"/>
    <p:sldLayoutId id="2147483685" r:id="rId19"/>
    <p:sldLayoutId id="2147483686" r:id="rId20"/>
  </p:sldLayoutIdLst>
  <p:hf hdr="0" ftr="0" dt="0"/>
  <p:txStyles>
    <p:title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playlist?list=PLBOhtamYB1hj8CJiOhz2F9kCQwcY6t5af" TargetMode="External"/><Relationship Id="rId3" Type="http://schemas.openxmlformats.org/officeDocument/2006/relationships/hyperlink" Target="https://ieeexplore.ieee.org/courses/home" TargetMode="External"/><Relationship Id="rId7" Type="http://schemas.openxmlformats.org/officeDocument/2006/relationships/hyperlink" Target="http://youtube.com/user/billkleitz"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www.youtube.com/channel/UCjALws4XTgfLyNnvXnKPj-g/playlists" TargetMode="External"/><Relationship Id="rId11" Type="http://schemas.microsoft.com/office/2007/relationships/hdphoto" Target="../media/hdphoto1.wdp"/><Relationship Id="rId5" Type="http://schemas.openxmlformats.org/officeDocument/2006/relationships/hyperlink" Target="https://www.with.in/" TargetMode="External"/><Relationship Id="rId10" Type="http://schemas.openxmlformats.org/officeDocument/2006/relationships/image" Target="../media/image29.png"/><Relationship Id="rId4" Type="http://schemas.openxmlformats.org/officeDocument/2006/relationships/hyperlink" Target="https://www.merlot.org/merlot/index.htm" TargetMode="External"/><Relationship Id="rId9" Type="http://schemas.openxmlformats.org/officeDocument/2006/relationships/hyperlink" Target="https://www.youtube.com/channel/UC1usFRN4LCMcfIV7UjHNuQg/video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ep.jhu.edu/faculty/learning-roadmap-for-new-online-instructors/comparing-face-to-face-and-online-teach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ep.jhu.edu/faculty/learning-roadmap-for-new-online-instructors/comparing-face-to-face-and-online-teaching"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ctrTitle"/>
          </p:nvPr>
        </p:nvSpPr>
        <p:spPr>
          <a:xfrm>
            <a:off x="685800" y="3008238"/>
            <a:ext cx="7772400" cy="522983"/>
          </a:xfrm>
        </p:spPr>
        <p:txBody>
          <a:bodyPr>
            <a:normAutofit fontScale="90000"/>
          </a:bodyPr>
          <a:lstStyle/>
          <a:p>
            <a:r>
              <a:rPr lang="en-US" dirty="0"/>
              <a:t>Using eLearning to Support Remote Instruction</a:t>
            </a:r>
          </a:p>
        </p:txBody>
      </p:sp>
      <p:sp>
        <p:nvSpPr>
          <p:cNvPr id="22" name="Subtitle 21"/>
          <p:cNvSpPr>
            <a:spLocks noGrp="1"/>
          </p:cNvSpPr>
          <p:nvPr>
            <p:ph type="subTitle" idx="1"/>
          </p:nvPr>
        </p:nvSpPr>
        <p:spPr>
          <a:xfrm>
            <a:off x="685799" y="3577133"/>
            <a:ext cx="8319211" cy="1287475"/>
          </a:xfrm>
        </p:spPr>
        <p:txBody>
          <a:bodyPr>
            <a:normAutofit fontScale="62500" lnSpcReduction="20000"/>
          </a:bodyPr>
          <a:lstStyle/>
          <a:p>
            <a:r>
              <a:rPr lang="en-US" sz="2900" dirty="0" err="1"/>
              <a:t>Babak</a:t>
            </a:r>
            <a:r>
              <a:rPr lang="en-US" sz="2900" dirty="0"/>
              <a:t> D. </a:t>
            </a:r>
            <a:r>
              <a:rPr lang="en-US" sz="2900" dirty="0" err="1"/>
              <a:t>Beheshti</a:t>
            </a:r>
            <a:r>
              <a:rPr lang="en-US" sz="2900" dirty="0"/>
              <a:t>, PhD</a:t>
            </a:r>
          </a:p>
          <a:p>
            <a:r>
              <a:rPr lang="en-US" dirty="0"/>
              <a:t>Professor and Dean of the College of Engineering and Computing Sciences (</a:t>
            </a:r>
            <a:r>
              <a:rPr lang="en-US" dirty="0" err="1"/>
              <a:t>CoECS</a:t>
            </a:r>
            <a:r>
              <a:rPr lang="en-US" dirty="0"/>
              <a:t>), New York Institute of Technology</a:t>
            </a:r>
          </a:p>
          <a:p>
            <a:endParaRPr lang="en-US" sz="200" dirty="0"/>
          </a:p>
          <a:p>
            <a:r>
              <a:rPr lang="en-US" sz="2900" dirty="0"/>
              <a:t>Jennifer Fong</a:t>
            </a:r>
          </a:p>
          <a:p>
            <a:r>
              <a:rPr lang="en-US" dirty="0"/>
              <a:t>Director, Education Product, Sales and Marketing, IEEE</a:t>
            </a:r>
          </a:p>
        </p:txBody>
      </p:sp>
      <p:sp>
        <p:nvSpPr>
          <p:cNvPr id="4" name="Slide Number Placeholder 3"/>
          <p:cNvSpPr>
            <a:spLocks noGrp="1"/>
          </p:cNvSpPr>
          <p:nvPr>
            <p:ph type="sldNum" sz="quarter" idx="18"/>
          </p:nvPr>
        </p:nvSpPr>
        <p:spPr/>
        <p:txBody>
          <a:bodyPr/>
          <a:lstStyle/>
          <a:p>
            <a:fld id="{3DD97BEB-BAEF-0344-9D5C-EC73E478698A}" type="slidenum">
              <a:rPr lang="en-US" smtClean="0"/>
              <a:pPr/>
              <a:t>0</a:t>
            </a:fld>
            <a:endParaRPr lang="en-US"/>
          </a:p>
        </p:txBody>
      </p:sp>
    </p:spTree>
    <p:extLst>
      <p:ext uri="{BB962C8B-B14F-4D97-AF65-F5344CB8AC3E}">
        <p14:creationId xmlns:p14="http://schemas.microsoft.com/office/powerpoint/2010/main" val="1757086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E3152-4A20-4CB7-980B-4F2FC1C5D9E1}"/>
              </a:ext>
            </a:extLst>
          </p:cNvPr>
          <p:cNvSpPr>
            <a:spLocks noGrp="1"/>
          </p:cNvSpPr>
          <p:nvPr>
            <p:ph type="title"/>
          </p:nvPr>
        </p:nvSpPr>
        <p:spPr>
          <a:xfrm>
            <a:off x="385321" y="397476"/>
            <a:ext cx="7886700" cy="415002"/>
          </a:xfrm>
        </p:spPr>
        <p:txBody>
          <a:bodyPr/>
          <a:lstStyle/>
          <a:p>
            <a:r>
              <a:rPr lang="en-US" dirty="0"/>
              <a:t>Engagement</a:t>
            </a:r>
          </a:p>
        </p:txBody>
      </p:sp>
      <p:sp>
        <p:nvSpPr>
          <p:cNvPr id="3" name="Text Placeholder 2">
            <a:extLst>
              <a:ext uri="{FF2B5EF4-FFF2-40B4-BE49-F238E27FC236}">
                <a16:creationId xmlns:a16="http://schemas.microsoft.com/office/drawing/2014/main" id="{7E9C8236-22B6-4EE8-BE44-498BA55DC3B6}"/>
              </a:ext>
            </a:extLst>
          </p:cNvPr>
          <p:cNvSpPr>
            <a:spLocks noGrp="1"/>
          </p:cNvSpPr>
          <p:nvPr>
            <p:ph type="body" sz="quarter" idx="13"/>
          </p:nvPr>
        </p:nvSpPr>
        <p:spPr>
          <a:xfrm>
            <a:off x="385322" y="935421"/>
            <a:ext cx="5258734" cy="3992467"/>
          </a:xfrm>
        </p:spPr>
        <p:txBody>
          <a:bodyPr>
            <a:normAutofit/>
          </a:bodyPr>
          <a:lstStyle/>
          <a:p>
            <a:r>
              <a:rPr lang="en-US" sz="1800" b="1" dirty="0"/>
              <a:t>Connect students with one another</a:t>
            </a:r>
            <a:r>
              <a:rPr lang="en-US" sz="1800" dirty="0"/>
              <a:t>. You may need to initially force this, as they are not in the same physical space, and the isolation can be overwhelming. </a:t>
            </a:r>
          </a:p>
          <a:p>
            <a:r>
              <a:rPr lang="en-US" sz="1800" dirty="0"/>
              <a:t>Don't lecture! </a:t>
            </a:r>
            <a:r>
              <a:rPr lang="en-US" sz="1800" b="1" dirty="0"/>
              <a:t>eLearning and video content from publishers</a:t>
            </a:r>
            <a:r>
              <a:rPr lang="en-US" sz="1800" dirty="0"/>
              <a:t>, your recorded videos and other content </a:t>
            </a:r>
            <a:r>
              <a:rPr lang="en-US" sz="1800" b="1" dirty="0"/>
              <a:t>should be provided as on-demand </a:t>
            </a:r>
            <a:r>
              <a:rPr lang="en-US" sz="1800" b="1" dirty="0" smtClean="0"/>
              <a:t>basis.</a:t>
            </a:r>
            <a:r>
              <a:rPr lang="en-US" sz="1800" dirty="0" smtClean="0"/>
              <a:t> </a:t>
            </a:r>
            <a:endParaRPr lang="en-US" sz="1800" dirty="0"/>
          </a:p>
          <a:p>
            <a:r>
              <a:rPr lang="en-US" sz="1800" b="1" dirty="0"/>
              <a:t>Live (synchronous) sessions should be </a:t>
            </a:r>
            <a:r>
              <a:rPr lang="en-US" sz="1800" b="1" dirty="0" smtClean="0"/>
              <a:t>flipped</a:t>
            </a:r>
            <a:r>
              <a:rPr lang="en-US" sz="1800" dirty="0" smtClean="0"/>
              <a:t>: students </a:t>
            </a:r>
            <a:r>
              <a:rPr lang="en-US" sz="1800" dirty="0"/>
              <a:t>do groupwork projects, have discussions, and Q&amp;A. </a:t>
            </a:r>
          </a:p>
          <a:p>
            <a:r>
              <a:rPr lang="en-US" sz="1800" b="1" dirty="0" smtClean="0"/>
              <a:t>Choreograph</a:t>
            </a:r>
            <a:r>
              <a:rPr lang="en-US" sz="1800" dirty="0" smtClean="0"/>
              <a:t> your </a:t>
            </a:r>
            <a:r>
              <a:rPr lang="en-US" sz="1800" b="1" dirty="0"/>
              <a:t>module lesson </a:t>
            </a:r>
            <a:r>
              <a:rPr lang="en-US" sz="1800" b="1" dirty="0" smtClean="0"/>
              <a:t>plan sequence</a:t>
            </a:r>
            <a:r>
              <a:rPr lang="en-US" sz="1800" dirty="0"/>
              <a:t>: </a:t>
            </a:r>
            <a:r>
              <a:rPr lang="en-US" sz="1800" dirty="0" smtClean="0"/>
              <a:t/>
            </a:r>
            <a:br>
              <a:rPr lang="en-US" sz="1800" dirty="0" smtClean="0"/>
            </a:br>
            <a:r>
              <a:rPr lang="en-US" sz="1800" dirty="0" smtClean="0"/>
              <a:t>(1) eLearning module, </a:t>
            </a:r>
            <a:r>
              <a:rPr lang="en-US" sz="1800" dirty="0"/>
              <a:t>followed by </a:t>
            </a:r>
            <a:r>
              <a:rPr lang="en-US" sz="1800" dirty="0" smtClean="0"/>
              <a:t>(2) polling, </a:t>
            </a:r>
            <a:r>
              <a:rPr lang="en-US" sz="1800" dirty="0"/>
              <a:t>followed by </a:t>
            </a:r>
            <a:r>
              <a:rPr lang="en-US" sz="1800" dirty="0" smtClean="0"/>
              <a:t>(3) quiz, </a:t>
            </a:r>
            <a:r>
              <a:rPr lang="en-US" sz="1800" dirty="0"/>
              <a:t>followed </a:t>
            </a:r>
            <a:r>
              <a:rPr lang="en-US" sz="1800" dirty="0" smtClean="0"/>
              <a:t>by (4) video, </a:t>
            </a:r>
            <a:r>
              <a:rPr lang="en-US" sz="1800" dirty="0"/>
              <a:t>etc. </a:t>
            </a:r>
          </a:p>
          <a:p>
            <a:pPr marL="0" indent="0">
              <a:buNone/>
            </a:pPr>
            <a:endParaRPr lang="en-US" dirty="0"/>
          </a:p>
        </p:txBody>
      </p:sp>
      <p:sp>
        <p:nvSpPr>
          <p:cNvPr id="4" name="Slide Number Placeholder 3">
            <a:extLst>
              <a:ext uri="{FF2B5EF4-FFF2-40B4-BE49-F238E27FC236}">
                <a16:creationId xmlns:a16="http://schemas.microsoft.com/office/drawing/2014/main" id="{14D00B30-6E2C-4976-A6F7-6706A9B48842}"/>
              </a:ext>
            </a:extLst>
          </p:cNvPr>
          <p:cNvSpPr>
            <a:spLocks noGrp="1"/>
          </p:cNvSpPr>
          <p:nvPr>
            <p:ph type="sldNum" sz="quarter" idx="14"/>
          </p:nvPr>
        </p:nvSpPr>
        <p:spPr/>
        <p:txBody>
          <a:bodyPr/>
          <a:lstStyle/>
          <a:p>
            <a:fld id="{3DD97BEB-BAEF-0344-9D5C-EC73E478698A}" type="slidenum">
              <a:rPr lang="en-US" smtClean="0"/>
              <a:pPr/>
              <a:t>9</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99082" y="935421"/>
            <a:ext cx="3079639" cy="2053459"/>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5644055" y="3111823"/>
            <a:ext cx="3389695" cy="919401"/>
          </a:xfrm>
          <a:prstGeom prst="roundRect">
            <a:avLst/>
          </a:prstGeom>
          <a:solidFill>
            <a:schemeClr val="accent1">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en-US" sz="2400" dirty="0" smtClean="0"/>
              <a:t>“The one who does the work, does the learning.”</a:t>
            </a:r>
            <a:endParaRPr lang="en-US" sz="2400" dirty="0"/>
          </a:p>
        </p:txBody>
      </p:sp>
    </p:spTree>
    <p:extLst>
      <p:ext uri="{BB962C8B-B14F-4D97-AF65-F5344CB8AC3E}">
        <p14:creationId xmlns:p14="http://schemas.microsoft.com/office/powerpoint/2010/main" val="3674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dirty="0"/>
              <a:t>eLearning to Differentiate Instruction</a:t>
            </a:r>
          </a:p>
        </p:txBody>
      </p:sp>
      <p:sp>
        <p:nvSpPr>
          <p:cNvPr id="5" name="Slide Number Placeholder 4"/>
          <p:cNvSpPr>
            <a:spLocks noGrp="1"/>
          </p:cNvSpPr>
          <p:nvPr>
            <p:ph type="sldNum" sz="quarter" idx="14"/>
          </p:nvPr>
        </p:nvSpPr>
        <p:spPr/>
        <p:txBody>
          <a:bodyPr/>
          <a:lstStyle/>
          <a:p>
            <a:fld id="{3DD97BEB-BAEF-0344-9D5C-EC73E478698A}" type="slidenum">
              <a:rPr lang="en-US" smtClean="0"/>
              <a:pPr/>
              <a:t>10</a:t>
            </a:fld>
            <a:endParaRPr lang="en-US"/>
          </a:p>
        </p:txBody>
      </p:sp>
      <p:sp>
        <p:nvSpPr>
          <p:cNvPr id="8" name="Text Placeholder 3">
            <a:extLst>
              <a:ext uri="{FF2B5EF4-FFF2-40B4-BE49-F238E27FC236}">
                <a16:creationId xmlns:a16="http://schemas.microsoft.com/office/drawing/2014/main" id="{1EE14A0C-1AEE-4AAC-8536-0BA2AEC35F32}"/>
              </a:ext>
            </a:extLst>
          </p:cNvPr>
          <p:cNvSpPr>
            <a:spLocks noGrp="1"/>
          </p:cNvSpPr>
          <p:nvPr>
            <p:ph type="body" sz="quarter" idx="13"/>
          </p:nvPr>
        </p:nvSpPr>
        <p:spPr>
          <a:xfrm>
            <a:off x="628650" y="963464"/>
            <a:ext cx="4791374" cy="3250159"/>
          </a:xfrm>
        </p:spPr>
        <p:txBody>
          <a:bodyPr>
            <a:normAutofit/>
          </a:bodyPr>
          <a:lstStyle/>
          <a:p>
            <a:r>
              <a:rPr lang="en-US" sz="2400" dirty="0"/>
              <a:t>In place of lectures</a:t>
            </a:r>
          </a:p>
          <a:p>
            <a:r>
              <a:rPr lang="en-US" sz="2400" dirty="0"/>
              <a:t>Create homework not from the textbook</a:t>
            </a:r>
          </a:p>
          <a:p>
            <a:r>
              <a:rPr lang="en-US" sz="2400" dirty="0"/>
              <a:t>Tutoring and supplemental instruction</a:t>
            </a:r>
          </a:p>
          <a:p>
            <a:r>
              <a:rPr lang="en-US" sz="2400" dirty="0"/>
              <a:t>Advising</a:t>
            </a:r>
          </a:p>
          <a:p>
            <a:r>
              <a:rPr lang="en-US" sz="2400" dirty="0"/>
              <a:t>Research</a:t>
            </a:r>
          </a:p>
          <a:p>
            <a:r>
              <a:rPr lang="en-US" sz="2400" dirty="0" smtClean="0"/>
              <a:t>Projects</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0024" y="1085435"/>
            <a:ext cx="2988878" cy="3006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72582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8027-784F-4A1C-8590-239C6F00072D}"/>
              </a:ext>
            </a:extLst>
          </p:cNvPr>
          <p:cNvSpPr>
            <a:spLocks noGrp="1"/>
          </p:cNvSpPr>
          <p:nvPr>
            <p:ph type="title"/>
          </p:nvPr>
        </p:nvSpPr>
        <p:spPr/>
        <p:txBody>
          <a:bodyPr/>
          <a:lstStyle/>
          <a:p>
            <a:r>
              <a:rPr lang="en-US" dirty="0"/>
              <a:t>Group Work</a:t>
            </a:r>
          </a:p>
        </p:txBody>
      </p:sp>
      <p:sp>
        <p:nvSpPr>
          <p:cNvPr id="3" name="Text Placeholder 2">
            <a:extLst>
              <a:ext uri="{FF2B5EF4-FFF2-40B4-BE49-F238E27FC236}">
                <a16:creationId xmlns:a16="http://schemas.microsoft.com/office/drawing/2014/main" id="{11A36862-C49C-4C46-AA9A-D11506DC94CA}"/>
              </a:ext>
            </a:extLst>
          </p:cNvPr>
          <p:cNvSpPr>
            <a:spLocks noGrp="1"/>
          </p:cNvSpPr>
          <p:nvPr>
            <p:ph type="body" sz="quarter" idx="13"/>
          </p:nvPr>
        </p:nvSpPr>
        <p:spPr>
          <a:xfrm>
            <a:off x="628650" y="1104077"/>
            <a:ext cx="3866348" cy="3689304"/>
          </a:xfrm>
        </p:spPr>
        <p:txBody>
          <a:bodyPr>
            <a:normAutofit fontScale="92500" lnSpcReduction="10000"/>
          </a:bodyPr>
          <a:lstStyle/>
          <a:p>
            <a:r>
              <a:rPr lang="en-US" sz="2000" dirty="0"/>
              <a:t>Select online groups of </a:t>
            </a:r>
            <a:r>
              <a:rPr lang="en-US" sz="2000" b="1" dirty="0"/>
              <a:t>four to six people</a:t>
            </a:r>
            <a:r>
              <a:rPr lang="en-US" sz="2000" dirty="0"/>
              <a:t>, no larger groups </a:t>
            </a:r>
          </a:p>
          <a:p>
            <a:r>
              <a:rPr lang="en-US" sz="2000" dirty="0"/>
              <a:t>If possible don't let groups to be randomized - </a:t>
            </a:r>
            <a:r>
              <a:rPr lang="en-US" sz="2000" b="1" dirty="0" smtClean="0"/>
              <a:t>allow </a:t>
            </a:r>
            <a:r>
              <a:rPr lang="en-US" sz="2000" b="1" dirty="0"/>
              <a:t>self-selection</a:t>
            </a:r>
            <a:r>
              <a:rPr lang="en-US" sz="2000" dirty="0"/>
              <a:t> </a:t>
            </a:r>
          </a:p>
          <a:p>
            <a:r>
              <a:rPr lang="en-US" sz="2000" b="1" dirty="0"/>
              <a:t>Create a structure </a:t>
            </a:r>
            <a:r>
              <a:rPr lang="en-US" sz="2000" dirty="0"/>
              <a:t>for each group:</a:t>
            </a:r>
          </a:p>
          <a:p>
            <a:pPr lvl="1"/>
            <a:r>
              <a:rPr lang="en-US" sz="1800" dirty="0"/>
              <a:t>Set </a:t>
            </a:r>
            <a:r>
              <a:rPr lang="en-US" sz="1800" b="1" dirty="0"/>
              <a:t>time schedule to submit plans </a:t>
            </a:r>
          </a:p>
          <a:p>
            <a:pPr lvl="1"/>
            <a:r>
              <a:rPr lang="en-US" sz="1800" dirty="0"/>
              <a:t>Require </a:t>
            </a:r>
            <a:r>
              <a:rPr lang="en-US" sz="1800" b="1" dirty="0"/>
              <a:t>basic team roles </a:t>
            </a:r>
            <a:r>
              <a:rPr lang="en-US" sz="1800" dirty="0"/>
              <a:t>to be determined and </a:t>
            </a:r>
            <a:r>
              <a:rPr lang="en-US" sz="1800" b="1" dirty="0"/>
              <a:t>submitted</a:t>
            </a:r>
          </a:p>
          <a:p>
            <a:pPr lvl="1"/>
            <a:r>
              <a:rPr lang="en-US" sz="1800" dirty="0"/>
              <a:t>Require </a:t>
            </a:r>
            <a:r>
              <a:rPr lang="en-US" sz="1800" b="1" dirty="0"/>
              <a:t>scheduled internal team meetings </a:t>
            </a:r>
            <a:r>
              <a:rPr lang="en-US" sz="1800" dirty="0"/>
              <a:t>as well as </a:t>
            </a:r>
            <a:r>
              <a:rPr lang="en-US" sz="1800" b="1" dirty="0"/>
              <a:t>meetings with you</a:t>
            </a:r>
          </a:p>
          <a:p>
            <a:pPr lvl="1"/>
            <a:r>
              <a:rPr lang="en-US" sz="1800" dirty="0"/>
              <a:t>Set </a:t>
            </a:r>
            <a:r>
              <a:rPr lang="en-US" sz="1800" b="1" dirty="0"/>
              <a:t>rubrics for team members’ contribution</a:t>
            </a:r>
          </a:p>
          <a:p>
            <a:pPr marL="342900" lvl="1" indent="0">
              <a:buNone/>
            </a:pPr>
            <a:r>
              <a:rPr lang="en-US" dirty="0"/>
              <a:t> </a:t>
            </a:r>
          </a:p>
          <a:p>
            <a:endParaRPr lang="en-US" dirty="0"/>
          </a:p>
        </p:txBody>
      </p:sp>
      <p:sp>
        <p:nvSpPr>
          <p:cNvPr id="4" name="Slide Number Placeholder 3">
            <a:extLst>
              <a:ext uri="{FF2B5EF4-FFF2-40B4-BE49-F238E27FC236}">
                <a16:creationId xmlns:a16="http://schemas.microsoft.com/office/drawing/2014/main" id="{F7277C9C-F938-44E8-8010-FE9981975079}"/>
              </a:ext>
            </a:extLst>
          </p:cNvPr>
          <p:cNvSpPr>
            <a:spLocks noGrp="1"/>
          </p:cNvSpPr>
          <p:nvPr>
            <p:ph type="sldNum" sz="quarter" idx="14"/>
          </p:nvPr>
        </p:nvSpPr>
        <p:spPr/>
        <p:txBody>
          <a:bodyPr/>
          <a:lstStyle/>
          <a:p>
            <a:fld id="{3DD97BEB-BAEF-0344-9D5C-EC73E478698A}" type="slidenum">
              <a:rPr lang="en-US" smtClean="0"/>
              <a:pPr/>
              <a:t>11</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89634" y="1104077"/>
            <a:ext cx="3908487" cy="23810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8058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30014-06FB-4EE0-9925-4DB42D693AE0}"/>
              </a:ext>
            </a:extLst>
          </p:cNvPr>
          <p:cNvSpPr>
            <a:spLocks noGrp="1"/>
          </p:cNvSpPr>
          <p:nvPr>
            <p:ph type="title"/>
          </p:nvPr>
        </p:nvSpPr>
        <p:spPr/>
        <p:txBody>
          <a:bodyPr/>
          <a:lstStyle/>
          <a:p>
            <a:r>
              <a:rPr lang="en-US" dirty="0"/>
              <a:t>Assignments</a:t>
            </a:r>
          </a:p>
        </p:txBody>
      </p:sp>
      <p:sp>
        <p:nvSpPr>
          <p:cNvPr id="3" name="Text Placeholder 2">
            <a:extLst>
              <a:ext uri="{FF2B5EF4-FFF2-40B4-BE49-F238E27FC236}">
                <a16:creationId xmlns:a16="http://schemas.microsoft.com/office/drawing/2014/main" id="{B8543243-E6DC-41B2-9220-169F9263CCEC}"/>
              </a:ext>
            </a:extLst>
          </p:cNvPr>
          <p:cNvSpPr>
            <a:spLocks noGrp="1"/>
          </p:cNvSpPr>
          <p:nvPr>
            <p:ph type="body" sz="quarter" idx="13"/>
          </p:nvPr>
        </p:nvSpPr>
        <p:spPr>
          <a:xfrm>
            <a:off x="628650" y="1097281"/>
            <a:ext cx="3596841" cy="3229452"/>
          </a:xfrm>
        </p:spPr>
        <p:txBody>
          <a:bodyPr>
            <a:normAutofit/>
          </a:bodyPr>
          <a:lstStyle/>
          <a:p>
            <a:r>
              <a:rPr lang="en-US" sz="2000" dirty="0"/>
              <a:t>Use a </a:t>
            </a:r>
            <a:r>
              <a:rPr lang="en-US" sz="2000" dirty="0" smtClean="0"/>
              <a:t>rubric</a:t>
            </a:r>
          </a:p>
          <a:p>
            <a:r>
              <a:rPr lang="en-US" sz="2000" dirty="0" smtClean="0"/>
              <a:t>Document </a:t>
            </a:r>
            <a:r>
              <a:rPr lang="en-US" sz="2000" dirty="0"/>
              <a:t>your </a:t>
            </a:r>
            <a:r>
              <a:rPr lang="en-US" sz="2000" dirty="0" smtClean="0"/>
              <a:t>feedback</a:t>
            </a:r>
          </a:p>
          <a:p>
            <a:r>
              <a:rPr lang="en-US" sz="2000" dirty="0" smtClean="0"/>
              <a:t>Add </a:t>
            </a:r>
            <a:r>
              <a:rPr lang="en-US" sz="2000" dirty="0"/>
              <a:t>feedback responses for quiz </a:t>
            </a:r>
            <a:r>
              <a:rPr lang="en-US" sz="2000" dirty="0" smtClean="0"/>
              <a:t>questions</a:t>
            </a:r>
          </a:p>
          <a:p>
            <a:r>
              <a:rPr lang="en-US" sz="2000" dirty="0" smtClean="0"/>
              <a:t>Continuously </a:t>
            </a:r>
            <a:r>
              <a:rPr lang="en-US" sz="2000" dirty="0"/>
              <a:t>improve your </a:t>
            </a:r>
            <a:r>
              <a:rPr lang="en-US" sz="2000" dirty="0" smtClean="0"/>
              <a:t>course</a:t>
            </a:r>
          </a:p>
          <a:p>
            <a:r>
              <a:rPr lang="en-US" sz="2000" dirty="0" smtClean="0"/>
              <a:t>Hold </a:t>
            </a:r>
            <a:r>
              <a:rPr lang="en-US" sz="2000" dirty="0"/>
              <a:t>live </a:t>
            </a:r>
            <a:r>
              <a:rPr lang="en-US" sz="2000" dirty="0" smtClean="0"/>
              <a:t>sessions</a:t>
            </a:r>
            <a:endParaRPr lang="en-US" sz="2000" dirty="0"/>
          </a:p>
        </p:txBody>
      </p:sp>
      <p:sp>
        <p:nvSpPr>
          <p:cNvPr id="4" name="Slide Number Placeholder 3">
            <a:extLst>
              <a:ext uri="{FF2B5EF4-FFF2-40B4-BE49-F238E27FC236}">
                <a16:creationId xmlns:a16="http://schemas.microsoft.com/office/drawing/2014/main" id="{5398DB5C-2817-4C36-BBAB-B49B03B2DF7E}"/>
              </a:ext>
            </a:extLst>
          </p:cNvPr>
          <p:cNvSpPr>
            <a:spLocks noGrp="1"/>
          </p:cNvSpPr>
          <p:nvPr>
            <p:ph type="sldNum" sz="quarter" idx="14"/>
          </p:nvPr>
        </p:nvSpPr>
        <p:spPr/>
        <p:txBody>
          <a:bodyPr/>
          <a:lstStyle/>
          <a:p>
            <a:fld id="{3DD97BEB-BAEF-0344-9D5C-EC73E478698A}" type="slidenum">
              <a:rPr lang="en-US" smtClean="0"/>
              <a:pPr/>
              <a:t>12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621" y="1097281"/>
            <a:ext cx="4281137" cy="28540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3536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2A99E0-BDA5-4E4E-82B2-9C58F785E8F9}"/>
              </a:ext>
            </a:extLst>
          </p:cNvPr>
          <p:cNvSpPr>
            <a:spLocks noGrp="1"/>
          </p:cNvSpPr>
          <p:nvPr>
            <p:ph type="title"/>
          </p:nvPr>
        </p:nvSpPr>
        <p:spPr/>
        <p:txBody>
          <a:bodyPr/>
          <a:lstStyle/>
          <a:p>
            <a:r>
              <a:rPr lang="en-US" dirty="0"/>
              <a:t>Instructor Resources </a:t>
            </a:r>
          </a:p>
        </p:txBody>
      </p:sp>
      <p:sp>
        <p:nvSpPr>
          <p:cNvPr id="8" name="Text Placeholder 7">
            <a:extLst>
              <a:ext uri="{FF2B5EF4-FFF2-40B4-BE49-F238E27FC236}">
                <a16:creationId xmlns:a16="http://schemas.microsoft.com/office/drawing/2014/main" id="{98B05B5C-C0A5-448E-A076-8B1836075D4B}"/>
              </a:ext>
            </a:extLst>
          </p:cNvPr>
          <p:cNvSpPr>
            <a:spLocks noGrp="1"/>
          </p:cNvSpPr>
          <p:nvPr>
            <p:ph type="body" sz="quarter" idx="13"/>
          </p:nvPr>
        </p:nvSpPr>
        <p:spPr>
          <a:xfrm>
            <a:off x="628650" y="912390"/>
            <a:ext cx="7148563" cy="4231109"/>
          </a:xfrm>
        </p:spPr>
        <p:txBody>
          <a:bodyPr>
            <a:normAutofit fontScale="92500" lnSpcReduction="10000"/>
          </a:bodyPr>
          <a:lstStyle/>
          <a:p>
            <a:r>
              <a:rPr lang="en-US" sz="2100" b="1" dirty="0" smtClean="0"/>
              <a:t>IEEE </a:t>
            </a:r>
            <a:r>
              <a:rPr lang="en-US" sz="2100" b="1" dirty="0"/>
              <a:t>eLearning Library </a:t>
            </a:r>
            <a:r>
              <a:rPr lang="en-US" sz="2100" dirty="0" smtClean="0"/>
              <a:t/>
            </a:r>
            <a:br>
              <a:rPr lang="en-US" sz="2100" dirty="0" smtClean="0"/>
            </a:br>
            <a:r>
              <a:rPr lang="en-US" sz="2100" dirty="0" smtClean="0"/>
              <a:t>(</a:t>
            </a:r>
            <a:r>
              <a:rPr lang="en-US" sz="2100" dirty="0">
                <a:hlinkClick r:id="rId3"/>
              </a:rPr>
              <a:t>https://</a:t>
            </a:r>
            <a:r>
              <a:rPr lang="en-US" sz="2100" dirty="0" smtClean="0">
                <a:hlinkClick r:id="rId3"/>
              </a:rPr>
              <a:t>ieeexplore.ieee.org/courses/home</a:t>
            </a:r>
            <a:r>
              <a:rPr lang="en-US" sz="2100" dirty="0" smtClean="0"/>
              <a:t>)</a:t>
            </a:r>
            <a:r>
              <a:rPr lang="en-US" sz="2100" dirty="0"/>
              <a:t> </a:t>
            </a:r>
            <a:endParaRPr lang="en-US" sz="2100" dirty="0" smtClean="0"/>
          </a:p>
          <a:p>
            <a:r>
              <a:rPr lang="en-US" sz="2100" b="1" dirty="0" smtClean="0"/>
              <a:t>Merlot Multimedia </a:t>
            </a:r>
            <a:r>
              <a:rPr lang="en-US" sz="2100" b="1" dirty="0"/>
              <a:t>R</a:t>
            </a:r>
            <a:r>
              <a:rPr lang="en-US" sz="2100" b="1" dirty="0" smtClean="0"/>
              <a:t>esources </a:t>
            </a:r>
            <a:r>
              <a:rPr lang="en-US" sz="2100" dirty="0" smtClean="0"/>
              <a:t/>
            </a:r>
            <a:br>
              <a:rPr lang="en-US" sz="2100" dirty="0" smtClean="0"/>
            </a:br>
            <a:r>
              <a:rPr lang="en-US" sz="2100" dirty="0" smtClean="0"/>
              <a:t>(</a:t>
            </a:r>
            <a:r>
              <a:rPr lang="en-US" sz="2100" dirty="0">
                <a:hlinkClick r:id="rId4"/>
              </a:rPr>
              <a:t>https://www.merlot.org/merlot/index.htm</a:t>
            </a:r>
            <a:r>
              <a:rPr lang="en-US" sz="2100" dirty="0"/>
              <a:t>)</a:t>
            </a:r>
          </a:p>
          <a:p>
            <a:r>
              <a:rPr lang="en-US" sz="2100" b="1" dirty="0"/>
              <a:t>“</a:t>
            </a:r>
            <a:r>
              <a:rPr lang="en-US" sz="2100" b="1" dirty="0" smtClean="0"/>
              <a:t>within” Virtual Reality App </a:t>
            </a:r>
            <a:r>
              <a:rPr lang="en-US" sz="2100" dirty="0"/>
              <a:t>(</a:t>
            </a:r>
            <a:r>
              <a:rPr lang="en-US" sz="2100" dirty="0">
                <a:hlinkClick r:id="rId5"/>
              </a:rPr>
              <a:t>https://www.with.in/</a:t>
            </a:r>
            <a:r>
              <a:rPr lang="en-US" sz="2100" dirty="0"/>
              <a:t>)</a:t>
            </a:r>
          </a:p>
          <a:p>
            <a:r>
              <a:rPr lang="en-US" sz="2100" b="1" dirty="0" smtClean="0"/>
              <a:t>Examples of Available Lectures </a:t>
            </a:r>
          </a:p>
          <a:p>
            <a:pPr lvl="1"/>
            <a:r>
              <a:rPr lang="en-US" sz="1700" dirty="0" smtClean="0"/>
              <a:t>Electronic </a:t>
            </a:r>
            <a:r>
              <a:rPr lang="en-US" sz="1700" dirty="0"/>
              <a:t>and Electrical Engineering Lectures: </a:t>
            </a:r>
            <a:r>
              <a:rPr lang="en-US" sz="1700" dirty="0">
                <a:hlinkClick r:id="rId6"/>
              </a:rPr>
              <a:t>https://www.youtube.com/channel/UCjALws4XTgfLyNnvXnKPj-g/playlists</a:t>
            </a:r>
            <a:endParaRPr lang="en-US" sz="1700" dirty="0"/>
          </a:p>
          <a:p>
            <a:pPr lvl="1"/>
            <a:r>
              <a:rPr lang="en-US" sz="1700" dirty="0"/>
              <a:t>200 on-line lectures covering all subjects of Digital </a:t>
            </a:r>
            <a:r>
              <a:rPr lang="en-US" sz="1700" dirty="0" smtClean="0"/>
              <a:t>Electronics </a:t>
            </a:r>
            <a:r>
              <a:rPr lang="en-US" sz="1700" dirty="0"/>
              <a:t>on YouTube at: </a:t>
            </a:r>
            <a:r>
              <a:rPr lang="en-US" sz="1700" dirty="0">
                <a:hlinkClick r:id="rId7"/>
              </a:rPr>
              <a:t>http://youtube.com/user/billkleitz</a:t>
            </a:r>
            <a:r>
              <a:rPr lang="en-US" sz="1700" dirty="0"/>
              <a:t> </a:t>
            </a:r>
          </a:p>
          <a:p>
            <a:pPr lvl="1"/>
            <a:r>
              <a:rPr lang="en-US" sz="1700" dirty="0"/>
              <a:t>VHDL Basics and FPGA </a:t>
            </a:r>
            <a:r>
              <a:rPr lang="en-US" sz="1700" dirty="0" err="1"/>
              <a:t>Impementation</a:t>
            </a:r>
            <a:r>
              <a:rPr lang="en-US" sz="1700" dirty="0"/>
              <a:t> (Intel, Altera and Xilinx): </a:t>
            </a:r>
            <a:r>
              <a:rPr lang="en-US" sz="1700" dirty="0">
                <a:hlinkClick r:id="rId8"/>
              </a:rPr>
              <a:t>https://www.youtube.com/playlist?list=PLBOhtamYB1hj8CJiOhz2F9kCQwcY6t5af</a:t>
            </a:r>
            <a:endParaRPr lang="en-US" sz="1700" dirty="0"/>
          </a:p>
          <a:p>
            <a:pPr lvl="1"/>
            <a:r>
              <a:rPr lang="en-US" sz="1700" dirty="0"/>
              <a:t>Introduction to Cryptography by Christof </a:t>
            </a:r>
            <a:r>
              <a:rPr lang="en-US" sz="1700" dirty="0" err="1"/>
              <a:t>Paar</a:t>
            </a:r>
            <a:r>
              <a:rPr lang="en-US" sz="1700" dirty="0"/>
              <a:t>:  </a:t>
            </a:r>
            <a:r>
              <a:rPr lang="en-US" sz="1700" dirty="0">
                <a:hlinkClick r:id="rId9"/>
              </a:rPr>
              <a:t>https://www.youtube.com/channel/UC1usFRN4LCMcfIV7UjHNuQg/videos</a:t>
            </a:r>
            <a:endParaRPr lang="en-US" sz="1700" dirty="0"/>
          </a:p>
          <a:p>
            <a:r>
              <a:rPr lang="en-US" dirty="0"/>
              <a:t/>
            </a:r>
            <a:br>
              <a:rPr lang="en-US" dirty="0"/>
            </a:br>
            <a:r>
              <a:rPr lang="en-US" dirty="0"/>
              <a:t> </a:t>
            </a:r>
          </a:p>
          <a:p>
            <a:endParaRPr lang="en-US" dirty="0"/>
          </a:p>
        </p:txBody>
      </p:sp>
      <p:sp>
        <p:nvSpPr>
          <p:cNvPr id="5" name="Slide Number Placeholder 4">
            <a:extLst>
              <a:ext uri="{FF2B5EF4-FFF2-40B4-BE49-F238E27FC236}">
                <a16:creationId xmlns:a16="http://schemas.microsoft.com/office/drawing/2014/main" id="{DD37F0E8-D0BD-4B0F-8284-A9C982A7FA27}"/>
              </a:ext>
            </a:extLst>
          </p:cNvPr>
          <p:cNvSpPr>
            <a:spLocks noGrp="1"/>
          </p:cNvSpPr>
          <p:nvPr>
            <p:ph type="sldNum" sz="quarter" idx="14"/>
          </p:nvPr>
        </p:nvSpPr>
        <p:spPr/>
        <p:txBody>
          <a:bodyPr/>
          <a:lstStyle/>
          <a:p>
            <a:fld id="{3DD97BEB-BAEF-0344-9D5C-EC73E478698A}" type="slidenum">
              <a:rPr lang="en-US" smtClean="0"/>
              <a:pPr/>
              <a:t>13</a:t>
            </a:fld>
            <a:endParaRPr lang="en-US"/>
          </a:p>
        </p:txBody>
      </p:sp>
      <p:pic>
        <p:nvPicPr>
          <p:cNvPr id="3" name="Picture 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9250" r="100000"/>
                    </a14:imgEffect>
                  </a14:imgLayer>
                </a14:imgProps>
              </a:ext>
              <a:ext uri="{28A0092B-C50C-407E-A947-70E740481C1C}">
                <a14:useLocalDpi xmlns:a14="http://schemas.microsoft.com/office/drawing/2010/main"/>
              </a:ext>
            </a:extLst>
          </a:blip>
          <a:stretch>
            <a:fillRect/>
          </a:stretch>
        </p:blipFill>
        <p:spPr>
          <a:xfrm>
            <a:off x="6054290" y="336884"/>
            <a:ext cx="3226869" cy="2420152"/>
          </a:xfrm>
          <a:prstGeom prst="rect">
            <a:avLst/>
          </a:prstGeom>
        </p:spPr>
      </p:pic>
    </p:spTree>
    <p:extLst>
      <p:ext uri="{BB962C8B-B14F-4D97-AF65-F5344CB8AC3E}">
        <p14:creationId xmlns:p14="http://schemas.microsoft.com/office/powerpoint/2010/main" val="9092896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5B4F9-C4AF-4236-A0EE-7E9504872ED9}"/>
              </a:ext>
            </a:extLst>
          </p:cNvPr>
          <p:cNvSpPr>
            <a:spLocks noGrp="1"/>
          </p:cNvSpPr>
          <p:nvPr>
            <p:ph type="title"/>
          </p:nvPr>
        </p:nvSpPr>
        <p:spPr/>
        <p:txBody>
          <a:bodyPr/>
          <a:lstStyle/>
          <a:p>
            <a:r>
              <a:rPr lang="en-US" dirty="0"/>
              <a:t>Online Labs</a:t>
            </a:r>
          </a:p>
        </p:txBody>
      </p:sp>
      <p:sp>
        <p:nvSpPr>
          <p:cNvPr id="3" name="Text Placeholder 2">
            <a:extLst>
              <a:ext uri="{FF2B5EF4-FFF2-40B4-BE49-F238E27FC236}">
                <a16:creationId xmlns:a16="http://schemas.microsoft.com/office/drawing/2014/main" id="{B2E21711-C494-434E-B597-79E74B4722F5}"/>
              </a:ext>
            </a:extLst>
          </p:cNvPr>
          <p:cNvSpPr>
            <a:spLocks noGrp="1"/>
          </p:cNvSpPr>
          <p:nvPr>
            <p:ph type="body" sz="quarter" idx="13"/>
          </p:nvPr>
        </p:nvSpPr>
        <p:spPr>
          <a:xfrm>
            <a:off x="628650" y="927653"/>
            <a:ext cx="4347611" cy="3399080"/>
          </a:xfrm>
        </p:spPr>
        <p:txBody>
          <a:bodyPr>
            <a:noAutofit/>
          </a:bodyPr>
          <a:lstStyle/>
          <a:p>
            <a:r>
              <a:rPr lang="en-US" sz="2000" dirty="0"/>
              <a:t>Example Vendor - </a:t>
            </a:r>
            <a:r>
              <a:rPr lang="en-US" sz="2000" b="1" dirty="0"/>
              <a:t>Emona Multi-User, Remotely Controlled Experiments in Electronics and Telecoms</a:t>
            </a:r>
          </a:p>
          <a:p>
            <a:r>
              <a:rPr lang="en-US" sz="2000" dirty="0"/>
              <a:t>Emona offers a range of hardware experiments (NOT SIMULATIONS) which classes of students use a single equipment to carry out experiments in real time.</a:t>
            </a:r>
          </a:p>
          <a:p>
            <a:pPr lvl="1"/>
            <a:r>
              <a:rPr lang="en-US" sz="1600" dirty="0"/>
              <a:t>Easy student access: From anywhere on web browser, log on with USERNAME/PASSWORD</a:t>
            </a:r>
          </a:p>
          <a:p>
            <a:pPr lvl="1"/>
            <a:r>
              <a:rPr lang="en-US" sz="1600" dirty="0"/>
              <a:t>Many students can run independent experiments simultaneously due to very fast time-share technology</a:t>
            </a:r>
          </a:p>
        </p:txBody>
      </p:sp>
      <p:sp>
        <p:nvSpPr>
          <p:cNvPr id="4" name="Slide Number Placeholder 3">
            <a:extLst>
              <a:ext uri="{FF2B5EF4-FFF2-40B4-BE49-F238E27FC236}">
                <a16:creationId xmlns:a16="http://schemas.microsoft.com/office/drawing/2014/main" id="{4A9E4D88-4A63-4604-886E-8441F2CE343B}"/>
              </a:ext>
            </a:extLst>
          </p:cNvPr>
          <p:cNvSpPr>
            <a:spLocks noGrp="1"/>
          </p:cNvSpPr>
          <p:nvPr>
            <p:ph type="sldNum" sz="quarter" idx="14"/>
          </p:nvPr>
        </p:nvSpPr>
        <p:spPr/>
        <p:txBody>
          <a:bodyPr/>
          <a:lstStyle/>
          <a:p>
            <a:fld id="{3DD97BEB-BAEF-0344-9D5C-EC73E478698A}" type="slidenum">
              <a:rPr lang="en-US" smtClean="0"/>
              <a:pPr/>
              <a:t>14</a:t>
            </a:fld>
            <a:endParaRPr lang="en-US"/>
          </a:p>
        </p:txBody>
      </p:sp>
      <p:pic>
        <p:nvPicPr>
          <p:cNvPr id="6" name="Picture 5">
            <a:extLst>
              <a:ext uri="{FF2B5EF4-FFF2-40B4-BE49-F238E27FC236}">
                <a16:creationId xmlns:a16="http://schemas.microsoft.com/office/drawing/2014/main" id="{FBB73C53-F4FA-4205-8E7B-515C7332719C}"/>
              </a:ext>
            </a:extLst>
          </p:cNvPr>
          <p:cNvPicPr>
            <a:picLocks noChangeAspect="1"/>
          </p:cNvPicPr>
          <p:nvPr/>
        </p:nvPicPr>
        <p:blipFill>
          <a:blip r:embed="rId2"/>
          <a:stretch>
            <a:fillRect/>
          </a:stretch>
        </p:blipFill>
        <p:spPr>
          <a:xfrm>
            <a:off x="5215576" y="1062406"/>
            <a:ext cx="3532166" cy="27203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6042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5B4F9-C4AF-4236-A0EE-7E9504872ED9}"/>
              </a:ext>
            </a:extLst>
          </p:cNvPr>
          <p:cNvSpPr>
            <a:spLocks noGrp="1"/>
          </p:cNvSpPr>
          <p:nvPr>
            <p:ph type="title"/>
          </p:nvPr>
        </p:nvSpPr>
        <p:spPr/>
        <p:txBody>
          <a:bodyPr/>
          <a:lstStyle/>
          <a:p>
            <a:r>
              <a:rPr lang="en-US" dirty="0"/>
              <a:t>Online Labs</a:t>
            </a:r>
          </a:p>
        </p:txBody>
      </p:sp>
      <p:sp>
        <p:nvSpPr>
          <p:cNvPr id="3" name="Text Placeholder 2">
            <a:extLst>
              <a:ext uri="{FF2B5EF4-FFF2-40B4-BE49-F238E27FC236}">
                <a16:creationId xmlns:a16="http://schemas.microsoft.com/office/drawing/2014/main" id="{B2E21711-C494-434E-B597-79E74B4722F5}"/>
              </a:ext>
            </a:extLst>
          </p:cNvPr>
          <p:cNvSpPr>
            <a:spLocks noGrp="1"/>
          </p:cNvSpPr>
          <p:nvPr>
            <p:ph type="body" sz="quarter" idx="13"/>
          </p:nvPr>
        </p:nvSpPr>
        <p:spPr>
          <a:xfrm>
            <a:off x="628650" y="927653"/>
            <a:ext cx="7886700" cy="3399080"/>
          </a:xfrm>
        </p:spPr>
        <p:txBody>
          <a:bodyPr/>
          <a:lstStyle/>
          <a:p>
            <a:r>
              <a:rPr lang="en-US" dirty="0"/>
              <a:t>Example Vendor - </a:t>
            </a:r>
            <a:r>
              <a:rPr lang="en-US" b="1" dirty="0"/>
              <a:t>Harvard’s </a:t>
            </a:r>
            <a:r>
              <a:rPr lang="en-US" b="1" dirty="0" err="1"/>
              <a:t>LabXchange</a:t>
            </a:r>
            <a:r>
              <a:rPr lang="en-US" b="1" dirty="0"/>
              <a:t> has just released a suite of lab simulations with assessments that focus on basic molecular biology techniques</a:t>
            </a:r>
          </a:p>
          <a:p>
            <a:endParaRPr lang="en-US" b="1" dirty="0"/>
          </a:p>
        </p:txBody>
      </p:sp>
      <p:sp>
        <p:nvSpPr>
          <p:cNvPr id="4" name="Slide Number Placeholder 3">
            <a:extLst>
              <a:ext uri="{FF2B5EF4-FFF2-40B4-BE49-F238E27FC236}">
                <a16:creationId xmlns:a16="http://schemas.microsoft.com/office/drawing/2014/main" id="{4A9E4D88-4A63-4604-886E-8441F2CE343B}"/>
              </a:ext>
            </a:extLst>
          </p:cNvPr>
          <p:cNvSpPr>
            <a:spLocks noGrp="1"/>
          </p:cNvSpPr>
          <p:nvPr>
            <p:ph type="sldNum" sz="quarter" idx="14"/>
          </p:nvPr>
        </p:nvSpPr>
        <p:spPr/>
        <p:txBody>
          <a:bodyPr/>
          <a:lstStyle/>
          <a:p>
            <a:fld id="{3DD97BEB-BAEF-0344-9D5C-EC73E478698A}" type="slidenum">
              <a:rPr lang="en-US" smtClean="0"/>
              <a:pPr/>
              <a:t>15</a:t>
            </a:fld>
            <a:endParaRPr lang="en-US"/>
          </a:p>
        </p:txBody>
      </p:sp>
      <p:pic>
        <p:nvPicPr>
          <p:cNvPr id="5" name="Picture 4">
            <a:extLst>
              <a:ext uri="{FF2B5EF4-FFF2-40B4-BE49-F238E27FC236}">
                <a16:creationId xmlns:a16="http://schemas.microsoft.com/office/drawing/2014/main" id="{177E1D96-9A13-4F53-B62C-6C03C6A89C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29408" y="1695064"/>
            <a:ext cx="5267739" cy="29589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2203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Need Vetted Online Content</a:t>
            </a:r>
          </a:p>
        </p:txBody>
      </p:sp>
      <p:sp>
        <p:nvSpPr>
          <p:cNvPr id="3" name="Text Placeholder 2"/>
          <p:cNvSpPr>
            <a:spLocks noGrp="1"/>
          </p:cNvSpPr>
          <p:nvPr>
            <p:ph type="body" sz="quarter" idx="13"/>
          </p:nvPr>
        </p:nvSpPr>
        <p:spPr>
          <a:xfrm>
            <a:off x="628650" y="1292237"/>
            <a:ext cx="4052680" cy="3361807"/>
          </a:xfrm>
        </p:spPr>
        <p:txBody>
          <a:bodyPr>
            <a:normAutofit/>
          </a:bodyPr>
          <a:lstStyle/>
          <a:p>
            <a:r>
              <a:rPr lang="en-US" sz="1800" dirty="0"/>
              <a:t>Faculty say they’re working up to 60% more</a:t>
            </a:r>
          </a:p>
          <a:p>
            <a:r>
              <a:rPr lang="en-US" sz="1800" dirty="0"/>
              <a:t>Finding and vetting content that all students can access takes a lot of time</a:t>
            </a:r>
          </a:p>
          <a:p>
            <a:r>
              <a:rPr lang="en-US" sz="1800" dirty="0"/>
              <a:t>Engineering libraries can help by providing vetted resources </a:t>
            </a:r>
          </a:p>
          <a:p>
            <a:r>
              <a:rPr lang="en-US" sz="1800" dirty="0"/>
              <a:t>Online instructional resources that are peer-reviewed and globally relevant allow instructors to focus on student support while still meeting accreditation criteria</a:t>
            </a:r>
          </a:p>
        </p:txBody>
      </p:sp>
      <p:sp>
        <p:nvSpPr>
          <p:cNvPr id="4" name="Slide Number Placeholder 3"/>
          <p:cNvSpPr>
            <a:spLocks noGrp="1"/>
          </p:cNvSpPr>
          <p:nvPr>
            <p:ph type="sldNum" sz="quarter" idx="14"/>
          </p:nvPr>
        </p:nvSpPr>
        <p:spPr/>
        <p:txBody>
          <a:bodyPr/>
          <a:lstStyle/>
          <a:p>
            <a:fld id="{3DD97BEB-BAEF-0344-9D5C-EC73E478698A}" type="slidenum">
              <a:rPr lang="en-US" smtClean="0"/>
              <a:pPr/>
              <a:t>16</a:t>
            </a:fld>
            <a:endParaRPr lang="en-US"/>
          </a:p>
        </p:txBody>
      </p:sp>
      <p:sp>
        <p:nvSpPr>
          <p:cNvPr id="5" name="Text Placeholder 4"/>
          <p:cNvSpPr>
            <a:spLocks noGrp="1"/>
          </p:cNvSpPr>
          <p:nvPr>
            <p:ph type="body" sz="quarter" idx="15"/>
          </p:nvPr>
        </p:nvSpPr>
        <p:spPr/>
        <p:txBody>
          <a:bodyPr>
            <a:normAutofit fontScale="85000" lnSpcReduction="20000"/>
          </a:bodyPr>
          <a:lstStyle/>
          <a:p>
            <a:r>
              <a:rPr lang="en-US" dirty="0"/>
              <a:t>Publishers are the ideal source for peer-reviewed content that every student can access online</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80436" y="1369219"/>
            <a:ext cx="3939466" cy="2626311"/>
          </a:xfrm>
          <a:prstGeom prst="rect">
            <a:avLst/>
          </a:prstGeom>
        </p:spPr>
      </p:pic>
    </p:spTree>
    <p:extLst>
      <p:ext uri="{BB962C8B-B14F-4D97-AF65-F5344CB8AC3E}">
        <p14:creationId xmlns:p14="http://schemas.microsoft.com/office/powerpoint/2010/main" val="1254289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IEEE eLearning Library: Peer-Reviewed Online Library Resource</a:t>
            </a:r>
          </a:p>
        </p:txBody>
      </p:sp>
      <p:sp>
        <p:nvSpPr>
          <p:cNvPr id="3" name="Text Placeholder 2"/>
          <p:cNvSpPr>
            <a:spLocks noGrp="1"/>
          </p:cNvSpPr>
          <p:nvPr>
            <p:ph type="body" sz="quarter" idx="13"/>
          </p:nvPr>
        </p:nvSpPr>
        <p:spPr>
          <a:xfrm>
            <a:off x="628650" y="1033669"/>
            <a:ext cx="4221646" cy="3756991"/>
          </a:xfrm>
        </p:spPr>
        <p:txBody>
          <a:bodyPr>
            <a:normAutofit/>
          </a:bodyPr>
          <a:lstStyle/>
          <a:p>
            <a:r>
              <a:rPr lang="en-US" sz="1800" dirty="0"/>
              <a:t>Hundreds of engaging, multimedia courses developed by leading experts from around the world</a:t>
            </a:r>
            <a:endParaRPr lang="en-US" sz="1500" dirty="0"/>
          </a:p>
          <a:p>
            <a:r>
              <a:rPr lang="en-US" sz="1800" dirty="0"/>
              <a:t>Entire library of online courses are peer reviewed</a:t>
            </a:r>
          </a:p>
          <a:p>
            <a:r>
              <a:rPr lang="en-US" sz="1800" dirty="0"/>
              <a:t>Online courses are available 24/7 and can be accessed from anywhere in the world on the IEEE </a:t>
            </a:r>
            <a:r>
              <a:rPr lang="en-US" sz="1800" i="1" dirty="0" err="1"/>
              <a:t>Xplore</a:t>
            </a:r>
            <a:r>
              <a:rPr lang="en-US" sz="1800" i="1" dirty="0"/>
              <a:t> </a:t>
            </a:r>
            <a:r>
              <a:rPr lang="en-US" sz="1800" dirty="0"/>
              <a:t>Digital Library</a:t>
            </a:r>
            <a:endParaRPr lang="en-US" sz="1800" i="1" dirty="0"/>
          </a:p>
          <a:p>
            <a:r>
              <a:rPr lang="en-US" sz="1800" dirty="0"/>
              <a:t>Content supports a variety of engineering curriculum areas as well as Career Preparation topics</a:t>
            </a:r>
          </a:p>
          <a:p>
            <a:endParaRPr lang="en-US" dirty="0"/>
          </a:p>
          <a:p>
            <a:endParaRPr lang="en-US" dirty="0"/>
          </a:p>
          <a:p>
            <a:endParaRPr lang="en-US" dirty="0"/>
          </a:p>
        </p:txBody>
      </p:sp>
      <p:sp>
        <p:nvSpPr>
          <p:cNvPr id="4" name="Slide Number Placeholder 3"/>
          <p:cNvSpPr>
            <a:spLocks noGrp="1"/>
          </p:cNvSpPr>
          <p:nvPr>
            <p:ph type="sldNum" sz="quarter" idx="14"/>
          </p:nvPr>
        </p:nvSpPr>
        <p:spPr/>
        <p:txBody>
          <a:bodyPr/>
          <a:lstStyle/>
          <a:p>
            <a:fld id="{3DD97BEB-BAEF-0344-9D5C-EC73E478698A}" type="slidenum">
              <a:rPr lang="en-US" smtClean="0"/>
              <a:pPr/>
              <a:t>17</a:t>
            </a:fld>
            <a:endParaRPr lang="en-US"/>
          </a:p>
        </p:txBody>
      </p:sp>
      <p:pic>
        <p:nvPicPr>
          <p:cNvPr id="6" name="Google Shape;347;p18"/>
          <p:cNvPicPr preferRelativeResize="0"/>
          <p:nvPr/>
        </p:nvPicPr>
        <p:blipFill rotWithShape="1">
          <a:blip r:embed="rId3">
            <a:alphaModFix/>
          </a:blip>
          <a:srcRect b="27024"/>
          <a:stretch/>
        </p:blipFill>
        <p:spPr>
          <a:xfrm>
            <a:off x="5006395" y="821715"/>
            <a:ext cx="3909005" cy="3832329"/>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950499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8613"/>
            <a:ext cx="8423453" cy="734616"/>
          </a:xfrm>
        </p:spPr>
        <p:txBody>
          <a:bodyPr/>
          <a:lstStyle/>
          <a:p>
            <a:r>
              <a:rPr lang="en-US" dirty="0" smtClean="0"/>
              <a:t>Essential eLearning Topics for Engineering Education</a:t>
            </a:r>
            <a:endParaRPr lang="en-US" dirty="0"/>
          </a:p>
        </p:txBody>
      </p:sp>
      <p:graphicFrame>
        <p:nvGraphicFramePr>
          <p:cNvPr id="3" name="Content Placeholder 2"/>
          <p:cNvGraphicFramePr>
            <a:graphicFrameLocks noGrp="1"/>
          </p:cNvGraphicFramePr>
          <p:nvPr>
            <p:ph idx="1"/>
            <p:extLst/>
          </p:nvPr>
        </p:nvGraphicFramePr>
        <p:xfrm>
          <a:off x="457200" y="1194903"/>
          <a:ext cx="8423453" cy="3135288"/>
        </p:xfrm>
        <a:graphic>
          <a:graphicData uri="http://schemas.openxmlformats.org/drawingml/2006/table">
            <a:tbl>
              <a:tblPr firstRow="1" bandRow="1">
                <a:tableStyleId>{3B4B98B0-60AC-42C2-AFA5-B58CD77FA1E5}</a:tableStyleId>
              </a:tblPr>
              <a:tblGrid>
                <a:gridCol w="1975412">
                  <a:extLst>
                    <a:ext uri="{9D8B030D-6E8A-4147-A177-3AD203B41FA5}">
                      <a16:colId xmlns:a16="http://schemas.microsoft.com/office/drawing/2014/main" val="3060627003"/>
                    </a:ext>
                  </a:extLst>
                </a:gridCol>
                <a:gridCol w="2418186">
                  <a:extLst>
                    <a:ext uri="{9D8B030D-6E8A-4147-A177-3AD203B41FA5}">
                      <a16:colId xmlns:a16="http://schemas.microsoft.com/office/drawing/2014/main" val="3618853984"/>
                    </a:ext>
                  </a:extLst>
                </a:gridCol>
                <a:gridCol w="1886720">
                  <a:extLst>
                    <a:ext uri="{9D8B030D-6E8A-4147-A177-3AD203B41FA5}">
                      <a16:colId xmlns:a16="http://schemas.microsoft.com/office/drawing/2014/main" val="4268210304"/>
                    </a:ext>
                  </a:extLst>
                </a:gridCol>
                <a:gridCol w="2143135">
                  <a:extLst>
                    <a:ext uri="{9D8B030D-6E8A-4147-A177-3AD203B41FA5}">
                      <a16:colId xmlns:a16="http://schemas.microsoft.com/office/drawing/2014/main" val="2930190860"/>
                    </a:ext>
                  </a:extLst>
                </a:gridCol>
              </a:tblGrid>
              <a:tr h="699000">
                <a:tc>
                  <a:txBody>
                    <a:bodyPr/>
                    <a:lstStyle/>
                    <a:p>
                      <a:pPr algn="ctr"/>
                      <a:r>
                        <a:rPr lang="en-US" sz="1800" b="0" dirty="0" smtClean="0"/>
                        <a:t>Aerospace</a:t>
                      </a:r>
                      <a:endParaRPr lang="en-US" sz="1800" b="0" dirty="0"/>
                    </a:p>
                  </a:txBody>
                  <a:tcPr marL="68580" marR="68580" marT="34290" marB="3429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b="0" dirty="0" smtClean="0"/>
                        <a:t>Bioengineering</a:t>
                      </a:r>
                      <a:endParaRPr lang="en-US" sz="1800" b="0" dirty="0"/>
                    </a:p>
                  </a:txBody>
                  <a:tcPr marL="68580" marR="68580" marT="34290" marB="34290"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b="0" dirty="0" smtClean="0"/>
                        <a:t>Career Development</a:t>
                      </a:r>
                      <a:endParaRPr lang="en-US" sz="1800" b="0" dirty="0"/>
                    </a:p>
                  </a:txBody>
                  <a:tcPr marL="68580" marR="68580" marT="34290" marB="34290"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b="0" dirty="0" smtClean="0"/>
                        <a:t>Communications</a:t>
                      </a:r>
                      <a:endParaRPr lang="en-US" sz="1800" b="0" dirty="0"/>
                    </a:p>
                  </a:txBody>
                  <a:tcPr marL="68580" marR="68580" marT="34290" marB="3429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96083355"/>
                  </a:ext>
                </a:extLst>
              </a:tr>
              <a:tr h="10265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t>Components, Circuits, Devices &amp; Systems</a:t>
                      </a:r>
                    </a:p>
                  </a:txBody>
                  <a:tcPr marL="68580" marR="68580" marT="34290" marB="34290" anchor="ctr">
                    <a:lnL w="12700" cap="flat" cmpd="sng" algn="ctr">
                      <a:solidFill>
                        <a:schemeClr val="tx1"/>
                      </a:solid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t>Computing</a:t>
                      </a:r>
                    </a:p>
                  </a:txBody>
                  <a:tcPr marL="68580" marR="68580" marT="34290" marB="34290" anchor="ctr">
                    <a:lnL>
                      <a:noFill/>
                    </a:lnL>
                    <a:lnR>
                      <a:noFill/>
                    </a:lnR>
                    <a:lnT w="12700" cmpd="sng">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t>Emerging</a:t>
                      </a:r>
                      <a:r>
                        <a:rPr lang="en-US" sz="1800" b="0" baseline="0" dirty="0" smtClean="0"/>
                        <a:t> Technologies</a:t>
                      </a:r>
                      <a:endParaRPr lang="en-US" sz="1800" b="0" dirty="0" smtClean="0"/>
                    </a:p>
                  </a:txBody>
                  <a:tcPr marL="68580" marR="68580" marT="34290" marB="34290" anchor="ctr">
                    <a:lnL>
                      <a:noFill/>
                    </a:lnL>
                    <a:lnR>
                      <a:noFill/>
                    </a:lnR>
                    <a:lnT w="12700" cmpd="sng">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t>Fields,</a:t>
                      </a:r>
                      <a:r>
                        <a:rPr lang="en-US" sz="1800" b="0" baseline="0" dirty="0" smtClean="0"/>
                        <a:t> Waves, &amp; Electromagnetics</a:t>
                      </a:r>
                      <a:endParaRPr lang="en-US" sz="1800" b="0" dirty="0" smtClean="0"/>
                    </a:p>
                  </a:txBody>
                  <a:tcPr marL="68580" marR="68580" marT="34290" marB="34290" anchor="ctr">
                    <a:lnL>
                      <a:noFill/>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49314191"/>
                  </a:ext>
                </a:extLst>
              </a:tr>
              <a:tr h="747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t>IEEE Standards</a:t>
                      </a:r>
                    </a:p>
                  </a:txBody>
                  <a:tcPr marL="68580" marR="68580" marT="34290" marB="3429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t>Photonics &amp; </a:t>
                      </a:r>
                      <a:br>
                        <a:rPr lang="en-US" sz="1800" b="0" dirty="0" smtClean="0"/>
                      </a:br>
                      <a:r>
                        <a:rPr lang="en-US" sz="1800" b="0" dirty="0" smtClean="0"/>
                        <a:t>Electro-Optics</a:t>
                      </a:r>
                    </a:p>
                  </a:txBody>
                  <a:tcPr marL="68580" marR="68580" marT="34290" marB="3429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t>Power &amp; Energy</a:t>
                      </a:r>
                    </a:p>
                  </a:txBody>
                  <a:tcPr marL="68580" marR="68580" marT="34290" marB="3429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t>Robotics</a:t>
                      </a:r>
                    </a:p>
                  </a:txBody>
                  <a:tcPr marL="68580" marR="68580" marT="34290" marB="3429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30698143"/>
                  </a:ext>
                </a:extLst>
              </a:tr>
              <a:tr h="662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t>Signal</a:t>
                      </a:r>
                      <a:r>
                        <a:rPr lang="en-US" sz="1800" b="0" baseline="0" dirty="0" smtClean="0"/>
                        <a:t> Processing &amp; Analysis</a:t>
                      </a:r>
                      <a:endParaRPr lang="en-US" sz="1800" b="0" dirty="0" smtClean="0"/>
                    </a:p>
                  </a:txBody>
                  <a:tcPr marL="68580" marR="68580" marT="34290" marB="3429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t>Telecommunications</a:t>
                      </a:r>
                    </a:p>
                  </a:txBody>
                  <a:tcPr marL="68580" marR="68580" marT="34290" marB="3429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t>Transportation</a:t>
                      </a:r>
                    </a:p>
                  </a:txBody>
                  <a:tcPr marL="68580" marR="68580" marT="34290" marB="3429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b="0" dirty="0"/>
                    </a:p>
                  </a:txBody>
                  <a:tcPr marL="68580" marR="68580" marT="34290" marB="3429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5585830"/>
                  </a:ext>
                </a:extLst>
              </a:tr>
            </a:tbl>
          </a:graphicData>
        </a:graphic>
      </p:graphicFrame>
    </p:spTree>
    <p:extLst>
      <p:ext uri="{BB962C8B-B14F-4D97-AF65-F5344CB8AC3E}">
        <p14:creationId xmlns:p14="http://schemas.microsoft.com/office/powerpoint/2010/main" val="3334793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Our New Normal</a:t>
            </a:r>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279132" y="-366378"/>
            <a:ext cx="10414534" cy="6943024"/>
          </a:xfrm>
        </p:spPr>
      </p:pic>
      <p:sp>
        <p:nvSpPr>
          <p:cNvPr id="2" name="Slide Number Placeholder 1"/>
          <p:cNvSpPr>
            <a:spLocks noGrp="1"/>
          </p:cNvSpPr>
          <p:nvPr>
            <p:ph type="sldNum" sz="quarter" idx="14"/>
          </p:nvPr>
        </p:nvSpPr>
        <p:spPr/>
        <p:txBody>
          <a:bodyPr/>
          <a:lstStyle/>
          <a:p>
            <a:fld id="{3DD97BEB-BAEF-0344-9D5C-EC73E478698A}" type="slidenum">
              <a:rPr lang="en-US" smtClean="0"/>
              <a:pPr/>
              <a:t>1</a:t>
            </a:fld>
            <a:endParaRPr lang="en-US"/>
          </a:p>
        </p:txBody>
      </p:sp>
      <p:sp>
        <p:nvSpPr>
          <p:cNvPr id="4" name="TextBox 3"/>
          <p:cNvSpPr txBox="1"/>
          <p:nvPr/>
        </p:nvSpPr>
        <p:spPr>
          <a:xfrm>
            <a:off x="1357163" y="3707099"/>
            <a:ext cx="6872438" cy="1200329"/>
          </a:xfrm>
          <a:prstGeom prst="rect">
            <a:avLst/>
          </a:prstGeom>
          <a:noFill/>
        </p:spPr>
        <p:txBody>
          <a:bodyPr wrap="square" rtlCol="0">
            <a:spAutoFit/>
          </a:bodyPr>
          <a:lstStyle/>
          <a:p>
            <a:pPr algn="ctr"/>
            <a:r>
              <a:rPr lang="en-US" sz="7200" b="1" dirty="0" smtClean="0">
                <a:solidFill>
                  <a:schemeClr val="accent5"/>
                </a:solidFill>
              </a:rPr>
              <a:t>Our New </a:t>
            </a:r>
            <a:r>
              <a:rPr lang="en-US" sz="7200" b="1" dirty="0" smtClean="0">
                <a:ln>
                  <a:solidFill>
                    <a:schemeClr val="accent1"/>
                  </a:solidFill>
                </a:ln>
                <a:solidFill>
                  <a:schemeClr val="accent5"/>
                </a:solidFill>
              </a:rPr>
              <a:t>Reality</a:t>
            </a:r>
            <a:endParaRPr lang="en-US" sz="7200" b="1" dirty="0">
              <a:ln>
                <a:solidFill>
                  <a:schemeClr val="accent1"/>
                </a:solidFill>
              </a:ln>
              <a:solidFill>
                <a:schemeClr val="accent5"/>
              </a:solidFill>
            </a:endParaRPr>
          </a:p>
        </p:txBody>
      </p:sp>
    </p:spTree>
    <p:extLst>
      <p:ext uri="{BB962C8B-B14F-4D97-AF65-F5344CB8AC3E}">
        <p14:creationId xmlns:p14="http://schemas.microsoft.com/office/powerpoint/2010/main" val="3805857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York Tech’s Experience with IEEE </a:t>
            </a:r>
            <a:r>
              <a:rPr lang="en-US" dirty="0"/>
              <a:t>eLearning Courses</a:t>
            </a:r>
          </a:p>
        </p:txBody>
      </p:sp>
      <p:sp>
        <p:nvSpPr>
          <p:cNvPr id="11" name="Text Placeholder 10"/>
          <p:cNvSpPr>
            <a:spLocks noGrp="1"/>
          </p:cNvSpPr>
          <p:nvPr>
            <p:ph type="body" sz="quarter" idx="13"/>
          </p:nvPr>
        </p:nvSpPr>
        <p:spPr>
          <a:xfrm>
            <a:off x="628650" y="1190275"/>
            <a:ext cx="4915502" cy="3136457"/>
          </a:xfrm>
        </p:spPr>
        <p:txBody>
          <a:bodyPr>
            <a:normAutofit/>
          </a:bodyPr>
          <a:lstStyle/>
          <a:p>
            <a:r>
              <a:rPr lang="en-US" dirty="0" smtClean="0"/>
              <a:t>Graduate level ECE course “Silicon IC Fabrication”</a:t>
            </a:r>
          </a:p>
          <a:p>
            <a:pPr lvl="1"/>
            <a:r>
              <a:rPr lang="en-US" dirty="0" smtClean="0"/>
              <a:t>Selected two eLearning courses:</a:t>
            </a:r>
          </a:p>
          <a:p>
            <a:pPr lvl="2"/>
            <a:r>
              <a:rPr lang="en-US" dirty="0"/>
              <a:t>Interconnect Technology for 32 NM and Beyond</a:t>
            </a:r>
          </a:p>
          <a:p>
            <a:pPr lvl="2"/>
            <a:r>
              <a:rPr lang="en-US" dirty="0"/>
              <a:t>Dealing with Issues in VLSI Interconnect </a:t>
            </a:r>
            <a:r>
              <a:rPr lang="en-US" dirty="0" smtClean="0"/>
              <a:t>Scaling</a:t>
            </a:r>
          </a:p>
          <a:p>
            <a:pPr lvl="1"/>
            <a:r>
              <a:rPr lang="en-US" dirty="0" smtClean="0"/>
              <a:t>Students are given about 3 weeks to complete the course</a:t>
            </a:r>
          </a:p>
          <a:p>
            <a:pPr lvl="1"/>
            <a:r>
              <a:rPr lang="en-US" dirty="0" smtClean="0"/>
              <a:t>25 students in the course</a:t>
            </a:r>
            <a:br>
              <a:rPr lang="en-US" dirty="0" smtClean="0"/>
            </a:br>
            <a:endParaRPr lang="en-US" dirty="0"/>
          </a:p>
          <a:p>
            <a:r>
              <a:rPr lang="en-US" dirty="0" smtClean="0"/>
              <a:t>Graduate level ECE course “Digital Communication”</a:t>
            </a:r>
          </a:p>
          <a:p>
            <a:pPr lvl="1"/>
            <a:r>
              <a:rPr lang="en-US" dirty="0" smtClean="0"/>
              <a:t>Selected two eLearning courses:</a:t>
            </a:r>
          </a:p>
          <a:p>
            <a:pPr lvl="2"/>
            <a:r>
              <a:rPr lang="en-US" dirty="0" smtClean="0"/>
              <a:t>Understanding 5G Fundamentals</a:t>
            </a:r>
          </a:p>
          <a:p>
            <a:pPr lvl="2"/>
            <a:r>
              <a:rPr lang="en-US" dirty="0" smtClean="0"/>
              <a:t>Green Radio Techniques for Improved Wireless </a:t>
            </a:r>
            <a:r>
              <a:rPr lang="en-US" dirty="0" err="1" smtClean="0"/>
              <a:t>Basestation</a:t>
            </a:r>
            <a:r>
              <a:rPr lang="en-US" dirty="0" smtClean="0"/>
              <a:t> Design</a:t>
            </a:r>
            <a:endParaRPr lang="en-US" dirty="0"/>
          </a:p>
        </p:txBody>
      </p:sp>
      <p:sp>
        <p:nvSpPr>
          <p:cNvPr id="4" name="Slide Number Placeholder 3"/>
          <p:cNvSpPr>
            <a:spLocks noGrp="1"/>
          </p:cNvSpPr>
          <p:nvPr>
            <p:ph type="sldNum" sz="quarter" idx="14"/>
          </p:nvPr>
        </p:nvSpPr>
        <p:spPr/>
        <p:txBody>
          <a:bodyPr/>
          <a:lstStyle/>
          <a:p>
            <a:fld id="{3DD97BEB-BAEF-0344-9D5C-EC73E478698A}" type="slidenum">
              <a:rPr lang="en-US" smtClean="0"/>
              <a:pPr/>
              <a:t>19</a:t>
            </a:fld>
            <a:endParaRPr lang="en-US"/>
          </a:p>
        </p:txBody>
      </p:sp>
      <p:pic>
        <p:nvPicPr>
          <p:cNvPr id="13" name="Picture 12"/>
          <p:cNvPicPr>
            <a:picLocks noChangeAspect="1"/>
          </p:cNvPicPr>
          <p:nvPr/>
        </p:nvPicPr>
        <p:blipFill>
          <a:blip r:embed="rId3"/>
          <a:stretch>
            <a:fillRect/>
          </a:stretch>
        </p:blipFill>
        <p:spPr>
          <a:xfrm>
            <a:off x="5640405" y="1190275"/>
            <a:ext cx="3279206" cy="2745898"/>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9476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7"/>
          <p:cNvSpPr txBox="1">
            <a:spLocks noGrp="1"/>
          </p:cNvSpPr>
          <p:nvPr>
            <p:ph type="title"/>
          </p:nvPr>
        </p:nvSpPr>
        <p:spPr>
          <a:xfrm>
            <a:off x="439017" y="417136"/>
            <a:ext cx="8265968" cy="415002"/>
          </a:xfrm>
          <a:prstGeom prst="rect">
            <a:avLst/>
          </a:prstGeom>
          <a:noFill/>
          <a:ln>
            <a:noFill/>
          </a:ln>
        </p:spPr>
        <p:txBody>
          <a:bodyPr spcFirstLastPara="1" wrap="square" lIns="91425" tIns="45700" rIns="91425" bIns="45700" anchor="b" anchorCtr="0">
            <a:normAutofit/>
          </a:bodyPr>
          <a:lstStyle/>
          <a:p>
            <a:pPr>
              <a:buSzPts val="2295"/>
            </a:pPr>
            <a:r>
              <a:rPr lang="en-US" sz="2295"/>
              <a:t>IEEE eLearning Content Can Supplement Many Engineering Classes</a:t>
            </a:r>
            <a:endParaRPr sz="2295"/>
          </a:p>
        </p:txBody>
      </p:sp>
      <p:sp>
        <p:nvSpPr>
          <p:cNvPr id="332" name="Google Shape;332;p17"/>
          <p:cNvSpPr txBox="1">
            <a:spLocks noGrp="1"/>
          </p:cNvSpPr>
          <p:nvPr>
            <p:ph type="sldNum" idx="12"/>
          </p:nvPr>
        </p:nvSpPr>
        <p:spPr>
          <a:xfrm>
            <a:off x="385322" y="4654044"/>
            <a:ext cx="486659" cy="273844"/>
          </a:xfrm>
          <a:prstGeom prst="rect">
            <a:avLst/>
          </a:prstGeom>
          <a:noFill/>
          <a:ln>
            <a:noFill/>
          </a:ln>
        </p:spPr>
        <p:txBody>
          <a:bodyPr spcFirstLastPara="1" wrap="square" lIns="91425" tIns="45700" rIns="91425" bIns="45700" anchor="ctr" anchorCtr="0">
            <a:noAutofit/>
          </a:bodyPr>
          <a:lstStyle/>
          <a:p>
            <a:pPr defTabSz="914378">
              <a:buClr>
                <a:srgbClr val="000000"/>
              </a:buClr>
            </a:pPr>
            <a:fld id="{00000000-1234-1234-1234-123412341234}" type="slidenum">
              <a:rPr lang="en-US" kern="0"/>
              <a:pPr defTabSz="914378">
                <a:buClr>
                  <a:srgbClr val="000000"/>
                </a:buClr>
              </a:pPr>
              <a:t>20</a:t>
            </a:fld>
            <a:endParaRPr kern="0"/>
          </a:p>
        </p:txBody>
      </p:sp>
      <p:pic>
        <p:nvPicPr>
          <p:cNvPr id="334" name="Google Shape;334;p17"/>
          <p:cNvPicPr preferRelativeResize="0"/>
          <p:nvPr/>
        </p:nvPicPr>
        <p:blipFill rotWithShape="1">
          <a:blip r:embed="rId3">
            <a:alphaModFix/>
          </a:blip>
          <a:srcRect/>
          <a:stretch/>
        </p:blipFill>
        <p:spPr>
          <a:xfrm>
            <a:off x="871981" y="998181"/>
            <a:ext cx="4505197" cy="3755088"/>
          </a:xfrm>
          <a:prstGeom prst="rect">
            <a:avLst/>
          </a:prstGeom>
          <a:noFill/>
          <a:ln w="9525" cap="flat" cmpd="sng">
            <a:solidFill>
              <a:schemeClr val="lt2"/>
            </a:solidFill>
            <a:prstDash val="solid"/>
            <a:round/>
            <a:headEnd type="none" w="sm" len="sm"/>
            <a:tailEnd type="none" w="sm" len="sm"/>
          </a:ln>
          <a:effectLst>
            <a:outerShdw blurRad="50800" dist="38100" dir="2700000" algn="tl" rotWithShape="0">
              <a:srgbClr val="000000">
                <a:alpha val="40000"/>
              </a:srgbClr>
            </a:outerShdw>
          </a:effectLst>
        </p:spPr>
      </p:pic>
      <p:pic>
        <p:nvPicPr>
          <p:cNvPr id="335" name="Google Shape;335;p17"/>
          <p:cNvPicPr preferRelativeResize="0"/>
          <p:nvPr/>
        </p:nvPicPr>
        <p:blipFill rotWithShape="1">
          <a:blip r:embed="rId4">
            <a:alphaModFix/>
          </a:blip>
          <a:srcRect/>
          <a:stretch/>
        </p:blipFill>
        <p:spPr>
          <a:xfrm>
            <a:off x="5810142" y="963464"/>
            <a:ext cx="3038255" cy="3658479"/>
          </a:xfrm>
          <a:prstGeom prst="rect">
            <a:avLst/>
          </a:prstGeom>
          <a:noFill/>
          <a:ln w="9525" cap="flat" cmpd="sng">
            <a:solidFill>
              <a:schemeClr val="lt2"/>
            </a:solidFill>
            <a:prstDash val="solid"/>
            <a:round/>
            <a:headEnd type="none" w="sm" len="sm"/>
            <a:tailEnd type="none" w="sm" len="sm"/>
          </a:ln>
          <a:effectLst>
            <a:outerShdw blurRad="50800" dist="38100" dir="2700000" algn="tl" rotWithShape="0">
              <a:srgbClr val="000000">
                <a:alpha val="40000"/>
              </a:srgbClr>
            </a:outerShdw>
          </a:effectLst>
        </p:spPr>
      </p:pic>
      <p:grpSp>
        <p:nvGrpSpPr>
          <p:cNvPr id="4" name="Group 3"/>
          <p:cNvGrpSpPr/>
          <p:nvPr/>
        </p:nvGrpSpPr>
        <p:grpSpPr>
          <a:xfrm>
            <a:off x="2640843" y="1708745"/>
            <a:ext cx="4169260" cy="2558455"/>
            <a:chOff x="385322" y="1504365"/>
            <a:chExt cx="2887149" cy="1883269"/>
          </a:xfrm>
        </p:grpSpPr>
        <p:pic>
          <p:nvPicPr>
            <p:cNvPr id="2" name="Picture 1"/>
            <p:cNvPicPr>
              <a:picLocks noChangeAspect="1"/>
            </p:cNvPicPr>
            <p:nvPr/>
          </p:nvPicPr>
          <p:blipFill rotWithShape="1">
            <a:blip r:embed="rId5"/>
            <a:srcRect l="21945" t="17584" r="51644" b="51789"/>
            <a:stretch/>
          </p:blipFill>
          <p:spPr>
            <a:xfrm>
              <a:off x="385322" y="1504365"/>
              <a:ext cx="2887149" cy="1883269"/>
            </a:xfrm>
            <a:prstGeom prst="rect">
              <a:avLst/>
            </a:prstGeom>
          </p:spPr>
        </p:pic>
        <p:sp>
          <p:nvSpPr>
            <p:cNvPr id="3" name="Oval 2"/>
            <p:cNvSpPr/>
            <p:nvPr/>
          </p:nvSpPr>
          <p:spPr>
            <a:xfrm>
              <a:off x="1447899" y="1776608"/>
              <a:ext cx="561057" cy="26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47898" y="2266259"/>
              <a:ext cx="561057" cy="26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883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Technical English Challenges Complicate Remote Instruction</a:t>
            </a:r>
          </a:p>
        </p:txBody>
      </p:sp>
      <p:sp>
        <p:nvSpPr>
          <p:cNvPr id="4" name="Text Placeholder 3"/>
          <p:cNvSpPr>
            <a:spLocks noGrp="1"/>
          </p:cNvSpPr>
          <p:nvPr>
            <p:ph type="body" sz="quarter" idx="13"/>
          </p:nvPr>
        </p:nvSpPr>
        <p:spPr/>
        <p:txBody>
          <a:bodyPr/>
          <a:lstStyle/>
          <a:p>
            <a:r>
              <a:rPr lang="en-US" dirty="0"/>
              <a:t>English is the international language of engineering, and a job requirement for graduating students</a:t>
            </a:r>
          </a:p>
          <a:p>
            <a:r>
              <a:rPr lang="en-US" dirty="0"/>
              <a:t>It is hard for international students who struggle with technical English to learn these subjects remotely</a:t>
            </a:r>
          </a:p>
          <a:p>
            <a:r>
              <a:rPr lang="en-US" dirty="0"/>
              <a:t>eLearning programs like IEEE English for Technical Professionals help students master technical English before attending graduate engineering classes</a:t>
            </a:r>
          </a:p>
        </p:txBody>
      </p:sp>
      <p:sp>
        <p:nvSpPr>
          <p:cNvPr id="5" name="Slide Number Placeholder 4"/>
          <p:cNvSpPr>
            <a:spLocks noGrp="1"/>
          </p:cNvSpPr>
          <p:nvPr>
            <p:ph type="sldNum" sz="quarter" idx="14"/>
          </p:nvPr>
        </p:nvSpPr>
        <p:spPr/>
        <p:txBody>
          <a:bodyPr/>
          <a:lstStyle/>
          <a:p>
            <a:fld id="{3DD97BEB-BAEF-0344-9D5C-EC73E478698A}" type="slidenum">
              <a:rPr lang="en-US" smtClean="0"/>
              <a:pPr/>
              <a:t>21</a:t>
            </a:fld>
            <a:endParaRPr lang="en-US"/>
          </a:p>
        </p:txBody>
      </p:sp>
      <p:sp>
        <p:nvSpPr>
          <p:cNvPr id="6" name="Text Placeholder 5"/>
          <p:cNvSpPr>
            <a:spLocks noGrp="1"/>
          </p:cNvSpPr>
          <p:nvPr>
            <p:ph type="body" sz="quarter" idx="15"/>
          </p:nvPr>
        </p:nvSpPr>
        <p:spPr/>
        <p:txBody>
          <a:bodyPr/>
          <a:lstStyle/>
          <a:p>
            <a:endParaRPr lang="en-US"/>
          </a:p>
        </p:txBody>
      </p:sp>
      <p:pic>
        <p:nvPicPr>
          <p:cNvPr id="7" name="Content Placeholder 6"/>
          <p:cNvPicPr>
            <a:picLocks noGrp="1" noChangeAspect="1"/>
          </p:cNvPicPr>
          <p:nvPr>
            <p:ph sz="half" idx="2"/>
          </p:nvPr>
        </p:nvPicPr>
        <p:blipFill>
          <a:blip r:embed="rId2"/>
          <a:stretch>
            <a:fillRect/>
          </a:stretch>
        </p:blipFill>
        <p:spPr>
          <a:xfrm>
            <a:off x="4855573" y="1369219"/>
            <a:ext cx="3886200" cy="25131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6030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17136"/>
            <a:ext cx="8349887" cy="415002"/>
          </a:xfrm>
        </p:spPr>
        <p:txBody>
          <a:bodyPr>
            <a:normAutofit fontScale="90000"/>
          </a:bodyPr>
          <a:lstStyle/>
          <a:p>
            <a:r>
              <a:rPr lang="en-US" dirty="0"/>
              <a:t>How </a:t>
            </a:r>
            <a:r>
              <a:rPr lang="en-US" dirty="0" smtClean="0"/>
              <a:t>NYIT Uses English </a:t>
            </a:r>
            <a:r>
              <a:rPr lang="en-US" dirty="0"/>
              <a:t>for Technical </a:t>
            </a:r>
            <a:r>
              <a:rPr lang="en-US" dirty="0" smtClean="0"/>
              <a:t>Professionals</a:t>
            </a:r>
            <a:endParaRPr lang="en-US"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22</a:t>
            </a:fld>
            <a:endParaRPr lang="en-US"/>
          </a:p>
        </p:txBody>
      </p:sp>
      <p:pic>
        <p:nvPicPr>
          <p:cNvPr id="7" name="Picture 6"/>
          <p:cNvPicPr>
            <a:picLocks noChangeAspect="1"/>
          </p:cNvPicPr>
          <p:nvPr/>
        </p:nvPicPr>
        <p:blipFill>
          <a:blip r:embed="rId2"/>
          <a:stretch>
            <a:fillRect/>
          </a:stretch>
        </p:blipFill>
        <p:spPr>
          <a:xfrm>
            <a:off x="1710614" y="1004634"/>
            <a:ext cx="5710465" cy="34769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4708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Supporting University Continuing Education Programs</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956409" y="1203158"/>
            <a:ext cx="3886200" cy="2593852"/>
          </a:xfrm>
          <a:effectLst>
            <a:outerShdw blurRad="50800" dist="38100" dir="2700000" algn="tl" rotWithShape="0">
              <a:prstClr val="black">
                <a:alpha val="40000"/>
              </a:prstClr>
            </a:outerShdw>
          </a:effectLst>
        </p:spPr>
      </p:pic>
      <p:sp>
        <p:nvSpPr>
          <p:cNvPr id="4" name="Text Placeholder 3"/>
          <p:cNvSpPr>
            <a:spLocks noGrp="1"/>
          </p:cNvSpPr>
          <p:nvPr>
            <p:ph type="body" sz="quarter" idx="13"/>
          </p:nvPr>
        </p:nvSpPr>
        <p:spPr>
          <a:xfrm>
            <a:off x="628650" y="1097280"/>
            <a:ext cx="3886200" cy="3116343"/>
          </a:xfrm>
        </p:spPr>
        <p:txBody>
          <a:bodyPr>
            <a:normAutofit/>
          </a:bodyPr>
          <a:lstStyle/>
          <a:p>
            <a:r>
              <a:rPr lang="en-US" sz="2000" dirty="0"/>
              <a:t>Alumni and other working professionals are experiencing career displacement due to the pandemic</a:t>
            </a:r>
          </a:p>
          <a:p>
            <a:r>
              <a:rPr lang="en-US" sz="2000" dirty="0"/>
              <a:t>eLearning courses can be offered through the university:</a:t>
            </a:r>
          </a:p>
          <a:p>
            <a:pPr lvl="1"/>
            <a:r>
              <a:rPr lang="en-US" sz="1600" dirty="0"/>
              <a:t>Workforce retraining</a:t>
            </a:r>
          </a:p>
          <a:p>
            <a:pPr lvl="1"/>
            <a:r>
              <a:rPr lang="en-US" sz="1600" dirty="0"/>
              <a:t>Alumni services</a:t>
            </a:r>
          </a:p>
          <a:p>
            <a:pPr lvl="1"/>
            <a:r>
              <a:rPr lang="en-US" sz="1600" dirty="0"/>
              <a:t>Career services</a:t>
            </a:r>
          </a:p>
        </p:txBody>
      </p:sp>
      <p:sp>
        <p:nvSpPr>
          <p:cNvPr id="5" name="Slide Number Placeholder 4"/>
          <p:cNvSpPr>
            <a:spLocks noGrp="1"/>
          </p:cNvSpPr>
          <p:nvPr>
            <p:ph type="sldNum" sz="quarter" idx="14"/>
          </p:nvPr>
        </p:nvSpPr>
        <p:spPr/>
        <p:txBody>
          <a:bodyPr/>
          <a:lstStyle/>
          <a:p>
            <a:fld id="{3DD97BEB-BAEF-0344-9D5C-EC73E478698A}" type="slidenum">
              <a:rPr lang="en-US" smtClean="0"/>
              <a:pPr/>
              <a:t>23</a:t>
            </a:fld>
            <a:endParaRPr lang="en-US"/>
          </a:p>
        </p:txBody>
      </p:sp>
    </p:spTree>
    <p:extLst>
      <p:ext uri="{BB962C8B-B14F-4D97-AF65-F5344CB8AC3E}">
        <p14:creationId xmlns:p14="http://schemas.microsoft.com/office/powerpoint/2010/main" val="3104209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Questions?</a:t>
            </a:r>
            <a:endParaRPr lang="en-US" dirty="0"/>
          </a:p>
        </p:txBody>
      </p:sp>
      <p:sp>
        <p:nvSpPr>
          <p:cNvPr id="5" name="Slide Number Placeholder 4"/>
          <p:cNvSpPr>
            <a:spLocks noGrp="1"/>
          </p:cNvSpPr>
          <p:nvPr>
            <p:ph type="sldNum" sz="quarter" idx="4294967295"/>
          </p:nvPr>
        </p:nvSpPr>
        <p:spPr>
          <a:xfrm>
            <a:off x="0" y="4654550"/>
            <a:ext cx="485775" cy="273050"/>
          </a:xfrm>
        </p:spPr>
        <p:txBody>
          <a:bodyPr/>
          <a:lstStyle/>
          <a:p>
            <a:fld id="{3DD97BEB-BAEF-0344-9D5C-EC73E478698A}" type="slidenum">
              <a:rPr lang="en-US" smtClean="0"/>
              <a:pPr/>
              <a:t>24</a:t>
            </a:fld>
            <a:endParaRPr lang="en-US"/>
          </a:p>
        </p:txBody>
      </p:sp>
    </p:spTree>
    <p:extLst>
      <p:ext uri="{BB962C8B-B14F-4D97-AF65-F5344CB8AC3E}">
        <p14:creationId xmlns:p14="http://schemas.microsoft.com/office/powerpoint/2010/main" val="2374245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D97BEB-BAEF-0344-9D5C-EC73E478698A}" type="slidenum">
              <a:rPr lang="en-US" smtClean="0"/>
              <a:pPr/>
              <a:t>25</a:t>
            </a:fld>
            <a:endParaRPr lang="en-US"/>
          </a:p>
        </p:txBody>
      </p:sp>
    </p:spTree>
    <p:extLst>
      <p:ext uri="{BB962C8B-B14F-4D97-AF65-F5344CB8AC3E}">
        <p14:creationId xmlns:p14="http://schemas.microsoft.com/office/powerpoint/2010/main" val="2373244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of the Challenges of Remote Instruction</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4369267" y="1150309"/>
            <a:ext cx="4475845" cy="2516916"/>
          </a:xfrm>
          <a:effectLst>
            <a:outerShdw blurRad="50800" dist="38100" dir="2700000" algn="tl" rotWithShape="0">
              <a:prstClr val="black">
                <a:alpha val="40000"/>
              </a:prstClr>
            </a:outerShdw>
          </a:effectLst>
        </p:spPr>
      </p:pic>
      <p:sp>
        <p:nvSpPr>
          <p:cNvPr id="4" name="Text Placeholder 3"/>
          <p:cNvSpPr>
            <a:spLocks noGrp="1"/>
          </p:cNvSpPr>
          <p:nvPr>
            <p:ph type="body" sz="quarter" idx="13"/>
          </p:nvPr>
        </p:nvSpPr>
        <p:spPr>
          <a:xfrm>
            <a:off x="628650" y="1053390"/>
            <a:ext cx="3886200" cy="3600654"/>
          </a:xfrm>
        </p:spPr>
        <p:txBody>
          <a:bodyPr>
            <a:normAutofit/>
          </a:bodyPr>
          <a:lstStyle/>
          <a:p>
            <a:r>
              <a:rPr lang="en-US" dirty="0"/>
              <a:t>Reimagining lectures</a:t>
            </a:r>
          </a:p>
          <a:p>
            <a:r>
              <a:rPr lang="en-US" dirty="0"/>
              <a:t>Student engagement</a:t>
            </a:r>
          </a:p>
          <a:p>
            <a:r>
              <a:rPr lang="en-US" dirty="0"/>
              <a:t>Finding effective teaching resources/content</a:t>
            </a:r>
          </a:p>
          <a:p>
            <a:r>
              <a:rPr lang="en-US" dirty="0"/>
              <a:t>Hands-on labs</a:t>
            </a:r>
          </a:p>
          <a:p>
            <a:r>
              <a:rPr lang="en-US" dirty="0"/>
              <a:t>Effective and reliable assessment</a:t>
            </a:r>
          </a:p>
          <a:p>
            <a:r>
              <a:rPr lang="en-US" dirty="0"/>
              <a:t>Data privacy</a:t>
            </a:r>
          </a:p>
          <a:p>
            <a:r>
              <a:rPr lang="en-US" dirty="0"/>
              <a:t>Multiple time zones</a:t>
            </a:r>
          </a:p>
          <a:p>
            <a:r>
              <a:rPr lang="en-US" dirty="0"/>
              <a:t>Language barriers</a:t>
            </a:r>
          </a:p>
          <a:p>
            <a:r>
              <a:rPr lang="en-US" dirty="0"/>
              <a:t>Internet connectivity</a:t>
            </a:r>
          </a:p>
          <a:p>
            <a:r>
              <a:rPr lang="en-US" dirty="0"/>
              <a:t>Synchronous vs asynchronous instruction</a:t>
            </a:r>
          </a:p>
        </p:txBody>
      </p:sp>
      <p:sp>
        <p:nvSpPr>
          <p:cNvPr id="5" name="Slide Number Placeholder 4"/>
          <p:cNvSpPr>
            <a:spLocks noGrp="1"/>
          </p:cNvSpPr>
          <p:nvPr>
            <p:ph type="sldNum" sz="quarter" idx="14"/>
          </p:nvPr>
        </p:nvSpPr>
        <p:spPr/>
        <p:txBody>
          <a:bodyPr/>
          <a:lstStyle/>
          <a:p>
            <a:fld id="{3DD97BEB-BAEF-0344-9D5C-EC73E478698A}" type="slidenum">
              <a:rPr lang="en-US" smtClean="0"/>
              <a:pPr/>
              <a:t>2</a:t>
            </a:fld>
            <a:endParaRPr lang="en-US"/>
          </a:p>
        </p:txBody>
      </p:sp>
    </p:spTree>
    <p:extLst>
      <p:ext uri="{BB962C8B-B14F-4D97-AF65-F5344CB8AC3E}">
        <p14:creationId xmlns:p14="http://schemas.microsoft.com/office/powerpoint/2010/main" val="4234617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NYIT Has Approached Remote Instruction</a:t>
            </a:r>
          </a:p>
        </p:txBody>
      </p:sp>
      <p:sp>
        <p:nvSpPr>
          <p:cNvPr id="5" name="Slide Number Placeholder 4"/>
          <p:cNvSpPr>
            <a:spLocks noGrp="1"/>
          </p:cNvSpPr>
          <p:nvPr>
            <p:ph type="sldNum" sz="quarter" idx="14"/>
          </p:nvPr>
        </p:nvSpPr>
        <p:spPr/>
        <p:txBody>
          <a:bodyPr/>
          <a:lstStyle/>
          <a:p>
            <a:fld id="{3DD97BEB-BAEF-0344-9D5C-EC73E478698A}" type="slidenum">
              <a:rPr lang="en-US" smtClean="0"/>
              <a:pPr/>
              <a:t>3</a:t>
            </a:fld>
            <a:endParaRPr lang="en-US"/>
          </a:p>
        </p:txBody>
      </p:sp>
      <p:pic>
        <p:nvPicPr>
          <p:cNvPr id="11" name="Picture 10">
            <a:extLst>
              <a:ext uri="{FF2B5EF4-FFF2-40B4-BE49-F238E27FC236}">
                <a16:creationId xmlns:a16="http://schemas.microsoft.com/office/drawing/2014/main" id="{158DDB6F-F525-4DB5-84B4-606C383927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47617" y="973906"/>
            <a:ext cx="5595275" cy="3724665"/>
          </a:xfrm>
          <a:prstGeom prst="rect">
            <a:avLst/>
          </a:prstGeom>
          <a:effectLst>
            <a:outerShdw blurRad="50800" dist="38100" dir="2700000" algn="tl" rotWithShape="0">
              <a:prstClr val="black">
                <a:alpha val="40000"/>
              </a:prstClr>
            </a:outerShdw>
          </a:effectLst>
        </p:spPr>
      </p:pic>
      <p:pic>
        <p:nvPicPr>
          <p:cNvPr id="9" name="Picture 8" descr="A close up of a sign&#10;&#10;Description automatically generated">
            <a:extLst>
              <a:ext uri="{FF2B5EF4-FFF2-40B4-BE49-F238E27FC236}">
                <a16:creationId xmlns:a16="http://schemas.microsoft.com/office/drawing/2014/main" id="{D95C0F42-F6CF-4D64-B717-1AA6CB0771B6}"/>
              </a:ext>
            </a:extLst>
          </p:cNvPr>
          <p:cNvPicPr>
            <a:picLocks noChangeAspect="1"/>
          </p:cNvPicPr>
          <p:nvPr/>
        </p:nvPicPr>
        <p:blipFill>
          <a:blip r:embed="rId3"/>
          <a:stretch>
            <a:fillRect/>
          </a:stretch>
        </p:blipFill>
        <p:spPr>
          <a:xfrm>
            <a:off x="486963" y="973906"/>
            <a:ext cx="1378513" cy="1032104"/>
          </a:xfrm>
          <a:prstGeom prst="rect">
            <a:avLst/>
          </a:prstGeom>
        </p:spPr>
      </p:pic>
    </p:spTree>
    <p:extLst>
      <p:ext uri="{BB962C8B-B14F-4D97-AF65-F5344CB8AC3E}">
        <p14:creationId xmlns:p14="http://schemas.microsoft.com/office/powerpoint/2010/main" val="4291300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New York Tech’s Approach to Remote Instruction</a:t>
            </a:r>
          </a:p>
        </p:txBody>
      </p:sp>
      <p:sp>
        <p:nvSpPr>
          <p:cNvPr id="7" name="Text Placeholder 6"/>
          <p:cNvSpPr>
            <a:spLocks noGrp="1"/>
          </p:cNvSpPr>
          <p:nvPr>
            <p:ph type="body" sz="quarter" idx="13"/>
          </p:nvPr>
        </p:nvSpPr>
        <p:spPr>
          <a:xfrm>
            <a:off x="628650" y="1367167"/>
            <a:ext cx="3886200" cy="1717609"/>
          </a:xfrm>
          <a:solidFill>
            <a:schemeClr val="accent1">
              <a:lumMod val="20000"/>
              <a:lumOff val="80000"/>
            </a:schemeClr>
          </a:solidFill>
        </p:spPr>
        <p:txBody>
          <a:bodyPr/>
          <a:lstStyle/>
          <a:p>
            <a:r>
              <a:rPr lang="en-US" dirty="0" smtClean="0"/>
              <a:t>Face-to-face </a:t>
            </a:r>
            <a:r>
              <a:rPr lang="en-US" dirty="0"/>
              <a:t>class sessions </a:t>
            </a:r>
            <a:r>
              <a:rPr lang="en-US" dirty="0" smtClean="0"/>
              <a:t>accompanied </a:t>
            </a:r>
            <a:r>
              <a:rPr lang="en-US" dirty="0"/>
              <a:t>by online materials and </a:t>
            </a:r>
            <a:r>
              <a:rPr lang="en-US" dirty="0" smtClean="0"/>
              <a:t>activities</a:t>
            </a:r>
          </a:p>
          <a:p>
            <a:r>
              <a:rPr lang="en-US" dirty="0" smtClean="0"/>
              <a:t>Online </a:t>
            </a:r>
            <a:r>
              <a:rPr lang="en-US" dirty="0"/>
              <a:t>materials are not intended to “replace” face-to-face class </a:t>
            </a:r>
            <a:r>
              <a:rPr lang="en-US" dirty="0" smtClean="0"/>
              <a:t>time but instead </a:t>
            </a:r>
            <a:r>
              <a:rPr lang="en-US" dirty="0"/>
              <a:t>supplement and build upon the content discussed in the classroom</a:t>
            </a:r>
            <a:endParaRPr lang="en-US" dirty="0" smtClean="0"/>
          </a:p>
          <a:p>
            <a:endParaRPr lang="en-US" dirty="0"/>
          </a:p>
        </p:txBody>
      </p:sp>
      <p:sp>
        <p:nvSpPr>
          <p:cNvPr id="8" name="Text Placeholder 7"/>
          <p:cNvSpPr>
            <a:spLocks noGrp="1"/>
          </p:cNvSpPr>
          <p:nvPr>
            <p:ph type="body" sz="quarter" idx="14"/>
          </p:nvPr>
        </p:nvSpPr>
        <p:spPr>
          <a:xfrm>
            <a:off x="4629150" y="1360370"/>
            <a:ext cx="3886200" cy="1724079"/>
          </a:xfrm>
          <a:solidFill>
            <a:schemeClr val="accent6">
              <a:lumMod val="20000"/>
              <a:lumOff val="80000"/>
            </a:schemeClr>
          </a:solidFill>
        </p:spPr>
        <p:txBody>
          <a:bodyPr/>
          <a:lstStyle/>
          <a:p>
            <a:r>
              <a:rPr lang="en-US" dirty="0" smtClean="0"/>
              <a:t>Online </a:t>
            </a:r>
            <a:r>
              <a:rPr lang="en-US" dirty="0"/>
              <a:t>components </a:t>
            </a:r>
            <a:r>
              <a:rPr lang="en-US" dirty="0" smtClean="0"/>
              <a:t>replace </a:t>
            </a:r>
            <a:r>
              <a:rPr lang="en-US" dirty="0"/>
              <a:t>a portion of face-to-face class </a:t>
            </a:r>
            <a:r>
              <a:rPr lang="en-US" dirty="0" smtClean="0"/>
              <a:t>time</a:t>
            </a:r>
          </a:p>
          <a:p>
            <a:r>
              <a:rPr lang="en-US" dirty="0" smtClean="0"/>
              <a:t>Online interactions can be synchronous (i.e. Zoom) or asynchronous (i.e. online discussion forums, </a:t>
            </a:r>
            <a:r>
              <a:rPr lang="en-US" dirty="0" err="1" smtClean="0"/>
              <a:t>VoiceThread</a:t>
            </a:r>
            <a:r>
              <a:rPr lang="en-US" dirty="0" smtClean="0"/>
              <a:t>)</a:t>
            </a:r>
            <a:endParaRPr lang="en-US" dirty="0"/>
          </a:p>
        </p:txBody>
      </p:sp>
      <p:sp>
        <p:nvSpPr>
          <p:cNvPr id="4" name="Slide Number Placeholder 3"/>
          <p:cNvSpPr>
            <a:spLocks noGrp="1"/>
          </p:cNvSpPr>
          <p:nvPr>
            <p:ph type="sldNum" sz="quarter" idx="4294967295"/>
          </p:nvPr>
        </p:nvSpPr>
        <p:spPr>
          <a:xfrm>
            <a:off x="0" y="4654550"/>
            <a:ext cx="485775" cy="273050"/>
          </a:xfrm>
        </p:spPr>
        <p:txBody>
          <a:bodyPr/>
          <a:lstStyle/>
          <a:p>
            <a:fld id="{3DD97BEB-BAEF-0344-9D5C-EC73E478698A}" type="slidenum">
              <a:rPr lang="en-US" smtClean="0"/>
              <a:pPr/>
              <a:t>4</a:t>
            </a:fld>
            <a:endParaRPr lang="en-US"/>
          </a:p>
        </p:txBody>
      </p:sp>
      <p:sp>
        <p:nvSpPr>
          <p:cNvPr id="10" name="Rounded Rectangle 9"/>
          <p:cNvSpPr/>
          <p:nvPr/>
        </p:nvSpPr>
        <p:spPr>
          <a:xfrm>
            <a:off x="628650" y="933650"/>
            <a:ext cx="3886200" cy="426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Blended Course</a:t>
            </a:r>
            <a:endParaRPr lang="en-US" b="1" dirty="0"/>
          </a:p>
        </p:txBody>
      </p:sp>
      <p:sp>
        <p:nvSpPr>
          <p:cNvPr id="11" name="Rounded Rectangle 10"/>
          <p:cNvSpPr/>
          <p:nvPr/>
        </p:nvSpPr>
        <p:spPr>
          <a:xfrm>
            <a:off x="4629150" y="940447"/>
            <a:ext cx="3886200" cy="42672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Hybrid Course</a:t>
            </a:r>
            <a:endParaRPr lang="en-US" b="1" dirty="0"/>
          </a:p>
        </p:txBody>
      </p:sp>
      <p:sp>
        <p:nvSpPr>
          <p:cNvPr id="12" name="TextBox 11"/>
          <p:cNvSpPr txBox="1"/>
          <p:nvPr/>
        </p:nvSpPr>
        <p:spPr>
          <a:xfrm>
            <a:off x="685800" y="3261957"/>
            <a:ext cx="7886700" cy="1571712"/>
          </a:xfrm>
          <a:prstGeom prst="rect">
            <a:avLst/>
          </a:prstGeom>
          <a:noFill/>
        </p:spPr>
        <p:txBody>
          <a:bodyPr wrap="square" rtlCol="0">
            <a:spAutoFit/>
          </a:bodyPr>
          <a:lstStyle/>
          <a:p>
            <a:pPr marL="171450" indent="-171450" defTabSz="685800">
              <a:lnSpc>
                <a:spcPct val="90000"/>
              </a:lnSpc>
              <a:spcBef>
                <a:spcPts val="750"/>
              </a:spcBef>
              <a:buClr>
                <a:srgbClr val="0066A1"/>
              </a:buClr>
              <a:buFont typeface="LucidaGrande" charset="0"/>
              <a:buChar char="▸"/>
            </a:pPr>
            <a:r>
              <a:rPr lang="en-US" dirty="0"/>
              <a:t>College of Engineering went 20% in-person, 80% of classes hybrid (Hybrid Remote Instruction – HRI)</a:t>
            </a:r>
          </a:p>
          <a:p>
            <a:pPr marL="171450" indent="-171450" defTabSz="685800">
              <a:lnSpc>
                <a:spcPct val="90000"/>
              </a:lnSpc>
              <a:spcBef>
                <a:spcPts val="750"/>
              </a:spcBef>
              <a:buClr>
                <a:srgbClr val="0066A1"/>
              </a:buClr>
              <a:buFont typeface="LucidaGrande" charset="0"/>
              <a:buChar char="▸"/>
            </a:pPr>
            <a:r>
              <a:rPr lang="en-US" dirty="0"/>
              <a:t>Labs and first-year classes </a:t>
            </a:r>
            <a:r>
              <a:rPr lang="en-US" dirty="0" smtClean="0"/>
              <a:t>held </a:t>
            </a:r>
            <a:r>
              <a:rPr lang="en-US" dirty="0"/>
              <a:t>in-person – but with HRI </a:t>
            </a:r>
            <a:r>
              <a:rPr lang="en-US" dirty="0" smtClean="0"/>
              <a:t>options </a:t>
            </a:r>
            <a:r>
              <a:rPr lang="en-US" dirty="0"/>
              <a:t>available</a:t>
            </a:r>
            <a:r>
              <a:rPr lang="en-US" dirty="0" smtClean="0"/>
              <a:t>.</a:t>
            </a:r>
          </a:p>
          <a:p>
            <a:pPr marL="171450" indent="-171450" defTabSz="685800">
              <a:lnSpc>
                <a:spcPct val="90000"/>
              </a:lnSpc>
              <a:spcBef>
                <a:spcPts val="750"/>
              </a:spcBef>
              <a:buClr>
                <a:srgbClr val="0066A1"/>
              </a:buClr>
              <a:buFont typeface="LucidaGrande" charset="0"/>
              <a:buChar char="▸"/>
            </a:pPr>
            <a:r>
              <a:rPr lang="en-US" dirty="0" smtClean="0"/>
              <a:t>Extensive investment in technology</a:t>
            </a:r>
            <a:endParaRPr lang="en-US" dirty="0"/>
          </a:p>
          <a:p>
            <a:endParaRPr lang="en-US" dirty="0"/>
          </a:p>
        </p:txBody>
      </p:sp>
    </p:spTree>
    <p:extLst>
      <p:ext uri="{BB962C8B-B14F-4D97-AF65-F5344CB8AC3E}">
        <p14:creationId xmlns:p14="http://schemas.microsoft.com/office/powerpoint/2010/main" val="2891884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D934D-A391-41D2-BBD9-E67B36538B77}"/>
              </a:ext>
            </a:extLst>
          </p:cNvPr>
          <p:cNvSpPr>
            <a:spLocks noGrp="1"/>
          </p:cNvSpPr>
          <p:nvPr>
            <p:ph type="title"/>
          </p:nvPr>
        </p:nvSpPr>
        <p:spPr/>
        <p:txBody>
          <a:bodyPr/>
          <a:lstStyle/>
          <a:p>
            <a:r>
              <a:rPr lang="en-US" dirty="0"/>
              <a:t>Online Education CAN be Very Effective…</a:t>
            </a:r>
          </a:p>
        </p:txBody>
      </p:sp>
      <p:sp>
        <p:nvSpPr>
          <p:cNvPr id="3" name="Text Placeholder 2">
            <a:extLst>
              <a:ext uri="{FF2B5EF4-FFF2-40B4-BE49-F238E27FC236}">
                <a16:creationId xmlns:a16="http://schemas.microsoft.com/office/drawing/2014/main" id="{0F85AD87-AFCC-42CF-A0D9-358EDFAB79A7}"/>
              </a:ext>
            </a:extLst>
          </p:cNvPr>
          <p:cNvSpPr>
            <a:spLocks noGrp="1"/>
          </p:cNvSpPr>
          <p:nvPr>
            <p:ph type="body" sz="quarter" idx="13"/>
          </p:nvPr>
        </p:nvSpPr>
        <p:spPr>
          <a:xfrm>
            <a:off x="465020" y="871017"/>
            <a:ext cx="4289859" cy="3325727"/>
          </a:xfrm>
        </p:spPr>
        <p:txBody>
          <a:bodyPr>
            <a:noAutofit/>
          </a:bodyPr>
          <a:lstStyle/>
          <a:p>
            <a:r>
              <a:rPr lang="en-US" sz="1600" b="1" dirty="0"/>
              <a:t>Online education</a:t>
            </a:r>
            <a:r>
              <a:rPr lang="en-US" sz="1600" dirty="0"/>
              <a:t>, including online teaching and learning, </a:t>
            </a:r>
            <a:r>
              <a:rPr lang="en-US" sz="1600" b="1" dirty="0"/>
              <a:t>has been studied for decades</a:t>
            </a:r>
            <a:r>
              <a:rPr lang="en-US" sz="1600" dirty="0"/>
              <a:t>. Numerous research studies, theories, models, standards, and evaluation criteria focus on quality online learning, online teaching, and online course design. </a:t>
            </a:r>
          </a:p>
          <a:p>
            <a:r>
              <a:rPr lang="en-US" sz="1600" dirty="0"/>
              <a:t>What we know from research is that </a:t>
            </a:r>
            <a:r>
              <a:rPr lang="en-US" sz="1600" b="1" dirty="0"/>
              <a:t>effective online learning results from careful instructional design and planning</a:t>
            </a:r>
            <a:r>
              <a:rPr lang="en-US" sz="1600" dirty="0"/>
              <a:t>, using a systematic model for design and development.</a:t>
            </a:r>
          </a:p>
          <a:p>
            <a:r>
              <a:rPr lang="en-US" sz="1600" dirty="0"/>
              <a:t>Typical planning, preparation, and development time for a fully online university course is </a:t>
            </a:r>
            <a:r>
              <a:rPr lang="en-US" sz="1600" b="1" dirty="0"/>
              <a:t>several months before the course is delivered</a:t>
            </a:r>
            <a:r>
              <a:rPr lang="en-US" sz="1600" dirty="0"/>
              <a:t>. Faculty are usually more comfortable teaching online by the second or third iteration of their online courses.</a:t>
            </a:r>
          </a:p>
        </p:txBody>
      </p:sp>
      <p:sp>
        <p:nvSpPr>
          <p:cNvPr id="4" name="Slide Number Placeholder 3">
            <a:extLst>
              <a:ext uri="{FF2B5EF4-FFF2-40B4-BE49-F238E27FC236}">
                <a16:creationId xmlns:a16="http://schemas.microsoft.com/office/drawing/2014/main" id="{2A103A70-D3C0-438B-AAFB-42B3328B5582}"/>
              </a:ext>
            </a:extLst>
          </p:cNvPr>
          <p:cNvSpPr>
            <a:spLocks noGrp="1"/>
          </p:cNvSpPr>
          <p:nvPr>
            <p:ph type="sldNum" sz="quarter" idx="14"/>
          </p:nvPr>
        </p:nvSpPr>
        <p:spPr/>
        <p:txBody>
          <a:bodyPr/>
          <a:lstStyle/>
          <a:p>
            <a:fld id="{3DD97BEB-BAEF-0344-9D5C-EC73E478698A}" type="slidenum">
              <a:rPr lang="en-US" smtClean="0"/>
              <a:pPr/>
              <a:t>5</a:t>
            </a:fld>
            <a:endParaRPr lang="en-US"/>
          </a:p>
        </p:txBody>
      </p:sp>
      <p:pic>
        <p:nvPicPr>
          <p:cNvPr id="6" name="Picture 5">
            <a:extLst>
              <a:ext uri="{FF2B5EF4-FFF2-40B4-BE49-F238E27FC236}">
                <a16:creationId xmlns:a16="http://schemas.microsoft.com/office/drawing/2014/main" id="{CEFECAD8-7BA8-416D-9CB5-8934F79A5344}"/>
              </a:ext>
            </a:extLst>
          </p:cNvPr>
          <p:cNvPicPr>
            <a:picLocks noChangeAspect="1"/>
          </p:cNvPicPr>
          <p:nvPr/>
        </p:nvPicPr>
        <p:blipFill>
          <a:blip r:embed="rId3"/>
          <a:stretch>
            <a:fillRect/>
          </a:stretch>
        </p:blipFill>
        <p:spPr>
          <a:xfrm>
            <a:off x="4992192" y="1455836"/>
            <a:ext cx="3867145" cy="2156087"/>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B943D042-B606-403A-8A38-237CC66ACE10}"/>
              </a:ext>
            </a:extLst>
          </p:cNvPr>
          <p:cNvSpPr/>
          <p:nvPr/>
        </p:nvSpPr>
        <p:spPr>
          <a:xfrm>
            <a:off x="1332427" y="4654044"/>
            <a:ext cx="6679096" cy="253916"/>
          </a:xfrm>
          <a:prstGeom prst="rect">
            <a:avLst/>
          </a:prstGeom>
        </p:spPr>
        <p:txBody>
          <a:bodyPr wrap="square">
            <a:spAutoFit/>
          </a:bodyPr>
          <a:lstStyle/>
          <a:p>
            <a:r>
              <a:rPr lang="en-US" sz="1050" dirty="0">
                <a:hlinkClick r:id="rId4"/>
              </a:rPr>
              <a:t>https://ep.jhu.edu/faculty/learning-roadmap-for-new-online-instructors/comparing-face-to-face-and-online-teaching</a:t>
            </a:r>
            <a:endParaRPr lang="en-US" sz="1050" dirty="0"/>
          </a:p>
        </p:txBody>
      </p:sp>
    </p:spTree>
    <p:extLst>
      <p:ext uri="{BB962C8B-B14F-4D97-AF65-F5344CB8AC3E}">
        <p14:creationId xmlns:p14="http://schemas.microsoft.com/office/powerpoint/2010/main" val="871616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2C7310-5996-4D74-8AA7-AF26AE886FD5}"/>
              </a:ext>
            </a:extLst>
          </p:cNvPr>
          <p:cNvSpPr>
            <a:spLocks noGrp="1"/>
          </p:cNvSpPr>
          <p:nvPr>
            <p:ph type="title"/>
          </p:nvPr>
        </p:nvSpPr>
        <p:spPr/>
        <p:txBody>
          <a:bodyPr/>
          <a:lstStyle/>
          <a:p>
            <a:r>
              <a:rPr lang="en-US" dirty="0"/>
              <a:t>Teaching Face-to-Face vs. Online</a:t>
            </a:r>
          </a:p>
        </p:txBody>
      </p:sp>
      <p:sp>
        <p:nvSpPr>
          <p:cNvPr id="5" name="Slide Number Placeholder 4">
            <a:extLst>
              <a:ext uri="{FF2B5EF4-FFF2-40B4-BE49-F238E27FC236}">
                <a16:creationId xmlns:a16="http://schemas.microsoft.com/office/drawing/2014/main" id="{EE1B7796-A95D-4BA5-99D6-6CA692618C3E}"/>
              </a:ext>
            </a:extLst>
          </p:cNvPr>
          <p:cNvSpPr>
            <a:spLocks noGrp="1"/>
          </p:cNvSpPr>
          <p:nvPr>
            <p:ph type="sldNum" sz="quarter" idx="14"/>
          </p:nvPr>
        </p:nvSpPr>
        <p:spPr/>
        <p:txBody>
          <a:bodyPr/>
          <a:lstStyle/>
          <a:p>
            <a:fld id="{3DD97BEB-BAEF-0344-9D5C-EC73E478698A}" type="slidenum">
              <a:rPr lang="en-US" smtClean="0"/>
              <a:pPr/>
              <a:t>6</a:t>
            </a:fld>
            <a:endParaRPr lang="en-US"/>
          </a:p>
        </p:txBody>
      </p:sp>
      <p:graphicFrame>
        <p:nvGraphicFramePr>
          <p:cNvPr id="10" name="Table 9">
            <a:extLst>
              <a:ext uri="{FF2B5EF4-FFF2-40B4-BE49-F238E27FC236}">
                <a16:creationId xmlns:a16="http://schemas.microsoft.com/office/drawing/2014/main" id="{9FE6206E-26E1-4E2D-B676-2B117867ADCC}"/>
              </a:ext>
            </a:extLst>
          </p:cNvPr>
          <p:cNvGraphicFramePr>
            <a:graphicFrameLocks noGrp="1"/>
          </p:cNvGraphicFramePr>
          <p:nvPr>
            <p:extLst>
              <p:ext uri="{D42A27DB-BD31-4B8C-83A1-F6EECF244321}">
                <p14:modId xmlns:p14="http://schemas.microsoft.com/office/powerpoint/2010/main" val="3681244308"/>
              </p:ext>
            </p:extLst>
          </p:nvPr>
        </p:nvGraphicFramePr>
        <p:xfrm>
          <a:off x="221381" y="847366"/>
          <a:ext cx="5322771" cy="3806677"/>
        </p:xfrm>
        <a:graphic>
          <a:graphicData uri="http://schemas.openxmlformats.org/drawingml/2006/table">
            <a:tbl>
              <a:tblPr>
                <a:effectLst>
                  <a:outerShdw blurRad="50800" dist="38100" dir="2700000" algn="tl" rotWithShape="0">
                    <a:prstClr val="black">
                      <a:alpha val="40000"/>
                    </a:prstClr>
                  </a:outerShdw>
                </a:effectLst>
              </a:tblPr>
              <a:tblGrid>
                <a:gridCol w="885489">
                  <a:extLst>
                    <a:ext uri="{9D8B030D-6E8A-4147-A177-3AD203B41FA5}">
                      <a16:colId xmlns:a16="http://schemas.microsoft.com/office/drawing/2014/main" val="827657129"/>
                    </a:ext>
                  </a:extLst>
                </a:gridCol>
                <a:gridCol w="1879204">
                  <a:extLst>
                    <a:ext uri="{9D8B030D-6E8A-4147-A177-3AD203B41FA5}">
                      <a16:colId xmlns:a16="http://schemas.microsoft.com/office/drawing/2014/main" val="1822187083"/>
                    </a:ext>
                  </a:extLst>
                </a:gridCol>
                <a:gridCol w="2558078">
                  <a:extLst>
                    <a:ext uri="{9D8B030D-6E8A-4147-A177-3AD203B41FA5}">
                      <a16:colId xmlns:a16="http://schemas.microsoft.com/office/drawing/2014/main" val="30764632"/>
                    </a:ext>
                  </a:extLst>
                </a:gridCol>
              </a:tblGrid>
              <a:tr h="390409">
                <a:tc>
                  <a:txBody>
                    <a:bodyPr/>
                    <a:lstStyle/>
                    <a:p>
                      <a:pPr algn="ctr" fontAlgn="t"/>
                      <a:r>
                        <a:rPr lang="en-US" sz="1100" b="1" dirty="0">
                          <a:solidFill>
                            <a:srgbClr val="002C73"/>
                          </a:solidFill>
                          <a:effectLst/>
                          <a:latin typeface="AvenirNextLTW01-DemiCn"/>
                        </a:rPr>
                        <a:t>Types of Differences</a:t>
                      </a:r>
                    </a:p>
                  </a:txBody>
                  <a:tcPr marL="26450" marR="26450" marT="26450" marB="2645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60000"/>
                        <a:lumOff val="40000"/>
                      </a:schemeClr>
                    </a:solidFill>
                  </a:tcPr>
                </a:tc>
                <a:tc>
                  <a:txBody>
                    <a:bodyPr/>
                    <a:lstStyle/>
                    <a:p>
                      <a:pPr algn="ctr" fontAlgn="t"/>
                      <a:r>
                        <a:rPr lang="en-US" sz="1100" b="1">
                          <a:solidFill>
                            <a:srgbClr val="002C73"/>
                          </a:solidFill>
                          <a:effectLst/>
                          <a:latin typeface="AvenirNextLTW01-DemiCn"/>
                        </a:rPr>
                        <a:t>Teaching Face-to-Face</a:t>
                      </a:r>
                    </a:p>
                  </a:txBody>
                  <a:tcPr marL="26450" marR="26450" marT="26450" marB="2645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60000"/>
                        <a:lumOff val="40000"/>
                      </a:schemeClr>
                    </a:solidFill>
                  </a:tcPr>
                </a:tc>
                <a:tc>
                  <a:txBody>
                    <a:bodyPr/>
                    <a:lstStyle/>
                    <a:p>
                      <a:pPr algn="ctr" fontAlgn="t"/>
                      <a:r>
                        <a:rPr lang="en-US" sz="1100" b="1" dirty="0">
                          <a:solidFill>
                            <a:srgbClr val="002C73"/>
                          </a:solidFill>
                          <a:effectLst/>
                          <a:latin typeface="AvenirNextLTW01-DemiCn"/>
                        </a:rPr>
                        <a:t>Teaching Online</a:t>
                      </a:r>
                    </a:p>
                  </a:txBody>
                  <a:tcPr marL="26450" marR="26450" marT="26450" marB="264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530712559"/>
                  </a:ext>
                </a:extLst>
              </a:tr>
              <a:tr h="1233423">
                <a:tc>
                  <a:txBody>
                    <a:bodyPr/>
                    <a:lstStyle/>
                    <a:p>
                      <a:pPr fontAlgn="auto"/>
                      <a:r>
                        <a:rPr lang="en-US" sz="1100" b="1" dirty="0">
                          <a:effectLst/>
                        </a:rPr>
                        <a:t>Pedagogical*</a:t>
                      </a:r>
                    </a:p>
                  </a:txBody>
                  <a:tcPr marL="26450" marR="26450" marT="26450" marB="26450" anchor="ctr">
                    <a:lnL w="12700" cap="flat" cmpd="sng" algn="ctr">
                      <a:solidFill>
                        <a:schemeClr val="tx1"/>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fontAlgn="auto"/>
                      <a:r>
                        <a:rPr lang="en-US" sz="1100" dirty="0">
                          <a:effectLst/>
                        </a:rPr>
                        <a:t>Mostly synchronous interaction, content presented as lectures, hands-on, pencil-and-paper assessments, content can be planned session-by-session</a:t>
                      </a:r>
                    </a:p>
                  </a:txBody>
                  <a:tcPr marL="26450" marR="26450" marT="26450" marB="2645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fontAlgn="auto"/>
                      <a:r>
                        <a:rPr lang="en-US" sz="1100" dirty="0">
                          <a:effectLst/>
                        </a:rPr>
                        <a:t>Mostly asynchronous interaction, discussion forums, various means of content presentation, alternative assessments (e.g., collaborative/research projects, presentations), content must be planned out in advance of development</a:t>
                      </a:r>
                    </a:p>
                  </a:txBody>
                  <a:tcPr marL="26450" marR="26450" marT="26450" marB="2645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310792682"/>
                  </a:ext>
                </a:extLst>
              </a:tr>
              <a:tr h="896218">
                <a:tc>
                  <a:txBody>
                    <a:bodyPr/>
                    <a:lstStyle/>
                    <a:p>
                      <a:pPr fontAlgn="auto"/>
                      <a:r>
                        <a:rPr lang="en-US" sz="1100" b="1" dirty="0">
                          <a:effectLst/>
                        </a:rPr>
                        <a:t>Operational</a:t>
                      </a:r>
                    </a:p>
                  </a:txBody>
                  <a:tcPr marL="26450" marR="26450" marT="26450" marB="26450" anchor="ctr">
                    <a:lnL w="12700" cap="flat" cmpd="sng" algn="ctr">
                      <a:solidFill>
                        <a:schemeClr val="tx1"/>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fontAlgn="auto"/>
                      <a:r>
                        <a:rPr lang="en-US" sz="1100" dirty="0">
                          <a:effectLst/>
                        </a:rPr>
                        <a:t>Held in the same geographic location at the same time—regularly scheduled sessions</a:t>
                      </a:r>
                    </a:p>
                  </a:txBody>
                  <a:tcPr marL="26450" marR="26450" marT="26450" marB="2645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fontAlgn="auto"/>
                      <a:r>
                        <a:rPr lang="en-US" sz="1100" dirty="0">
                          <a:effectLst/>
                        </a:rPr>
                        <a:t>Class is in session 24/7</a:t>
                      </a:r>
                    </a:p>
                  </a:txBody>
                  <a:tcPr marL="26450" marR="26450" marT="26450" marB="26450" anchor="ctr">
                    <a:lnL>
                      <a:noFill/>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07895993"/>
                  </a:ext>
                </a:extLst>
              </a:tr>
              <a:tr h="727615">
                <a:tc>
                  <a:txBody>
                    <a:bodyPr/>
                    <a:lstStyle/>
                    <a:p>
                      <a:pPr fontAlgn="auto"/>
                      <a:r>
                        <a:rPr lang="en-US" sz="1100" b="1" dirty="0">
                          <a:effectLst/>
                        </a:rPr>
                        <a:t>Students</a:t>
                      </a:r>
                    </a:p>
                  </a:txBody>
                  <a:tcPr marL="26450" marR="26450" marT="26450" marB="26450" anchor="ctr">
                    <a:lnL w="12700" cap="flat" cmpd="sng" algn="ctr">
                      <a:solidFill>
                        <a:schemeClr val="tx1"/>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fontAlgn="auto"/>
                      <a:r>
                        <a:rPr lang="en-US" sz="1100" dirty="0">
                          <a:effectLst/>
                        </a:rPr>
                        <a:t>Often live in close proximity to campus, schedule allows for classroom sessions</a:t>
                      </a:r>
                    </a:p>
                  </a:txBody>
                  <a:tcPr marL="26450" marR="26450" marT="26450" marB="2645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fontAlgn="auto"/>
                      <a:r>
                        <a:rPr lang="en-US" sz="1100" dirty="0">
                          <a:effectLst/>
                        </a:rPr>
                        <a:t>Often working professionals, can be globally dispersed, personal availability can vary widely</a:t>
                      </a:r>
                    </a:p>
                  </a:txBody>
                  <a:tcPr marL="26450" marR="26450" marT="26450" marB="26450" anchor="ctr">
                    <a:lnL>
                      <a:noFill/>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2490331665"/>
                  </a:ext>
                </a:extLst>
              </a:tr>
              <a:tr h="559012">
                <a:tc>
                  <a:txBody>
                    <a:bodyPr/>
                    <a:lstStyle/>
                    <a:p>
                      <a:pPr fontAlgn="auto"/>
                      <a:r>
                        <a:rPr lang="en-US" sz="1100" b="1" dirty="0">
                          <a:effectLst/>
                        </a:rPr>
                        <a:t>Role of Instructor</a:t>
                      </a:r>
                    </a:p>
                  </a:txBody>
                  <a:tcPr marL="26450" marR="26450" marT="26450" marB="26450" anchor="ctr">
                    <a:lnL w="12700" cap="flat" cmpd="sng" algn="ctr">
                      <a:solidFill>
                        <a:schemeClr val="tx1"/>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auto"/>
                      <a:r>
                        <a:rPr lang="en-US" sz="1100" dirty="0">
                          <a:solidFill>
                            <a:srgbClr val="FF0000"/>
                          </a:solidFill>
                          <a:effectLst/>
                        </a:rPr>
                        <a:t>Lecturer, sage on the stage that transfers knowledge to students</a:t>
                      </a:r>
                    </a:p>
                  </a:txBody>
                  <a:tcPr marL="26450" marR="26450" marT="26450" marB="2645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fontAlgn="auto"/>
                      <a:r>
                        <a:rPr lang="en-US" sz="1100" dirty="0">
                          <a:solidFill>
                            <a:srgbClr val="00B050"/>
                          </a:solidFill>
                          <a:effectLst/>
                        </a:rPr>
                        <a:t>Facilitator, helps the students construct knowledge by guiding discussions</a:t>
                      </a:r>
                    </a:p>
                  </a:txBody>
                  <a:tcPr marL="26450" marR="26450" marT="26450" marB="26450" anchor="ctr">
                    <a:lnL>
                      <a:noFill/>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18476907"/>
                  </a:ext>
                </a:extLst>
              </a:tr>
            </a:tbl>
          </a:graphicData>
        </a:graphic>
      </p:graphicFrame>
      <p:pic>
        <p:nvPicPr>
          <p:cNvPr id="11" name="Picture 10">
            <a:extLst>
              <a:ext uri="{FF2B5EF4-FFF2-40B4-BE49-F238E27FC236}">
                <a16:creationId xmlns:a16="http://schemas.microsoft.com/office/drawing/2014/main" id="{BEA2B3F0-451D-4674-904B-FFF496D6A16C}"/>
              </a:ext>
            </a:extLst>
          </p:cNvPr>
          <p:cNvPicPr>
            <a:picLocks noChangeAspect="1"/>
          </p:cNvPicPr>
          <p:nvPr/>
        </p:nvPicPr>
        <p:blipFill>
          <a:blip r:embed="rId3"/>
          <a:stretch>
            <a:fillRect/>
          </a:stretch>
        </p:blipFill>
        <p:spPr>
          <a:xfrm>
            <a:off x="5658475" y="510769"/>
            <a:ext cx="3339751" cy="2395784"/>
          </a:xfrm>
          <a:prstGeom prst="rect">
            <a:avLst/>
          </a:prstGeom>
          <a:ln>
            <a:solidFill>
              <a:schemeClr val="bg2"/>
            </a:solidFill>
          </a:ln>
          <a:effectLst>
            <a:outerShdw blurRad="50800" dist="38100" dir="2700000" algn="tl" rotWithShape="0">
              <a:prstClr val="black">
                <a:alpha val="40000"/>
              </a:prstClr>
            </a:outerShdw>
          </a:effectLst>
        </p:spPr>
      </p:pic>
      <p:sp>
        <p:nvSpPr>
          <p:cNvPr id="12" name="Callout: Up Arrow 11">
            <a:extLst>
              <a:ext uri="{FF2B5EF4-FFF2-40B4-BE49-F238E27FC236}">
                <a16:creationId xmlns:a16="http://schemas.microsoft.com/office/drawing/2014/main" id="{CE8F9698-50BE-4D53-8DEE-7ACDE41D17DB}"/>
              </a:ext>
            </a:extLst>
          </p:cNvPr>
          <p:cNvSpPr/>
          <p:nvPr/>
        </p:nvSpPr>
        <p:spPr>
          <a:xfrm>
            <a:off x="5929418" y="2877678"/>
            <a:ext cx="3068808" cy="1201750"/>
          </a:xfrm>
          <a:prstGeom prst="upArrowCallou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Watch this video:</a:t>
            </a:r>
          </a:p>
          <a:p>
            <a:pPr algn="ctr"/>
            <a:r>
              <a:rPr lang="en-US" sz="1200" dirty="0">
                <a:solidFill>
                  <a:schemeClr val="bg1"/>
                </a:solidFill>
                <a:hlinkClick r:id="rId4"/>
              </a:rPr>
              <a:t>https://ep.jhu.edu/faculty/learning-roadmap-for-new-online-instructors/comparing-face-to-face-and-online-teaching</a:t>
            </a:r>
            <a:endParaRPr lang="en-US" sz="1200" dirty="0">
              <a:solidFill>
                <a:schemeClr val="bg1"/>
              </a:solidFill>
            </a:endParaRPr>
          </a:p>
        </p:txBody>
      </p:sp>
    </p:spTree>
    <p:extLst>
      <p:ext uri="{BB962C8B-B14F-4D97-AF65-F5344CB8AC3E}">
        <p14:creationId xmlns:p14="http://schemas.microsoft.com/office/powerpoint/2010/main" val="2604472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E10C3-A5BF-4190-8933-875F22691A2E}"/>
              </a:ext>
            </a:extLst>
          </p:cNvPr>
          <p:cNvSpPr>
            <a:spLocks noGrp="1"/>
          </p:cNvSpPr>
          <p:nvPr>
            <p:ph type="title"/>
          </p:nvPr>
        </p:nvSpPr>
        <p:spPr/>
        <p:txBody>
          <a:bodyPr/>
          <a:lstStyle/>
          <a:p>
            <a:r>
              <a:rPr lang="en-US" dirty="0"/>
              <a:t>General Hints for an Online Engineering Course (1)</a:t>
            </a:r>
          </a:p>
        </p:txBody>
      </p:sp>
      <p:sp>
        <p:nvSpPr>
          <p:cNvPr id="4" name="Slide Number Placeholder 3">
            <a:extLst>
              <a:ext uri="{FF2B5EF4-FFF2-40B4-BE49-F238E27FC236}">
                <a16:creationId xmlns:a16="http://schemas.microsoft.com/office/drawing/2014/main" id="{8065E907-ACAC-409D-A6BB-634E9716F4EF}"/>
              </a:ext>
            </a:extLst>
          </p:cNvPr>
          <p:cNvSpPr>
            <a:spLocks noGrp="1"/>
          </p:cNvSpPr>
          <p:nvPr>
            <p:ph type="sldNum" sz="quarter" idx="14"/>
          </p:nvPr>
        </p:nvSpPr>
        <p:spPr/>
        <p:txBody>
          <a:bodyPr/>
          <a:lstStyle/>
          <a:p>
            <a:fld id="{3DD97BEB-BAEF-0344-9D5C-EC73E478698A}" type="slidenum">
              <a:rPr lang="en-US" smtClean="0"/>
              <a:pPr/>
              <a:t>7</a:t>
            </a:fld>
            <a:endParaRPr lang="en-US"/>
          </a:p>
        </p:txBody>
      </p:sp>
      <p:graphicFrame>
        <p:nvGraphicFramePr>
          <p:cNvPr id="5" name="Diagram 4"/>
          <p:cNvGraphicFramePr/>
          <p:nvPr>
            <p:extLst>
              <p:ext uri="{D42A27DB-BD31-4B8C-83A1-F6EECF244321}">
                <p14:modId xmlns:p14="http://schemas.microsoft.com/office/powerpoint/2010/main" val="4252523130"/>
              </p:ext>
            </p:extLst>
          </p:nvPr>
        </p:nvGraphicFramePr>
        <p:xfrm>
          <a:off x="1524000" y="803997"/>
          <a:ext cx="587782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786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0920C24-6825-47C4-BC5C-B4D92F72A8D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B4D44C1-477F-4739-94CE-322066E7FF9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672EAD14-FDE3-4D50-9B47-DE6AEB2164E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CB0AB7C-4A22-4440-A5C6-9C70934E33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E10C3-A5BF-4190-8933-875F22691A2E}"/>
              </a:ext>
            </a:extLst>
          </p:cNvPr>
          <p:cNvSpPr>
            <a:spLocks noGrp="1"/>
          </p:cNvSpPr>
          <p:nvPr>
            <p:ph type="title"/>
          </p:nvPr>
        </p:nvSpPr>
        <p:spPr/>
        <p:txBody>
          <a:bodyPr/>
          <a:lstStyle/>
          <a:p>
            <a:r>
              <a:rPr lang="en-US" dirty="0"/>
              <a:t>General Hints for an Online Engineering Course (2)</a:t>
            </a:r>
          </a:p>
        </p:txBody>
      </p:sp>
      <p:sp>
        <p:nvSpPr>
          <p:cNvPr id="4" name="Slide Number Placeholder 3">
            <a:extLst>
              <a:ext uri="{FF2B5EF4-FFF2-40B4-BE49-F238E27FC236}">
                <a16:creationId xmlns:a16="http://schemas.microsoft.com/office/drawing/2014/main" id="{8065E907-ACAC-409D-A6BB-634E9716F4EF}"/>
              </a:ext>
            </a:extLst>
          </p:cNvPr>
          <p:cNvSpPr>
            <a:spLocks noGrp="1"/>
          </p:cNvSpPr>
          <p:nvPr>
            <p:ph type="sldNum" sz="quarter" idx="14"/>
          </p:nvPr>
        </p:nvSpPr>
        <p:spPr/>
        <p:txBody>
          <a:bodyPr/>
          <a:lstStyle/>
          <a:p>
            <a:fld id="{3DD97BEB-BAEF-0344-9D5C-EC73E478698A}" type="slidenum">
              <a:rPr lang="en-US" smtClean="0"/>
              <a:pPr/>
              <a:t>8</a:t>
            </a:fld>
            <a:endParaRPr lang="en-US"/>
          </a:p>
        </p:txBody>
      </p:sp>
      <p:graphicFrame>
        <p:nvGraphicFramePr>
          <p:cNvPr id="5" name="Diagram 4"/>
          <p:cNvGraphicFramePr/>
          <p:nvPr>
            <p:extLst>
              <p:ext uri="{D42A27DB-BD31-4B8C-83A1-F6EECF244321}">
                <p14:modId xmlns:p14="http://schemas.microsoft.com/office/powerpoint/2010/main" val="2055417694"/>
              </p:ext>
            </p:extLst>
          </p:nvPr>
        </p:nvGraphicFramePr>
        <p:xfrm>
          <a:off x="197725" y="832138"/>
          <a:ext cx="8746577" cy="4095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1231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16-DCI-113_Branded_PPT_Template_B_Final_FullScreen</Template>
  <TotalTime>5133</TotalTime>
  <Words>2999</Words>
  <Application>Microsoft Office PowerPoint</Application>
  <PresentationFormat>On-screen Show (16:9)</PresentationFormat>
  <Paragraphs>278</Paragraphs>
  <Slides>26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AvenirNextLTW01-DemiCn</vt:lpstr>
      <vt:lpstr>Calibri</vt:lpstr>
      <vt:lpstr>Courier New</vt:lpstr>
      <vt:lpstr>LucidaGrande</vt:lpstr>
      <vt:lpstr>Wingdings</vt:lpstr>
      <vt:lpstr>Theme 1</vt:lpstr>
      <vt:lpstr>Using eLearning to Support Remote Instruction</vt:lpstr>
      <vt:lpstr>Our New Normal</vt:lpstr>
      <vt:lpstr>Some of the Challenges of Remote Instruction</vt:lpstr>
      <vt:lpstr>How NYIT Has Approached Remote Instruction</vt:lpstr>
      <vt:lpstr>New York Tech’s Approach to Remote Instruction</vt:lpstr>
      <vt:lpstr>Online Education CAN be Very Effective…</vt:lpstr>
      <vt:lpstr>Teaching Face-to-Face vs. Online</vt:lpstr>
      <vt:lpstr>General Hints for an Online Engineering Course (1)</vt:lpstr>
      <vt:lpstr>General Hints for an Online Engineering Course (2)</vt:lpstr>
      <vt:lpstr>Engagement</vt:lpstr>
      <vt:lpstr>Use eLearning to Differentiate Instruction</vt:lpstr>
      <vt:lpstr>Group Work</vt:lpstr>
      <vt:lpstr>Assignments</vt:lpstr>
      <vt:lpstr>Instructor Resources </vt:lpstr>
      <vt:lpstr>Online Labs</vt:lpstr>
      <vt:lpstr>Online Labs</vt:lpstr>
      <vt:lpstr>Faculty Need Vetted Online Content</vt:lpstr>
      <vt:lpstr>IEEE eLearning Library: Peer-Reviewed Online Library Resource</vt:lpstr>
      <vt:lpstr>Essential eLearning Topics for Engineering Education</vt:lpstr>
      <vt:lpstr>New York Tech’s Experience with IEEE eLearning Courses</vt:lpstr>
      <vt:lpstr>IEEE eLearning Content Can Supplement Many Engineering Classes</vt:lpstr>
      <vt:lpstr>Technical English Challenges Complicate Remote Instruction</vt:lpstr>
      <vt:lpstr>How NYIT Uses English for Technical Professionals</vt:lpstr>
      <vt:lpstr>Supporting University Continuing Education Programs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Jennifer E Fong</cp:lastModifiedBy>
  <cp:revision>37</cp:revision>
  <dcterms:created xsi:type="dcterms:W3CDTF">2016-10-24T19:40:55Z</dcterms:created>
  <dcterms:modified xsi:type="dcterms:W3CDTF">2020-09-28T16:12:05Z</dcterms:modified>
</cp:coreProperties>
</file>