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6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7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8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9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0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2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13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14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15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16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17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18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19.xml" ContentType="application/vnd.openxmlformats-officedocument.theme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20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21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22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37" r:id="rId5"/>
    <p:sldMasterId id="2147483689" r:id="rId6"/>
    <p:sldMasterId id="2147483760" r:id="rId7"/>
    <p:sldMasterId id="2147483810" r:id="rId8"/>
    <p:sldMasterId id="2147483834" r:id="rId9"/>
    <p:sldMasterId id="2147483918" r:id="rId10"/>
    <p:sldMasterId id="2147483940" r:id="rId11"/>
    <p:sldMasterId id="2147483964" r:id="rId12"/>
    <p:sldMasterId id="2147483981" r:id="rId13"/>
    <p:sldMasterId id="2147484004" r:id="rId14"/>
    <p:sldMasterId id="2147484036" r:id="rId15"/>
    <p:sldMasterId id="2147484084" r:id="rId16"/>
    <p:sldMasterId id="2147484097" r:id="rId17"/>
    <p:sldMasterId id="2147484127" r:id="rId18"/>
    <p:sldMasterId id="2147484141" r:id="rId19"/>
    <p:sldMasterId id="2147484155" r:id="rId20"/>
    <p:sldMasterId id="2147484187" r:id="rId21"/>
    <p:sldMasterId id="2147484199" r:id="rId22"/>
    <p:sldMasterId id="2147484229" r:id="rId23"/>
    <p:sldMasterId id="2147484240" r:id="rId24"/>
    <p:sldMasterId id="2147484267" r:id="rId25"/>
    <p:sldMasterId id="2147484278" r:id="rId26"/>
  </p:sldMasterIdLst>
  <p:notesMasterIdLst>
    <p:notesMasterId r:id="rId61"/>
  </p:notesMasterIdLst>
  <p:sldIdLst>
    <p:sldId id="257" r:id="rId27"/>
    <p:sldId id="2242" r:id="rId28"/>
    <p:sldId id="2269" r:id="rId29"/>
    <p:sldId id="258" r:id="rId30"/>
    <p:sldId id="2233" r:id="rId31"/>
    <p:sldId id="2283" r:id="rId32"/>
    <p:sldId id="2274" r:id="rId33"/>
    <p:sldId id="283" r:id="rId34"/>
    <p:sldId id="262" r:id="rId35"/>
    <p:sldId id="263" r:id="rId36"/>
    <p:sldId id="313" r:id="rId37"/>
    <p:sldId id="2279" r:id="rId38"/>
    <p:sldId id="2281" r:id="rId39"/>
    <p:sldId id="2257" r:id="rId40"/>
    <p:sldId id="267" r:id="rId41"/>
    <p:sldId id="268" r:id="rId42"/>
    <p:sldId id="270" r:id="rId43"/>
    <p:sldId id="2265" r:id="rId44"/>
    <p:sldId id="2285" r:id="rId45"/>
    <p:sldId id="2262" r:id="rId46"/>
    <p:sldId id="2263" r:id="rId47"/>
    <p:sldId id="2247" r:id="rId48"/>
    <p:sldId id="748" r:id="rId49"/>
    <p:sldId id="742" r:id="rId50"/>
    <p:sldId id="2244" r:id="rId51"/>
    <p:sldId id="740" r:id="rId52"/>
    <p:sldId id="749" r:id="rId53"/>
    <p:sldId id="709" r:id="rId54"/>
    <p:sldId id="2258" r:id="rId55"/>
    <p:sldId id="2259" r:id="rId56"/>
    <p:sldId id="2286" r:id="rId57"/>
    <p:sldId id="2260" r:id="rId58"/>
    <p:sldId id="752" r:id="rId59"/>
    <p:sldId id="303" r:id="rId60"/>
  </p:sldIdLst>
  <p:sldSz cx="12192000" cy="6858000"/>
  <p:notesSz cx="6858000" cy="962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y Kaplanian" initials="HK" lastIdx="15" clrIdx="0">
    <p:extLst>
      <p:ext uri="{19B8F6BF-5375-455C-9EA6-DF929625EA0E}">
        <p15:presenceInfo xmlns:p15="http://schemas.microsoft.com/office/powerpoint/2012/main" userId="S::hkaplanian@corp.epnet.com::9a643598-e889-49da-9038-6afe93891f6d" providerId="AD"/>
      </p:ext>
    </p:extLst>
  </p:cmAuthor>
  <p:cmAuthor id="2" name="Tamir Borensztajn" initials="TB" lastIdx="11" clrIdx="1">
    <p:extLst>
      <p:ext uri="{19B8F6BF-5375-455C-9EA6-DF929625EA0E}">
        <p15:presenceInfo xmlns:p15="http://schemas.microsoft.com/office/powerpoint/2012/main" userId="S::tborensztajn@corp.epnet.com::f6471fcc-0286-40d5-891d-72673c823fce" providerId="AD"/>
      </p:ext>
    </p:extLst>
  </p:cmAuthor>
  <p:cmAuthor id="3" name="Gar Sydnor" initials="GS" lastIdx="9" clrIdx="2">
    <p:extLst>
      <p:ext uri="{19B8F6BF-5375-455C-9EA6-DF929625EA0E}">
        <p15:presenceInfo xmlns:p15="http://schemas.microsoft.com/office/powerpoint/2012/main" userId="S::gsydnor@corp.epnet.com::ef9fb327-192a-43c9-b5d8-57b07c9106d8" providerId="AD"/>
      </p:ext>
    </p:extLst>
  </p:cmAuthor>
  <p:cmAuthor id="4" name="Jeremy Chou" initials="JC" lastIdx="5" clrIdx="3">
    <p:extLst>
      <p:ext uri="{19B8F6BF-5375-455C-9EA6-DF929625EA0E}">
        <p15:presenceInfo xmlns:p15="http://schemas.microsoft.com/office/powerpoint/2012/main" userId="S::jchou@corp.epnet.com::77eebc05-5b40-49a9-8fdd-7da09bd249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36B"/>
    <a:srgbClr val="489DC2"/>
    <a:srgbClr val="FEF5AC"/>
    <a:srgbClr val="F1F0C9"/>
    <a:srgbClr val="F9ED9A"/>
    <a:srgbClr val="E8EAEE"/>
    <a:srgbClr val="DCF0CA"/>
    <a:srgbClr val="F9F9F9"/>
    <a:srgbClr val="800080"/>
    <a:srgbClr val="FF5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77"/>
    <p:restoredTop sz="79597" autoAdjust="0"/>
  </p:normalViewPr>
  <p:slideViewPr>
    <p:cSldViewPr snapToGrid="0">
      <p:cViewPr varScale="1">
        <p:scale>
          <a:sx n="54" d="100"/>
          <a:sy n="54" d="100"/>
        </p:scale>
        <p:origin x="12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0348A-8C76-D743-AB12-4103F7391600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6DD35-FD4C-E54A-9ABF-307D4645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3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pnet.org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OA: Mobile/Remote Access</a:t>
            </a:r>
          </a:p>
          <a:p>
            <a:r>
              <a:rPr lang="en-US" altLang="zh-TW" dirty="0"/>
              <a:t>Faculty Select: $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74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因此無論在校園</a:t>
            </a:r>
            <a:r>
              <a:rPr lang="en-US" altLang="zh-TW" dirty="0" err="1"/>
              <a:t>ip</a:t>
            </a:r>
            <a:r>
              <a:rPr lang="zh-TW" altLang="en-US" dirty="0"/>
              <a:t>內或是校園</a:t>
            </a:r>
            <a:r>
              <a:rPr lang="en-US" altLang="zh-TW" dirty="0" err="1"/>
              <a:t>ip</a:t>
            </a:r>
            <a:r>
              <a:rPr lang="zh-TW" altLang="en-US" dirty="0"/>
              <a:t>外</a:t>
            </a:r>
            <a:endParaRPr lang="en-US" altLang="zh-TW" dirty="0"/>
          </a:p>
          <a:p>
            <a:r>
              <a:rPr lang="zh-TW" altLang="en-US" dirty="0"/>
              <a:t>圖書館跟資源提供商 出版社 資料庫廠商都可以知道是誰在存取資源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92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知道是誰在用後 可以控制誰可以使用什麼資源 以及那些資源可以給誰用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套用該</a:t>
            </a:r>
            <a:r>
              <a:rPr lang="en-US" altLang="zh-TW" dirty="0"/>
              <a:t>permission</a:t>
            </a:r>
            <a:r>
              <a:rPr lang="zh-TW" altLang="en-US" dirty="0"/>
              <a:t>的人數與資源數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60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相對應的在處理使用統計的時候 也能夠依據使用者的屬性 跑出不同族群的使用統計報告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93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前述由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OpenAthens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所進行的研究報告中，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將近八成的館員認為，透過行動裝置進行研究，是造成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remote access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大幅增加的主因之一。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來自高等教育以及醫療機構的館員們，甚至認為使用行動裝置進行研究，是造成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remote access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增加的第一原因。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不過，這也反映出了一個現象，以當前認證系統或是遠端存取系統的侷限性，使用者無法最佳化地使用行動裝置達到做研究的需求。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07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校園網路的</a:t>
            </a:r>
            <a:r>
              <a:rPr lang="en-US" altLang="zh-TW" dirty="0" err="1"/>
              <a:t>wifi</a:t>
            </a:r>
            <a:r>
              <a:rPr lang="zh-TW" altLang="en-US" dirty="0"/>
              <a:t>訊號有限制 尤其以醫療院所為例</a:t>
            </a:r>
            <a:endParaRPr lang="en-US" altLang="zh-TW" dirty="0"/>
          </a:p>
          <a:p>
            <a:r>
              <a:rPr lang="zh-TW" altLang="en-US" dirty="0"/>
              <a:t>讀者必須使用自己的</a:t>
            </a:r>
            <a:r>
              <a:rPr lang="en-US" altLang="zh-TW" dirty="0"/>
              <a:t>4G</a:t>
            </a:r>
            <a:r>
              <a:rPr lang="zh-TW" altLang="en-US" dirty="0"/>
              <a:t>網路進行</a:t>
            </a:r>
            <a:r>
              <a:rPr lang="en-US" altLang="zh-TW" dirty="0"/>
              <a:t>IP</a:t>
            </a:r>
            <a:r>
              <a:rPr lang="zh-TW" altLang="en-US" dirty="0"/>
              <a:t>的認證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37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因此必須在手機上設定</a:t>
            </a:r>
            <a:r>
              <a:rPr lang="en-US" altLang="zh-TW" dirty="0"/>
              <a:t>VPN</a:t>
            </a:r>
            <a:r>
              <a:rPr lang="zh-TW" altLang="en-US" dirty="0"/>
              <a:t>或是利用</a:t>
            </a:r>
            <a:r>
              <a:rPr lang="en-US" altLang="zh-TW" dirty="0"/>
              <a:t>VPN</a:t>
            </a:r>
            <a:r>
              <a:rPr lang="zh-TW" altLang="en-US" dirty="0"/>
              <a:t>軟體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00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抑或是回到圖書館的資源認證與登入系統進行操作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8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2,000</a:t>
            </a:r>
            <a:r>
              <a:rPr lang="zh-TW" altLang="en-US" dirty="0"/>
              <a:t>個教育機構，包含大專院校學術圖書館、公共圖書館、以及</a:t>
            </a:r>
            <a:r>
              <a:rPr lang="en-US" altLang="zh-TW" dirty="0"/>
              <a:t>K-12 </a:t>
            </a:r>
            <a:r>
              <a:rPr lang="zh-TW" altLang="en-US" dirty="0"/>
              <a:t>也就是所謂的國小至高中圖書館。</a:t>
            </a:r>
            <a:endParaRPr lang="en-US" altLang="zh-TW" dirty="0"/>
          </a:p>
          <a:p>
            <a:r>
              <a:rPr lang="zh-TW" altLang="en-US" dirty="0"/>
              <a:t>服務對象涉及</a:t>
            </a:r>
            <a:r>
              <a:rPr lang="en-US" altLang="zh-TW" dirty="0"/>
              <a:t>900</a:t>
            </a:r>
            <a:r>
              <a:rPr lang="zh-TW" altLang="en-US" dirty="0"/>
              <a:t>萬位讀者</a:t>
            </a:r>
            <a:r>
              <a:rPr lang="en-US" altLang="zh-TW" dirty="0"/>
              <a:t>/</a:t>
            </a:r>
            <a:r>
              <a:rPr lang="zh-TW" altLang="en-US" dirty="0"/>
              <a:t>使用者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85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除了前述提及的認認與資源存取服務，還有很多是針對整個喬治亞州的居民所服務的計畫。</a:t>
            </a:r>
            <a:endParaRPr lang="en-US" altLang="zh-TW" dirty="0"/>
          </a:p>
          <a:p>
            <a:r>
              <a:rPr lang="zh-TW" altLang="en-US" dirty="0"/>
              <a:t>其中一個最著名的專案，就是</a:t>
            </a:r>
            <a:r>
              <a:rPr lang="en-US" altLang="zh-TW" dirty="0"/>
              <a:t>”</a:t>
            </a:r>
            <a:r>
              <a:rPr lang="zh-TW" altLang="en-US" dirty="0"/>
              <a:t>可負擔的學習計畫</a:t>
            </a:r>
            <a:r>
              <a:rPr lang="en-US" altLang="zh-TW" dirty="0"/>
              <a:t>”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62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089"/>
              </a:spcBef>
              <a:spcAft>
                <a:spcPts val="1089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Costs: 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上漲 學生成績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089"/>
              </a:spcBef>
              <a:spcAft>
                <a:spcPts val="1089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089"/>
              </a:spcBef>
              <a:spcAft>
                <a:spcPts val="1089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Location: 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統一入口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途徑 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oer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資源 不熟悉 </a:t>
            </a:r>
            <a:r>
              <a:rPr kumimoji="0" lang="en-US" altLang="zh-TW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Google scholar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089"/>
              </a:spcBef>
              <a:spcAft>
                <a:spcPts val="1089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089"/>
              </a:spcBef>
              <a:spcAft>
                <a:spcPts val="1089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Communication 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館員教師溝通有挑戰 老師不會主動找館員 館員也不清楚要提供那些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OER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給老師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089"/>
              </a:spcBef>
              <a:spcAft>
                <a:spcPts val="1089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089"/>
              </a:spcBef>
              <a:spcAft>
                <a:spcPts val="1089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Assessment: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089"/>
              </a:spcBef>
              <a:spcAft>
                <a:spcPts val="1089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Librarians are looking for ways to help drive usage and show value of library materials.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Tracking usage of library resources is necessary to prove the value of those resources and materials.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E18EA-00FD-4FE9-AB99-3DC5E3011F7E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325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Face ID vs Touch ID .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推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birdy590: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Touch ID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根本就無感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真的是沒事找事做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[</a:t>
            </a:r>
            <a:r>
              <a:rPr lang="zh-TW" altLang="en-US" dirty="0"/>
              <a:t>新聞</a:t>
            </a:r>
            <a:r>
              <a:rPr lang="en-US" altLang="zh-TW" dirty="0"/>
              <a:t>] </a:t>
            </a:r>
            <a:r>
              <a:rPr lang="zh-TW" altLang="en-US" dirty="0"/>
              <a:t>紐約運輸署要求</a:t>
            </a:r>
            <a:r>
              <a:rPr lang="en-US" altLang="zh-TW" dirty="0" err="1"/>
              <a:t>FaceID</a:t>
            </a:r>
            <a:r>
              <a:rPr lang="zh-TW" altLang="en-US" dirty="0"/>
              <a:t>不用拿下口罩就能解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Metropolitan Transportation Authority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MTA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）就向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 Cook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要求，希望蘋果能替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iPhone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更新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 ID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功能，在不用脫下口罩的情況下也能解鎖手機。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MTA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發現不少乘坐地鐵或交通交通工具的民眾會拉下口罩進行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 ID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解鎖，擔心這種 做法會增加病毒傳播的風險，故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MTA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主席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Patrick 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Foye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發信給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 Cook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，要求蘋果改 善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iPhone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 ID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口罩解鎖功能，讓市民可以不用拉下口罩也能解鎖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iPhone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其實蘋果在推出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iOS 13.5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更新後，若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 ID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辨識用戶配戴口罩會立即跳出密碼解鎖 ，但這方法並沒有從根本改善戴口罩解鎖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 ID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問題，所以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MTA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才要求蘋果進一步努 力改善問題。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50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AU" altLang="zh-TW" dirty="0"/>
              <a:t>2/3</a:t>
            </a:r>
            <a:r>
              <a:rPr lang="zh-TW" altLang="en-US" dirty="0"/>
              <a:t>館員教科書的可負擔性 顧慮 學生的負擔</a:t>
            </a:r>
            <a:endParaRPr lang="en-US" altLang="zh-TW" dirty="0"/>
          </a:p>
          <a:p>
            <a:pPr marL="0" indent="0">
              <a:buFontTx/>
              <a:buNone/>
            </a:pPr>
            <a:r>
              <a:rPr lang="zh-TW" altLang="en-US" dirty="0"/>
              <a:t>六成館員有在幫忙老師找</a:t>
            </a:r>
            <a:r>
              <a:rPr lang="en-US" altLang="zh-TW"/>
              <a:t>OER</a:t>
            </a:r>
          </a:p>
          <a:p>
            <a:pPr marL="0" indent="0">
              <a:buFontTx/>
              <a:buNone/>
            </a:pPr>
            <a:endParaRPr lang="en-AU" altLang="zh-TW"/>
          </a:p>
          <a:p>
            <a:pPr marL="0" indent="0">
              <a:buFontTx/>
              <a:buNone/>
            </a:pPr>
            <a:endParaRPr lang="en-AU" altLang="zh-TW" dirty="0"/>
          </a:p>
          <a:p>
            <a:pPr marL="0" indent="0">
              <a:buFontTx/>
              <a:buNone/>
            </a:pPr>
            <a:r>
              <a:rPr lang="en-AU" altLang="zh-TW" dirty="0"/>
              <a:t>When discussing about the “Textbooks”</a:t>
            </a:r>
            <a:r>
              <a:rPr lang="en-US" altLang="zh-TW" dirty="0"/>
              <a:t>, we have to understand the issues and problems so far.</a:t>
            </a:r>
          </a:p>
          <a:p>
            <a:pPr marL="0" indent="0">
              <a:buFontTx/>
              <a:buNone/>
            </a:pPr>
            <a:endParaRPr lang="en-US" altLang="zh-TW" dirty="0"/>
          </a:p>
          <a:p>
            <a:pPr marL="0" indent="0">
              <a:buFontTx/>
              <a:buNone/>
            </a:pPr>
            <a:r>
              <a:rPr lang="en-US" altLang="zh-TW" dirty="0"/>
              <a:t>12 thousand US dollar, is the annual textbook spending for a college student, this is from the college board.</a:t>
            </a:r>
          </a:p>
          <a:p>
            <a:pPr marL="0" indent="0">
              <a:buFontTx/>
              <a:buNone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E18EA-00FD-4FE9-AB99-3DC5E3011F7E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35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What is the attitude about the OER from the faculty members’ perspective?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E18EA-00FD-4FE9-AB99-3DC5E3011F7E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068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Faculty members are invited to apply in two categories:</a:t>
            </a:r>
          </a:p>
          <a:p>
            <a:pPr rtl="0" fontAlgn="base"/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 Awards: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Redesign your course to incorporate existing low-cost or free educational resources. $500 per person, capped at $3,000 per course (though special considerations will be given to large departments and other special scenarios).</a:t>
            </a:r>
          </a:p>
          <a:p>
            <a:pPr rtl="0" fontAlgn="base"/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 Awards: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Create a substantially new open textbook or open course content when it is possible to demonstrate that quality resources are not currently available to meet learning objectives. $2,000 per person with a project cap of $6,000 per course.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E7E52-3951-408D-A0C5-AF53C2DDD051}" type="slidenum"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585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Some people think OER is one if the alternative solution to fix the issues about the textbooks.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E18EA-00FD-4FE9-AB99-3DC5E3011F7E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996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No Shelf Required </a:t>
            </a:r>
            <a:r>
              <a:rPr lang="zh-TW" altLang="en-US" dirty="0"/>
              <a:t>一個聚焦在電子書與出版產業的</a:t>
            </a:r>
            <a:r>
              <a:rPr lang="en-US" altLang="zh-TW" dirty="0"/>
              <a:t>blog website</a:t>
            </a:r>
          </a:p>
          <a:p>
            <a:endParaRPr lang="en-US" altLang="zh-TW" dirty="0"/>
          </a:p>
          <a:p>
            <a:r>
              <a:rPr lang="en-US" altLang="zh-TW" dirty="0"/>
              <a:t>What about the public review to Faculty Select?</a:t>
            </a:r>
          </a:p>
          <a:p>
            <a:endParaRPr lang="en-US" altLang="zh-TW" dirty="0"/>
          </a:p>
          <a:p>
            <a:r>
              <a:rPr lang="en-US" altLang="zh-TW" dirty="0"/>
              <a:t>This is from the notable website in the monograph field.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E18EA-00FD-4FE9-AB99-3DC5E3011F7E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022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014538" y="1833563"/>
            <a:ext cx="16300451" cy="9169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659545">
              <a:defRPr/>
            </a:pPr>
            <a:endParaRPr lang="en-US" sz="2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E18EA-00FD-4FE9-AB99-3DC5E3011F7E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857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麻薩諸塞大學洛厄爾分校</a:t>
            </a:r>
            <a:endParaRPr lang="en-US" altLang="zh-TW" dirty="0"/>
          </a:p>
          <a:p>
            <a:r>
              <a:rPr lang="en-US" altLang="zh-TW" dirty="0"/>
              <a:t>Please NOTE:</a:t>
            </a:r>
          </a:p>
          <a:p>
            <a:endParaRPr lang="en-US" altLang="zh-TW" dirty="0"/>
          </a:p>
          <a:p>
            <a:r>
              <a:rPr lang="en-US" altLang="zh-TW" dirty="0"/>
              <a:t>This slide is NOT for public briefing, but you can mention this ORALLY.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E18EA-00FD-4FE9-AB99-3DC5E3011F7E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24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the Society for Scholarly Publishing</a:t>
            </a:r>
            <a:r>
              <a:rPr lang="en-US" altLang="zh-TW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學術出版協會讓成員們以及相關研究工作者交流的一個網站，很多所謂的</a:t>
            </a:r>
            <a:r>
              <a:rPr lang="en-US" altLang="zh-TW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guest post</a:t>
            </a:r>
            <a:r>
              <a:rPr lang="zh-TW" alt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，來自館員的真實經驗與案例，可以讓大家參考與學習。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電子資源的校外連線與使用，對於某些使用者而言，或許沒有像前述談到的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iphone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認證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解鎖般來的重要，所以當校外的連線認證有問題的時候，往往可能直接放棄。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那我還是去用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SCI-HUP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Scholar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好了。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our highly residential campus, IP access works well. Or at least, it used to.</a:t>
            </a:r>
            <a:br>
              <a:rPr lang="en-US" altLang="zh-TW" dirty="0"/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pandemic hit and all the students went home, we began to see e-resource usage decline. We suspect that our users, not understanding how off-campus library access works, simply gave up.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3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2018</a:t>
            </a:r>
            <a:r>
              <a:rPr lang="zh-TW" altLang="en-US" dirty="0"/>
              <a:t>年</a:t>
            </a:r>
            <a:r>
              <a:rPr lang="en-US" altLang="zh-TW" dirty="0"/>
              <a:t>11</a:t>
            </a:r>
            <a:r>
              <a:rPr lang="zh-TW" altLang="en-US" dirty="0"/>
              <a:t>月一份來自</a:t>
            </a:r>
            <a:r>
              <a:rPr lang="en-US" altLang="zh-TW" dirty="0" err="1"/>
              <a:t>OpenAthens</a:t>
            </a:r>
            <a:r>
              <a:rPr lang="en-US" altLang="zh-TW" dirty="0"/>
              <a:t> (</a:t>
            </a:r>
            <a:r>
              <a:rPr lang="zh-TW" altLang="en-US" dirty="0"/>
              <a:t>英國身分存取與管理</a:t>
            </a:r>
            <a:r>
              <a:rPr lang="en-US" altLang="zh-TW" dirty="0"/>
              <a:t>, )</a:t>
            </a:r>
          </a:p>
          <a:p>
            <a:r>
              <a:rPr lang="en-US" altLang="zh-TW" dirty="0"/>
              <a:t>900</a:t>
            </a:r>
            <a:r>
              <a:rPr lang="zh-TW" altLang="en-US" dirty="0"/>
              <a:t>館員</a:t>
            </a:r>
            <a:endParaRPr lang="en-US" altLang="zh-TW" dirty="0"/>
          </a:p>
          <a:p>
            <a:r>
              <a:rPr lang="en-US" altLang="zh-TW" dirty="0"/>
              <a:t>53% </a:t>
            </a:r>
            <a:r>
              <a:rPr lang="zh-TW" altLang="en-US" dirty="0"/>
              <a:t>學術圖書館 </a:t>
            </a:r>
            <a:r>
              <a:rPr lang="en-US" altLang="zh-TW" dirty="0"/>
              <a:t>25%</a:t>
            </a:r>
            <a:r>
              <a:rPr lang="zh-TW" altLang="en-US" dirty="0"/>
              <a:t>醫學圖書館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D698B-C865-4A67-86FC-282BEAD5CED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831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99.2% </a:t>
            </a:r>
            <a:r>
              <a:rPr lang="zh-TW" altLang="en-US" sz="1200" dirty="0"/>
              <a:t>滿足使用者的需求 存取管理很關鍵</a:t>
            </a:r>
            <a:endParaRPr lang="en-US" altLang="zh-TW" sz="1200" dirty="0"/>
          </a:p>
          <a:p>
            <a:endParaRPr lang="en-US" altLang="zh-TW" sz="1200" dirty="0"/>
          </a:p>
          <a:p>
            <a:r>
              <a:rPr lang="en-US" altLang="zh-TW" sz="1200" dirty="0"/>
              <a:t>98% remote access </a:t>
            </a:r>
            <a:r>
              <a:rPr lang="zh-TW" altLang="en-US" sz="1200" dirty="0"/>
              <a:t>大幅度的成長</a:t>
            </a:r>
            <a:endParaRPr lang="en-US" altLang="zh-TW" sz="1200" dirty="0"/>
          </a:p>
          <a:p>
            <a:endParaRPr lang="en-US" altLang="zh-TW" sz="1200" dirty="0"/>
          </a:p>
          <a:p>
            <a:r>
              <a:rPr lang="en-US" altLang="zh-TW" sz="1200" dirty="0"/>
              <a:t>2/3</a:t>
            </a:r>
            <a:r>
              <a:rPr lang="zh-TW" altLang="en-US" sz="1200" dirty="0"/>
              <a:t>館員 單位沒有認真看待電子資源的存取管理</a:t>
            </a:r>
            <a:endParaRPr lang="en-US" altLang="zh-TW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12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在家中進行研究</a:t>
            </a:r>
            <a:endParaRPr lang="en-US" altLang="zh-TW" dirty="0"/>
          </a:p>
          <a:p>
            <a:r>
              <a:rPr lang="zh-TW" altLang="en-US" dirty="0"/>
              <a:t>在校外</a:t>
            </a:r>
            <a:r>
              <a:rPr lang="en-US" altLang="zh-TW" dirty="0"/>
              <a:t>/</a:t>
            </a:r>
            <a:r>
              <a:rPr lang="zh-TW" altLang="en-US" dirty="0"/>
              <a:t>機構外的實驗室診所診間 進行研究</a:t>
            </a:r>
            <a:endParaRPr lang="en-US" altLang="zh-TW" dirty="0"/>
          </a:p>
          <a:p>
            <a:r>
              <a:rPr lang="zh-TW" altLang="en-US" dirty="0"/>
              <a:t>利用行動裝置進行研究</a:t>
            </a:r>
            <a:endParaRPr lang="en-US" altLang="zh-TW" dirty="0"/>
          </a:p>
          <a:p>
            <a:r>
              <a:rPr lang="zh-TW" altLang="en-US" dirty="0"/>
              <a:t>現在進行式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46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對於使用者還有館員來說，認證依然是一個痛點。 遠端連線則是一直苦惱著研究者。</a:t>
            </a:r>
            <a:endParaRPr lang="en-US" altLang="zh-TW" dirty="0"/>
          </a:p>
          <a:p>
            <a:r>
              <a:rPr lang="en-US" altLang="zh-TW" dirty="0"/>
              <a:t>RA21</a:t>
            </a:r>
            <a:r>
              <a:rPr lang="zh-TW" altLang="en-US" dirty="0"/>
              <a:t>由</a:t>
            </a:r>
            <a:r>
              <a:rPr lang="en-US" altLang="zh-TW" dirty="0"/>
              <a:t>STM</a:t>
            </a:r>
            <a:r>
              <a:rPr lang="zh-TW" altLang="en-US" dirty="0"/>
              <a:t>及</a:t>
            </a:r>
            <a:r>
              <a:rPr lang="en-US" altLang="zh-TW" dirty="0"/>
              <a:t>NISO</a:t>
            </a:r>
            <a:r>
              <a:rPr lang="zh-TW" altLang="en-US" dirty="0"/>
              <a:t>所提供的主張跟聲明</a:t>
            </a:r>
            <a:endParaRPr lang="en-US" altLang="zh-TW" dirty="0"/>
          </a:p>
          <a:p>
            <a:r>
              <a:rPr lang="zh-TW" altLang="en-US" dirty="0"/>
              <a:t>簡化資源認證與存取過程，保有使用者隱私以及降低資源的非法濫用</a:t>
            </a:r>
            <a:endParaRPr lang="en-US" altLang="zh-TW" dirty="0"/>
          </a:p>
          <a:p>
            <a:r>
              <a:rPr lang="zh-TW" altLang="en-US" dirty="0"/>
              <a:t>只需停用某個使用者帳戶 無須封鎖整個校園</a:t>
            </a:r>
            <a:r>
              <a:rPr lang="en-US" altLang="zh-TW" dirty="0"/>
              <a:t>IP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2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無論是行之有年的</a:t>
            </a:r>
            <a:r>
              <a:rPr lang="en-US" altLang="zh-TW" dirty="0"/>
              <a:t>VPN</a:t>
            </a:r>
            <a:r>
              <a:rPr lang="zh-TW" altLang="en-US" dirty="0"/>
              <a:t>或是</a:t>
            </a:r>
            <a:r>
              <a:rPr lang="en-US" altLang="zh-TW" dirty="0"/>
              <a:t>PROXY SERVER </a:t>
            </a:r>
            <a:r>
              <a:rPr lang="zh-TW" altLang="en-US" dirty="0"/>
              <a:t>都是以</a:t>
            </a:r>
            <a:r>
              <a:rPr lang="en-US" altLang="zh-TW" dirty="0"/>
              <a:t>IP</a:t>
            </a:r>
            <a:r>
              <a:rPr lang="zh-TW" altLang="en-US" dirty="0"/>
              <a:t>為基礎的認證</a:t>
            </a:r>
            <a:endParaRPr lang="en-US" altLang="zh-TW" dirty="0"/>
          </a:p>
          <a:p>
            <a:r>
              <a:rPr lang="zh-TW" altLang="en-US" dirty="0"/>
              <a:t>對於圖書館以及資源提供商而言，都無法確切地知道，是誰在用什麼資源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51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在這樣的背景下，以</a:t>
            </a:r>
            <a:r>
              <a:rPr lang="en-US" altLang="zh-TW" dirty="0"/>
              <a:t>SAML</a:t>
            </a:r>
            <a:r>
              <a:rPr lang="zh-TW" altLang="en-US" dirty="0"/>
              <a:t>認證為基礎的方式，以</a:t>
            </a:r>
            <a:r>
              <a:rPr lang="en-US" altLang="zh-TW" dirty="0" err="1"/>
              <a:t>OpenAthens</a:t>
            </a:r>
            <a:r>
              <a:rPr lang="zh-TW" altLang="en-US" dirty="0"/>
              <a:t>這個服務為例，自然也受到了資源提供商與圖書館的關注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6DD35-FD4C-E54A-9ABF-307D464590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1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534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02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9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36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91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2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9CA28-D38E-4EB8-9788-73C99C51C4DC}"/>
              </a:ext>
            </a:extLst>
          </p:cNvPr>
          <p:cNvSpPr/>
          <p:nvPr userDrawn="1"/>
        </p:nvSpPr>
        <p:spPr>
          <a:xfrm>
            <a:off x="0" y="0"/>
            <a:ext cx="12192000" cy="21756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898BF7-599A-422F-8CEF-D10B19349A5E}"/>
              </a:ext>
            </a:extLst>
          </p:cNvPr>
          <p:cNvSpPr/>
          <p:nvPr userDrawn="1"/>
        </p:nvSpPr>
        <p:spPr>
          <a:xfrm>
            <a:off x="0" y="2167759"/>
            <a:ext cx="12192000" cy="12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4278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65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3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E73EC-D7A0-4D1A-936F-3B005EFB82A2}"/>
              </a:ext>
            </a:extLst>
          </p:cNvPr>
          <p:cNvSpPr/>
          <p:nvPr userDrawn="1"/>
        </p:nvSpPr>
        <p:spPr>
          <a:xfrm>
            <a:off x="-1" y="0"/>
            <a:ext cx="4477207" cy="6501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703C-EE4A-4EC7-91D6-36BC26A5336D}"/>
              </a:ext>
            </a:extLst>
          </p:cNvPr>
          <p:cNvSpPr/>
          <p:nvPr userDrawn="1"/>
        </p:nvSpPr>
        <p:spPr>
          <a:xfrm>
            <a:off x="4477207" y="0"/>
            <a:ext cx="155448" cy="650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7" y="2916936"/>
            <a:ext cx="3787076" cy="1600200"/>
          </a:xfrm>
        </p:spPr>
        <p:txBody>
          <a:bodyPr anchor="t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2011805"/>
          </a:xfrm>
        </p:spPr>
        <p:txBody>
          <a:bodyPr anchor="b"/>
          <a:lstStyle>
            <a:lvl1pPr marL="0" indent="0">
              <a:buNone/>
              <a:defRPr sz="4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83188" y="3250692"/>
            <a:ext cx="6172200" cy="12664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presenter info</a:t>
            </a:r>
          </a:p>
        </p:txBody>
      </p:sp>
    </p:spTree>
    <p:extLst>
      <p:ext uri="{BB962C8B-B14F-4D97-AF65-F5344CB8AC3E}">
        <p14:creationId xmlns:p14="http://schemas.microsoft.com/office/powerpoint/2010/main" val="264749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71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D58ADF-4A8D-4C91-902C-BFFA6132E8F9}"/>
              </a:ext>
            </a:extLst>
          </p:cNvPr>
          <p:cNvSpPr/>
          <p:nvPr userDrawn="1"/>
        </p:nvSpPr>
        <p:spPr>
          <a:xfrm>
            <a:off x="5306471" y="0"/>
            <a:ext cx="6885529" cy="6498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12801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19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700233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6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41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7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43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7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780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2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3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73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451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241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561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53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3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9CA28-D38E-4EB8-9788-73C99C51C4DC}"/>
              </a:ext>
            </a:extLst>
          </p:cNvPr>
          <p:cNvSpPr/>
          <p:nvPr userDrawn="1"/>
        </p:nvSpPr>
        <p:spPr>
          <a:xfrm>
            <a:off x="0" y="0"/>
            <a:ext cx="12192000" cy="21756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898BF7-599A-422F-8CEF-D10B19349A5E}"/>
              </a:ext>
            </a:extLst>
          </p:cNvPr>
          <p:cNvSpPr/>
          <p:nvPr userDrawn="1"/>
        </p:nvSpPr>
        <p:spPr>
          <a:xfrm>
            <a:off x="0" y="2167759"/>
            <a:ext cx="12192000" cy="12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152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1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7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69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E73EC-D7A0-4D1A-936F-3B005EFB82A2}"/>
              </a:ext>
            </a:extLst>
          </p:cNvPr>
          <p:cNvSpPr/>
          <p:nvPr userDrawn="1"/>
        </p:nvSpPr>
        <p:spPr>
          <a:xfrm>
            <a:off x="-1" y="0"/>
            <a:ext cx="4477207" cy="6501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703C-EE4A-4EC7-91D6-36BC26A5336D}"/>
              </a:ext>
            </a:extLst>
          </p:cNvPr>
          <p:cNvSpPr/>
          <p:nvPr userDrawn="1"/>
        </p:nvSpPr>
        <p:spPr>
          <a:xfrm>
            <a:off x="4477207" y="0"/>
            <a:ext cx="155448" cy="650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7" y="2916936"/>
            <a:ext cx="3787076" cy="1600200"/>
          </a:xfrm>
        </p:spPr>
        <p:txBody>
          <a:bodyPr anchor="t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2011805"/>
          </a:xfrm>
        </p:spPr>
        <p:txBody>
          <a:bodyPr anchor="b"/>
          <a:lstStyle>
            <a:lvl1pPr marL="0" indent="0">
              <a:buNone/>
              <a:defRPr sz="4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83188" y="3250692"/>
            <a:ext cx="6172200" cy="12664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presenter info</a:t>
            </a:r>
          </a:p>
        </p:txBody>
      </p:sp>
    </p:spTree>
    <p:extLst>
      <p:ext uri="{BB962C8B-B14F-4D97-AF65-F5344CB8AC3E}">
        <p14:creationId xmlns:p14="http://schemas.microsoft.com/office/powerpoint/2010/main" val="41259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D58ADF-4A8D-4C91-902C-BFFA6132E8F9}"/>
              </a:ext>
            </a:extLst>
          </p:cNvPr>
          <p:cNvSpPr/>
          <p:nvPr userDrawn="1"/>
        </p:nvSpPr>
        <p:spPr>
          <a:xfrm>
            <a:off x="5306471" y="0"/>
            <a:ext cx="6885529" cy="6498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12801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388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700233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4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6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1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54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3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414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8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11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0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15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98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59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767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8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4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89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9CA28-D38E-4EB8-9788-73C99C51C4DC}"/>
              </a:ext>
            </a:extLst>
          </p:cNvPr>
          <p:cNvSpPr/>
          <p:nvPr userDrawn="1"/>
        </p:nvSpPr>
        <p:spPr>
          <a:xfrm>
            <a:off x="0" y="0"/>
            <a:ext cx="12192000" cy="21756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898BF7-599A-422F-8CEF-D10B19349A5E}"/>
              </a:ext>
            </a:extLst>
          </p:cNvPr>
          <p:cNvSpPr/>
          <p:nvPr userDrawn="1"/>
        </p:nvSpPr>
        <p:spPr>
          <a:xfrm>
            <a:off x="0" y="2167759"/>
            <a:ext cx="12192000" cy="12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8921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55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87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E73EC-D7A0-4D1A-936F-3B005EFB82A2}"/>
              </a:ext>
            </a:extLst>
          </p:cNvPr>
          <p:cNvSpPr/>
          <p:nvPr userDrawn="1"/>
        </p:nvSpPr>
        <p:spPr>
          <a:xfrm>
            <a:off x="-1" y="0"/>
            <a:ext cx="4477207" cy="6501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703C-EE4A-4EC7-91D6-36BC26A5336D}"/>
              </a:ext>
            </a:extLst>
          </p:cNvPr>
          <p:cNvSpPr/>
          <p:nvPr userDrawn="1"/>
        </p:nvSpPr>
        <p:spPr>
          <a:xfrm>
            <a:off x="4477207" y="0"/>
            <a:ext cx="155448" cy="650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7" y="2916936"/>
            <a:ext cx="3787076" cy="1600200"/>
          </a:xfrm>
        </p:spPr>
        <p:txBody>
          <a:bodyPr anchor="t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2011805"/>
          </a:xfrm>
        </p:spPr>
        <p:txBody>
          <a:bodyPr anchor="b"/>
          <a:lstStyle>
            <a:lvl1pPr marL="0" indent="0">
              <a:buNone/>
              <a:defRPr sz="4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83188" y="3250692"/>
            <a:ext cx="6172200" cy="12664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presenter info</a:t>
            </a:r>
          </a:p>
        </p:txBody>
      </p:sp>
    </p:spTree>
    <p:extLst>
      <p:ext uri="{BB962C8B-B14F-4D97-AF65-F5344CB8AC3E}">
        <p14:creationId xmlns:p14="http://schemas.microsoft.com/office/powerpoint/2010/main" val="27592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670" y="977030"/>
            <a:ext cx="2463140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3334000" y="0"/>
            <a:ext cx="12801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2828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700233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8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81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987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89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4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66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082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49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145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9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21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7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317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97220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886331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7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2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7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390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EF9A21-41E7-449A-9BC0-F2305DE210AF}"/>
              </a:ext>
            </a:extLst>
          </p:cNvPr>
          <p:cNvSpPr/>
          <p:nvPr userDrawn="1"/>
        </p:nvSpPr>
        <p:spPr>
          <a:xfrm>
            <a:off x="0" y="1602658"/>
            <a:ext cx="12192000" cy="48866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4941"/>
            <a:ext cx="10515600" cy="3928377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3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332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836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66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12A307-8381-4716-A7F6-F8E6A4089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03"/>
          <a:stretch/>
        </p:blipFill>
        <p:spPr>
          <a:xfrm>
            <a:off x="504" y="0"/>
            <a:ext cx="12190992" cy="1934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8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584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8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1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8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39"/>
          <a:stretch/>
        </p:blipFill>
        <p:spPr>
          <a:xfrm>
            <a:off x="762" y="0"/>
            <a:ext cx="12190476" cy="2124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6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836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9CA28-D38E-4EB8-9788-73C99C51C4DC}"/>
              </a:ext>
            </a:extLst>
          </p:cNvPr>
          <p:cNvSpPr/>
          <p:nvPr userDrawn="1"/>
        </p:nvSpPr>
        <p:spPr>
          <a:xfrm>
            <a:off x="0" y="0"/>
            <a:ext cx="12192000" cy="21756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898BF7-599A-422F-8CEF-D10B19349A5E}"/>
              </a:ext>
            </a:extLst>
          </p:cNvPr>
          <p:cNvSpPr/>
          <p:nvPr userDrawn="1"/>
        </p:nvSpPr>
        <p:spPr>
          <a:xfrm>
            <a:off x="0" y="2167759"/>
            <a:ext cx="12192000" cy="12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935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0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367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E73EC-D7A0-4D1A-936F-3B005EFB82A2}"/>
              </a:ext>
            </a:extLst>
          </p:cNvPr>
          <p:cNvSpPr/>
          <p:nvPr userDrawn="1"/>
        </p:nvSpPr>
        <p:spPr>
          <a:xfrm>
            <a:off x="-1" y="0"/>
            <a:ext cx="4477207" cy="6501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703C-EE4A-4EC7-91D6-36BC26A5336D}"/>
              </a:ext>
            </a:extLst>
          </p:cNvPr>
          <p:cNvSpPr/>
          <p:nvPr userDrawn="1"/>
        </p:nvSpPr>
        <p:spPr>
          <a:xfrm>
            <a:off x="4477207" y="0"/>
            <a:ext cx="155448" cy="650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7" y="2916936"/>
            <a:ext cx="3787076" cy="1600200"/>
          </a:xfrm>
        </p:spPr>
        <p:txBody>
          <a:bodyPr anchor="t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2011805"/>
          </a:xfrm>
        </p:spPr>
        <p:txBody>
          <a:bodyPr anchor="b"/>
          <a:lstStyle>
            <a:lvl1pPr marL="0" indent="0">
              <a:buNone/>
              <a:defRPr sz="4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83188" y="3250692"/>
            <a:ext cx="6172200" cy="12664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presenter info</a:t>
            </a:r>
          </a:p>
        </p:txBody>
      </p:sp>
    </p:spTree>
    <p:extLst>
      <p:ext uri="{BB962C8B-B14F-4D97-AF65-F5344CB8AC3E}">
        <p14:creationId xmlns:p14="http://schemas.microsoft.com/office/powerpoint/2010/main" val="41442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D58ADF-4A8D-4C91-902C-BFFA6132E8F9}"/>
              </a:ext>
            </a:extLst>
          </p:cNvPr>
          <p:cNvSpPr/>
          <p:nvPr userDrawn="1"/>
        </p:nvSpPr>
        <p:spPr>
          <a:xfrm>
            <a:off x="5306471" y="0"/>
            <a:ext cx="6885529" cy="6498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12801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410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63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700233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75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8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75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81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631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0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40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1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1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9CA28-D38E-4EB8-9788-73C99C51C4DC}"/>
              </a:ext>
            </a:extLst>
          </p:cNvPr>
          <p:cNvSpPr/>
          <p:nvPr userDrawn="1"/>
        </p:nvSpPr>
        <p:spPr>
          <a:xfrm>
            <a:off x="0" y="0"/>
            <a:ext cx="12192000" cy="21756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898BF7-599A-422F-8CEF-D10B19349A5E}"/>
              </a:ext>
            </a:extLst>
          </p:cNvPr>
          <p:cNvSpPr/>
          <p:nvPr userDrawn="1"/>
        </p:nvSpPr>
        <p:spPr>
          <a:xfrm>
            <a:off x="0" y="2167759"/>
            <a:ext cx="12192000" cy="12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3883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7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27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102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441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11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8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7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68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3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58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07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83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44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6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00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8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87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46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166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5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77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08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0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92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3258F2-214E-40A4-BE8F-86DE7131B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>
          <a:xfrm>
            <a:off x="504" y="0"/>
            <a:ext cx="12190992" cy="212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11AFB0-5537-450A-9C6B-43D5A79AB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>
          <a:xfrm>
            <a:off x="504" y="0"/>
            <a:ext cx="12190992" cy="212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51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AB4CA4-112A-4638-92E4-1F4E54A58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>
          <a:xfrm>
            <a:off x="504" y="0"/>
            <a:ext cx="12190992" cy="212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03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3258F2-214E-40A4-BE8F-86DE7131B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01" b="135"/>
          <a:stretch/>
        </p:blipFill>
        <p:spPr>
          <a:xfrm>
            <a:off x="504" y="2609731"/>
            <a:ext cx="12190992" cy="3873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09731"/>
            <a:ext cx="10515600" cy="891963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3569853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DE4F8-CE4A-45B7-A70B-910C915ADB2E}"/>
              </a:ext>
            </a:extLst>
          </p:cNvPr>
          <p:cNvSpPr/>
          <p:nvPr userDrawn="1"/>
        </p:nvSpPr>
        <p:spPr>
          <a:xfrm>
            <a:off x="0" y="2267712"/>
            <a:ext cx="12192000" cy="219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244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99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35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720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9CA28-D38E-4EB8-9788-73C99C51C4DC}"/>
              </a:ext>
            </a:extLst>
          </p:cNvPr>
          <p:cNvSpPr/>
          <p:nvPr userDrawn="1"/>
        </p:nvSpPr>
        <p:spPr>
          <a:xfrm>
            <a:off x="0" y="0"/>
            <a:ext cx="12192000" cy="21756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898BF7-599A-422F-8CEF-D10B19349A5E}"/>
              </a:ext>
            </a:extLst>
          </p:cNvPr>
          <p:cNvSpPr/>
          <p:nvPr userDrawn="1"/>
        </p:nvSpPr>
        <p:spPr>
          <a:xfrm>
            <a:off x="0" y="2167759"/>
            <a:ext cx="12192000" cy="12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653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26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978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14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9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1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126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700233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27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69CA28-D38E-4EB8-9788-73C99C51C4DC}"/>
              </a:ext>
            </a:extLst>
          </p:cNvPr>
          <p:cNvSpPr/>
          <p:nvPr userDrawn="1"/>
        </p:nvSpPr>
        <p:spPr>
          <a:xfrm>
            <a:off x="0" y="0"/>
            <a:ext cx="12192000" cy="21756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898BF7-599A-422F-8CEF-D10B19349A5E}"/>
              </a:ext>
            </a:extLst>
          </p:cNvPr>
          <p:cNvSpPr/>
          <p:nvPr userDrawn="1"/>
        </p:nvSpPr>
        <p:spPr>
          <a:xfrm>
            <a:off x="0" y="2167759"/>
            <a:ext cx="12192000" cy="12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24394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5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3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28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E73EC-D7A0-4D1A-936F-3B005EFB82A2}"/>
              </a:ext>
            </a:extLst>
          </p:cNvPr>
          <p:cNvSpPr/>
          <p:nvPr userDrawn="1"/>
        </p:nvSpPr>
        <p:spPr>
          <a:xfrm>
            <a:off x="-1" y="0"/>
            <a:ext cx="4477207" cy="6501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703C-EE4A-4EC7-91D6-36BC26A5336D}"/>
              </a:ext>
            </a:extLst>
          </p:cNvPr>
          <p:cNvSpPr/>
          <p:nvPr userDrawn="1"/>
        </p:nvSpPr>
        <p:spPr>
          <a:xfrm>
            <a:off x="4477207" y="0"/>
            <a:ext cx="155448" cy="650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7" y="2916936"/>
            <a:ext cx="3787076" cy="1600200"/>
          </a:xfrm>
        </p:spPr>
        <p:txBody>
          <a:bodyPr anchor="t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2011805"/>
          </a:xfrm>
        </p:spPr>
        <p:txBody>
          <a:bodyPr anchor="b"/>
          <a:lstStyle>
            <a:lvl1pPr marL="0" indent="0">
              <a:buNone/>
              <a:defRPr sz="4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83188" y="3250692"/>
            <a:ext cx="6172200" cy="12664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presenter info</a:t>
            </a:r>
          </a:p>
        </p:txBody>
      </p:sp>
    </p:spTree>
    <p:extLst>
      <p:ext uri="{BB962C8B-B14F-4D97-AF65-F5344CB8AC3E}">
        <p14:creationId xmlns:p14="http://schemas.microsoft.com/office/powerpoint/2010/main" val="3449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D58ADF-4A8D-4C91-902C-BFFA6132E8F9}"/>
              </a:ext>
            </a:extLst>
          </p:cNvPr>
          <p:cNvSpPr/>
          <p:nvPr userDrawn="1"/>
        </p:nvSpPr>
        <p:spPr>
          <a:xfrm>
            <a:off x="5306471" y="0"/>
            <a:ext cx="6885529" cy="64980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12801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6364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700233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95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25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80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64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85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4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61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17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60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1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41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5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4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38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9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E73EC-D7A0-4D1A-936F-3B005EFB82A2}"/>
              </a:ext>
            </a:extLst>
          </p:cNvPr>
          <p:cNvSpPr/>
          <p:nvPr userDrawn="1"/>
        </p:nvSpPr>
        <p:spPr>
          <a:xfrm>
            <a:off x="-1" y="0"/>
            <a:ext cx="4477207" cy="6501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703C-EE4A-4EC7-91D6-36BC26A5336D}"/>
              </a:ext>
            </a:extLst>
          </p:cNvPr>
          <p:cNvSpPr/>
          <p:nvPr userDrawn="1"/>
        </p:nvSpPr>
        <p:spPr>
          <a:xfrm>
            <a:off x="4477207" y="0"/>
            <a:ext cx="155448" cy="650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7" y="2916936"/>
            <a:ext cx="3787076" cy="1600200"/>
          </a:xfrm>
        </p:spPr>
        <p:txBody>
          <a:bodyPr anchor="t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2011805"/>
          </a:xfrm>
        </p:spPr>
        <p:txBody>
          <a:bodyPr anchor="b"/>
          <a:lstStyle>
            <a:lvl1pPr marL="0" indent="0">
              <a:buNone/>
              <a:defRPr sz="4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83188" y="3250692"/>
            <a:ext cx="6172200" cy="12664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presenter info</a:t>
            </a:r>
          </a:p>
        </p:txBody>
      </p:sp>
    </p:spTree>
    <p:extLst>
      <p:ext uri="{BB962C8B-B14F-4D97-AF65-F5344CB8AC3E}">
        <p14:creationId xmlns:p14="http://schemas.microsoft.com/office/powerpoint/2010/main" val="85179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271705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4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0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26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2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72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08212"/>
            <a:ext cx="10515600" cy="7858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4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4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35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318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917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27524D-6F3F-43E4-961D-F918DDA62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4714" r="2565" b="5058"/>
          <a:stretch/>
        </p:blipFill>
        <p:spPr>
          <a:xfrm>
            <a:off x="323193" y="323193"/>
            <a:ext cx="11556124" cy="618796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054192-7300-49C2-B460-3886DBF344E0}"/>
              </a:ext>
            </a:extLst>
          </p:cNvPr>
          <p:cNvSpPr/>
          <p:nvPr userDrawn="1"/>
        </p:nvSpPr>
        <p:spPr>
          <a:xfrm flipV="1">
            <a:off x="320039" y="320038"/>
            <a:ext cx="9746244" cy="6214181"/>
          </a:xfrm>
          <a:custGeom>
            <a:avLst/>
            <a:gdLst>
              <a:gd name="connsiteX0" fmla="*/ 0 w 8275100"/>
              <a:gd name="connsiteY0" fmla="*/ 0 h 6534223"/>
              <a:gd name="connsiteX1" fmla="*/ 8275100 w 8275100"/>
              <a:gd name="connsiteY1" fmla="*/ 0 h 6534223"/>
              <a:gd name="connsiteX2" fmla="*/ 4925870 w 8275100"/>
              <a:gd name="connsiteY2" fmla="*/ 6534223 h 6534223"/>
              <a:gd name="connsiteX3" fmla="*/ 0 w 8275100"/>
              <a:gd name="connsiteY3" fmla="*/ 6534223 h 6534223"/>
              <a:gd name="connsiteX0" fmla="*/ 0 w 8275100"/>
              <a:gd name="connsiteY0" fmla="*/ 0 h 6534223"/>
              <a:gd name="connsiteX1" fmla="*/ 8275100 w 8275100"/>
              <a:gd name="connsiteY1" fmla="*/ 0 h 6534223"/>
              <a:gd name="connsiteX2" fmla="*/ 6471929 w 8275100"/>
              <a:gd name="connsiteY2" fmla="*/ 6534223 h 6534223"/>
              <a:gd name="connsiteX3" fmla="*/ 0 w 8275100"/>
              <a:gd name="connsiteY3" fmla="*/ 6534223 h 6534223"/>
              <a:gd name="connsiteX4" fmla="*/ 0 w 8275100"/>
              <a:gd name="connsiteY4" fmla="*/ 0 h 653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75100" h="6534223">
                <a:moveTo>
                  <a:pt x="0" y="0"/>
                </a:moveTo>
                <a:lnTo>
                  <a:pt x="8275100" y="0"/>
                </a:lnTo>
                <a:lnTo>
                  <a:pt x="6471929" y="6534223"/>
                </a:lnTo>
                <a:lnTo>
                  <a:pt x="0" y="653422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6421820" cy="121735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218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78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27C389-BF5F-43D6-A718-B7871E6E8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7743" r="5767" b="4569"/>
          <a:stretch/>
        </p:blipFill>
        <p:spPr>
          <a:xfrm>
            <a:off x="320040" y="320041"/>
            <a:ext cx="11551920" cy="6214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6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D58ADF-4A8D-4C91-902C-BFFA6132E8F9}"/>
              </a:ext>
            </a:extLst>
          </p:cNvPr>
          <p:cNvSpPr/>
          <p:nvPr userDrawn="1"/>
        </p:nvSpPr>
        <p:spPr>
          <a:xfrm>
            <a:off x="5306471" y="0"/>
            <a:ext cx="6885529" cy="6498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12801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510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03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0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53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2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103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87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3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09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6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700233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14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56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61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03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84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503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10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41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9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7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6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25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39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116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2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3258F2-214E-40A4-BE8F-86DE7131B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09" b="135"/>
          <a:stretch/>
        </p:blipFill>
        <p:spPr>
          <a:xfrm>
            <a:off x="504" y="-273269"/>
            <a:ext cx="12190992" cy="6756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09731"/>
            <a:ext cx="10515600" cy="891963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3569853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5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670" y="977030"/>
            <a:ext cx="2463140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3334000" y="0"/>
            <a:ext cx="12801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3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88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19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271705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57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60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0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7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9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02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2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954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08212"/>
            <a:ext cx="10515600" cy="7858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110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EA93388-86A5-2B4B-B53B-4411FE6419D7}"/>
              </a:ext>
            </a:extLst>
          </p:cNvPr>
          <p:cNvSpPr/>
          <p:nvPr userDrawn="1"/>
        </p:nvSpPr>
        <p:spPr>
          <a:xfrm>
            <a:off x="320040" y="321378"/>
            <a:ext cx="11551920" cy="24986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08212"/>
            <a:ext cx="10515600" cy="7858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2318" y="2956067"/>
            <a:ext cx="4015241" cy="697509"/>
          </a:xfrm>
          <a:noFill/>
        </p:spPr>
        <p:txBody>
          <a:bodyPr anchor="b" anchorCtr="0"/>
          <a:lstStyle>
            <a:lvl1pPr marL="0" indent="0" algn="ctr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2318" y="3716664"/>
            <a:ext cx="4015241" cy="2498686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24443" y="2956067"/>
            <a:ext cx="4035015" cy="697509"/>
          </a:xfrm>
          <a:noFill/>
        </p:spPr>
        <p:txBody>
          <a:bodyPr anchor="b" anchorCtr="0"/>
          <a:lstStyle>
            <a:lvl1pPr marL="0" indent="0" algn="ctr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24443" y="3716664"/>
            <a:ext cx="4035015" cy="2498686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70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20A27E-7574-4F47-A422-7886C224A773}"/>
              </a:ext>
            </a:extLst>
          </p:cNvPr>
          <p:cNvSpPr/>
          <p:nvPr userDrawn="1"/>
        </p:nvSpPr>
        <p:spPr>
          <a:xfrm>
            <a:off x="320040" y="321378"/>
            <a:ext cx="11551920" cy="24986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08212"/>
            <a:ext cx="10515600" cy="7858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2318" y="2956067"/>
            <a:ext cx="4015241" cy="697509"/>
          </a:xfrm>
          <a:noFill/>
        </p:spPr>
        <p:txBody>
          <a:bodyPr anchor="b" anchorCtr="0"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2318" y="3716664"/>
            <a:ext cx="4015241" cy="2498686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24443" y="2956067"/>
            <a:ext cx="4035015" cy="697509"/>
          </a:xfrm>
          <a:noFill/>
        </p:spPr>
        <p:txBody>
          <a:bodyPr anchor="b" anchorCtr="0"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24443" y="3716664"/>
            <a:ext cx="4035015" cy="2498686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9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536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8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417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623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304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271705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7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26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772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63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645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08212"/>
            <a:ext cx="10515600" cy="7858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1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1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3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83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3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4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 sz="1900"/>
            </a:lvl1pPr>
            <a:lvl2pPr marL="914400" lvl="1" indent="-349250" rtl="0">
              <a:spcBef>
                <a:spcPts val="900"/>
              </a:spcBef>
              <a:spcAft>
                <a:spcPts val="0"/>
              </a:spcAft>
              <a:buSzPts val="1900"/>
              <a:buChar char="−"/>
              <a:defRPr sz="1900"/>
            </a:lvl2pPr>
            <a:lvl3pPr marL="1371600" lvl="2" indent="-349250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 sz="1900"/>
            </a:lvl3pPr>
            <a:lvl4pPr marL="1828800" lvl="3" indent="-349250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 sz="1900"/>
            </a:lvl4pPr>
            <a:lvl5pPr marL="2286000" lvl="4" indent="-349250" rtl="0">
              <a:spcBef>
                <a:spcPts val="900"/>
              </a:spcBef>
              <a:spcAft>
                <a:spcPts val="0"/>
              </a:spcAft>
              <a:buSzPts val="1900"/>
              <a:buChar char="•"/>
              <a:defRPr sz="1900"/>
            </a:lvl5pPr>
            <a:lvl6pPr marL="2743200" lvl="5" indent="-349250" rtl="0"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6pPr>
            <a:lvl7pPr marL="3200400" lvl="6" indent="-349250" rtl="0"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7pPr>
            <a:lvl8pPr marL="3657600" lvl="7" indent="-349250" rtl="0"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8pPr>
            <a:lvl9pPr marL="4114800" lvl="8" indent="-349250" rtl="0">
              <a:spcBef>
                <a:spcPts val="500"/>
              </a:spcBef>
              <a:spcAft>
                <a:spcPts val="0"/>
              </a:spcAft>
              <a:buSzPts val="1900"/>
              <a:buChar char="•"/>
              <a:defRPr sz="19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59166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E73EC-D7A0-4D1A-936F-3B005EFB82A2}"/>
              </a:ext>
            </a:extLst>
          </p:cNvPr>
          <p:cNvSpPr/>
          <p:nvPr userDrawn="1"/>
        </p:nvSpPr>
        <p:spPr>
          <a:xfrm>
            <a:off x="-1" y="0"/>
            <a:ext cx="4477207" cy="6501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703C-EE4A-4EC7-91D6-36BC26A5336D}"/>
              </a:ext>
            </a:extLst>
          </p:cNvPr>
          <p:cNvSpPr/>
          <p:nvPr userDrawn="1"/>
        </p:nvSpPr>
        <p:spPr>
          <a:xfrm>
            <a:off x="4477207" y="0"/>
            <a:ext cx="155448" cy="650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7" y="2916936"/>
            <a:ext cx="3787076" cy="1600200"/>
          </a:xfrm>
        </p:spPr>
        <p:txBody>
          <a:bodyPr anchor="t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2011805"/>
          </a:xfrm>
        </p:spPr>
        <p:txBody>
          <a:bodyPr anchor="b"/>
          <a:lstStyle>
            <a:lvl1pPr marL="0" indent="0">
              <a:buNone/>
              <a:defRPr sz="4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83188" y="3250692"/>
            <a:ext cx="6172200" cy="12664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presenter info</a:t>
            </a:r>
          </a:p>
        </p:txBody>
      </p:sp>
    </p:spTree>
    <p:extLst>
      <p:ext uri="{BB962C8B-B14F-4D97-AF65-F5344CB8AC3E}">
        <p14:creationId xmlns:p14="http://schemas.microsoft.com/office/powerpoint/2010/main" val="73741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136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210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3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7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58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5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2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2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7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438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58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5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31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9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57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78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13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41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53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/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3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49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1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5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93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8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9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Bullets">
  <p:cSld name="5_Title and Bulle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5189664" y="0"/>
            <a:ext cx="7002336" cy="64980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3258F2-214E-40A4-BE8F-86DE7131B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09" b="135"/>
          <a:stretch/>
        </p:blipFill>
        <p:spPr>
          <a:xfrm>
            <a:off x="504" y="-273269"/>
            <a:ext cx="12190992" cy="6756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09731"/>
            <a:ext cx="10515600" cy="891963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3569853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670" y="977030"/>
            <a:ext cx="2463140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3334000" y="0"/>
            <a:ext cx="12801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1614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5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D66183-EC32-4999-B35B-A4B79EF85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FF8DA73-FB68-403C-ADDD-4FBCEF8E2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D9794A2-3F4B-4BC4-B7D7-087FA128E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10DB0BA-5C07-4D3E-A089-A1F6513CB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A3CA48-EAE6-4CEA-BE62-25C6CEDB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980255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E0ECAE-4069-4D3D-82FB-FC1F8E55F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D26326-A66C-49D3-A7E4-2407E06B8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D773D4-1A6E-40E7-8772-626B804D4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4164309-2C35-4EDA-AAD1-9B06CB1F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EF0F002-8762-4244-98EC-76C8ADAF1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931211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DC31BA-C0D4-4354-BC2E-2F9C1C1E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33305A6-C605-471A-B907-78A4EBBA2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2A86676-AB80-4599-8D99-DD0517880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41E455-818A-4BA7-BA38-21B0676CA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E67E02-636B-4957-A93A-AA727959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59258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9BB0AA-3FE9-4852-92FD-F116C30F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126EF8-C3A6-4564-9C19-F5657F403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9559C54-BDFC-435D-A151-92D147BBA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1505F1E-FE57-4F56-A62D-DFEA21D0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11DA86C-7281-4565-9562-A28D4C36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21084FA-F9C7-4905-BE87-B54B0ADF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697419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BCC461-3A6E-49D8-956C-4EDAE3B38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28C442-6675-43B9-BE60-53F39537F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3ECB52C-D97B-4EEF-899F-021B2A672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D910772-9E21-4D85-B694-327753CC0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59E8075-F8FB-48F9-AC38-1BFD404D7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D61EDF6-D33A-4951-983A-C45EC519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E773F7F-418F-44D8-B2B0-C0759B0A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AEA0E09-1838-4D1D-9520-91BA5D65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722771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BE3BC5-3C84-43DE-993E-44DBF4CBE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FE2CB6C-5B16-4B00-B37B-5A6BF559D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D237974-7422-47BF-A9C1-19F9D0D7B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10192B8-EB28-4AD0-B79E-A1F91F501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965719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D29ADF7-D6E3-4141-B7D2-B13749DB5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F54F076-6B57-4936-8273-99C1FA963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F730158-46E8-4D71-84CA-44ABB709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695589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83956F-59D2-413A-AA37-2C7F99E0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07C485-C81E-4D1F-9B55-56BA1BA06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C0F9CED-6EC3-48E8-A9AC-0ED085E28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5F3C878-FE9B-4BA2-8FCE-A26CDEF7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DE91BCB-45CA-430D-880F-FDA11D1C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7C1DDF7-0C64-434E-8FF7-A8B0F3C6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665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93E6FF-2D2A-4B81-94CD-871DBF9D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DBA7385-CFB2-44FC-BECF-9F6C00D3B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5021768-A953-4CF0-BBE6-93772D199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2BF2A22-8151-48B1-9800-B1A05916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88453AA-C94A-4BD7-BE70-0208967F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E62C8CD-6F48-42D4-9E66-9154F8014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412583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E56976-80BA-417C-AB92-EEFFFF82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3DBAB92-47E2-4394-9AB6-0D1A3B5A6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F60935-ABA5-43BB-943C-E669CF58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576B64-B758-4DF3-8EA2-FDE1ADBF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911C5B-522A-473C-B877-01993997F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0506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50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779C34A-BC5A-432C-BFCB-AD0930203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0661A39-5B6A-4465-9981-D1EDE9311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F7A9CA-CD30-4AA6-97FD-A72A5081C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77EC8A-A23C-444A-9DB8-9AC49DC24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90B71E-7517-4CA4-B037-DE6408B4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020918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1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3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5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359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2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0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8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93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79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18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1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6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1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30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1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9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2127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B0801-AA45-4750-B26A-0926E1E037AF}"/>
              </a:ext>
            </a:extLst>
          </p:cNvPr>
          <p:cNvSpPr/>
          <p:nvPr userDrawn="1"/>
        </p:nvSpPr>
        <p:spPr>
          <a:xfrm>
            <a:off x="0" y="2126891"/>
            <a:ext cx="12192000" cy="171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3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487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50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51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17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102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08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2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4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78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28875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4193634"/>
            <a:ext cx="10363200" cy="1442396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64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9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9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118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271705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9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82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926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4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08212"/>
            <a:ext cx="10515600" cy="7858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58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0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279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68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1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18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4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85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709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31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33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38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3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97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1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68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5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9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37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4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325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36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122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3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265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667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3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7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C4FC1F-7DE4-4CCE-A10A-8E5780EAC97C}"/>
              </a:ext>
            </a:extLst>
          </p:cNvPr>
          <p:cNvSpPr/>
          <p:nvPr userDrawn="1"/>
        </p:nvSpPr>
        <p:spPr>
          <a:xfrm>
            <a:off x="0" y="0"/>
            <a:ext cx="12192000" cy="350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9D532A8-9BA7-4C7B-A977-93C2FAC1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47800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63B542-0B65-44F4-AFEC-D4BEE41C9F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3810000"/>
            <a:ext cx="8610600" cy="22098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add FY, Q, Name and Date</a:t>
            </a:r>
          </a:p>
        </p:txBody>
      </p:sp>
    </p:spTree>
    <p:extLst>
      <p:ext uri="{BB962C8B-B14F-4D97-AF65-F5344CB8AC3E}">
        <p14:creationId xmlns:p14="http://schemas.microsoft.com/office/powerpoint/2010/main" val="122640177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7FAF-B607-4CF2-AF8B-EAE5D6567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1"/>
            <a:ext cx="10566400" cy="727841"/>
          </a:xfrm>
        </p:spPr>
        <p:txBody>
          <a:bodyPr/>
          <a:lstStyle>
            <a:lvl1pPr>
              <a:defRPr b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006D3-1F3A-46FF-8BD2-457814653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1"/>
            <a:ext cx="10515600" cy="503396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>
                <a:solidFill>
                  <a:srgbClr val="00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>
                <a:solidFill>
                  <a:srgbClr val="3E75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2F9A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00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0166366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905C3-D962-4D24-B65A-9E3CDC6F8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3001"/>
            <a:ext cx="5156200" cy="503396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>
                <a:solidFill>
                  <a:srgbClr val="3E75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2F9A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00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F93AF-A132-42B6-A171-81F6DB035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143001"/>
            <a:ext cx="5156200" cy="503396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>
                <a:solidFill>
                  <a:srgbClr val="3E75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2F9A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00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8C1DE6-758F-4F59-A716-3ED7DA01B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1"/>
            <a:ext cx="10566400" cy="727841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524171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DDF055-0FB0-4DF5-BAFA-026AE99B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28601"/>
            <a:ext cx="10566400" cy="727841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752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21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96332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1E69-6DD9-455D-AA36-B50373F4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643062"/>
          </a:xfrm>
        </p:spPr>
        <p:txBody>
          <a:bodyPr anchor="b">
            <a:normAutofit/>
          </a:bodyPr>
          <a:lstStyle>
            <a:lvl1pPr>
              <a:defRPr sz="44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091D7-BC60-4201-B876-A29B3AEF9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0" y="3376613"/>
            <a:ext cx="10566400" cy="1500187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49048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BE047-8D98-4FF3-B1EF-3DEC7D40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F7C84-699B-4561-802C-0C5C3176C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3E75CF"/>
                </a:solidFill>
              </a:defRPr>
            </a:lvl2pPr>
            <a:lvl3pPr>
              <a:defRPr sz="2400">
                <a:solidFill>
                  <a:srgbClr val="2F9A41"/>
                </a:solidFill>
              </a:defRPr>
            </a:lvl3pPr>
            <a:lvl4pPr>
              <a:defRPr sz="2000">
                <a:solidFill>
                  <a:srgbClr val="002F56"/>
                </a:solidFill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F138D-C1A8-451C-A296-1B85F2BEC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545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20447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164DE-B190-42E8-929A-A2A0FF1D1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40505-791B-4004-8762-04569611A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43ECB-6EDF-48A4-ACBD-11E9CB4CA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5454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3542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DS_Bg_Blue_noHeader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074905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86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4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77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5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8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5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4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40126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18205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24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48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037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0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3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5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9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4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1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2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5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42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7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94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6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8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9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917" y="1686258"/>
            <a:ext cx="8242449" cy="334294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 sz="360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525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1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12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E73EC-D7A0-4D1A-936F-3B005EFB82A2}"/>
              </a:ext>
            </a:extLst>
          </p:cNvPr>
          <p:cNvSpPr/>
          <p:nvPr userDrawn="1"/>
        </p:nvSpPr>
        <p:spPr>
          <a:xfrm>
            <a:off x="-1" y="0"/>
            <a:ext cx="4477207" cy="6501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703C-EE4A-4EC7-91D6-36BC26A5336D}"/>
              </a:ext>
            </a:extLst>
          </p:cNvPr>
          <p:cNvSpPr/>
          <p:nvPr userDrawn="1"/>
        </p:nvSpPr>
        <p:spPr>
          <a:xfrm>
            <a:off x="4477207" y="0"/>
            <a:ext cx="155448" cy="6501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57" y="2916936"/>
            <a:ext cx="3787076" cy="1600200"/>
          </a:xfrm>
        </p:spPr>
        <p:txBody>
          <a:bodyPr anchor="t"/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2011805"/>
          </a:xfrm>
        </p:spPr>
        <p:txBody>
          <a:bodyPr anchor="b"/>
          <a:lstStyle>
            <a:lvl1pPr marL="0" indent="0">
              <a:buNone/>
              <a:defRPr sz="4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183188" y="3250692"/>
            <a:ext cx="6172200" cy="126644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presenter info</a:t>
            </a:r>
          </a:p>
        </p:txBody>
      </p:sp>
    </p:spTree>
    <p:extLst>
      <p:ext uri="{BB962C8B-B14F-4D97-AF65-F5344CB8AC3E}">
        <p14:creationId xmlns:p14="http://schemas.microsoft.com/office/powerpoint/2010/main" val="7436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7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96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51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8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5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48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000" b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6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2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062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19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D58ADF-4A8D-4C91-902C-BFFA6132E8F9}"/>
              </a:ext>
            </a:extLst>
          </p:cNvPr>
          <p:cNvSpPr/>
          <p:nvPr userDrawn="1"/>
        </p:nvSpPr>
        <p:spPr>
          <a:xfrm>
            <a:off x="5306471" y="0"/>
            <a:ext cx="6885529" cy="64980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12801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232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3258F2-214E-40A4-BE8F-86DE7131B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>
          <a:xfrm>
            <a:off x="504" y="0"/>
            <a:ext cx="12190992" cy="212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93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11AFB0-5537-450A-9C6B-43D5A79AB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>
          <a:xfrm>
            <a:off x="504" y="0"/>
            <a:ext cx="12190992" cy="212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7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AB4CA4-112A-4638-92E4-1F4E54A58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>
          <a:xfrm>
            <a:off x="504" y="0"/>
            <a:ext cx="12190992" cy="2127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70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3258F2-214E-40A4-BE8F-86DE7131B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09" b="135"/>
          <a:stretch/>
        </p:blipFill>
        <p:spPr>
          <a:xfrm>
            <a:off x="504" y="-273269"/>
            <a:ext cx="12190992" cy="6756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09731"/>
            <a:ext cx="10515600" cy="891963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3569853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5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D1608-C941-AF46-8A20-D6C703BC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10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7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9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96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1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0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8FE7DD-2D6D-4F9A-B043-6FD0B1680AD8}"/>
              </a:ext>
            </a:extLst>
          </p:cNvPr>
          <p:cNvSpPr/>
          <p:nvPr userDrawn="1"/>
        </p:nvSpPr>
        <p:spPr>
          <a:xfrm>
            <a:off x="5189664" y="0"/>
            <a:ext cx="7002336" cy="649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3419167" cy="1325563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66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78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17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1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13314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97220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886331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2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3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1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8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EF9A21-41E7-449A-9BC0-F2305DE210AF}"/>
              </a:ext>
            </a:extLst>
          </p:cNvPr>
          <p:cNvSpPr/>
          <p:nvPr userDrawn="1"/>
        </p:nvSpPr>
        <p:spPr>
          <a:xfrm>
            <a:off x="0" y="1602658"/>
            <a:ext cx="12192000" cy="48866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4941"/>
            <a:ext cx="10515600" cy="3928377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9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96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59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5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76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B47FB7-150D-4631-8F2D-BDC00A505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03"/>
          <a:stretch/>
        </p:blipFill>
        <p:spPr>
          <a:xfrm>
            <a:off x="504" y="0"/>
            <a:ext cx="12190992" cy="1934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557193"/>
            <a:ext cx="5157787" cy="697509"/>
          </a:xfr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000" b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557193"/>
            <a:ext cx="5183188" cy="697509"/>
          </a:xfrm>
          <a:solidFill>
            <a:schemeClr val="accent3"/>
          </a:solidFill>
          <a:ln w="19050"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000" b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36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195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7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10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73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09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3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5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97220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1886331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51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3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6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EF9A21-41E7-449A-9BC0-F2305DE210AF}"/>
              </a:ext>
            </a:extLst>
          </p:cNvPr>
          <p:cNvSpPr/>
          <p:nvPr userDrawn="1"/>
        </p:nvSpPr>
        <p:spPr>
          <a:xfrm>
            <a:off x="0" y="1602658"/>
            <a:ext cx="12192000" cy="48866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54941"/>
            <a:ext cx="10515600" cy="3928377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7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74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62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90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12A307-8381-4716-A7F6-F8E6A4089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03"/>
          <a:stretch/>
        </p:blipFill>
        <p:spPr>
          <a:xfrm>
            <a:off x="504" y="0"/>
            <a:ext cx="12190992" cy="1934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92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1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26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26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5" Type="http://schemas.openxmlformats.org/officeDocument/2006/relationships/slideLayout" Target="../slideLayouts/slideLayout230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slideLayout" Target="../slideLayouts/slideLayout225.xml"/><Relationship Id="rId29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24" Type="http://schemas.openxmlformats.org/officeDocument/2006/relationships/slideLayout" Target="../slideLayouts/slideLayout229.xml"/><Relationship Id="rId32" Type="http://schemas.openxmlformats.org/officeDocument/2006/relationships/theme" Target="../theme/theme11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23" Type="http://schemas.openxmlformats.org/officeDocument/2006/relationships/slideLayout" Target="../slideLayouts/slideLayout228.xml"/><Relationship Id="rId28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31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Relationship Id="rId22" Type="http://schemas.openxmlformats.org/officeDocument/2006/relationships/slideLayout" Target="../slideLayouts/slideLayout227.xml"/><Relationship Id="rId27" Type="http://schemas.openxmlformats.org/officeDocument/2006/relationships/slideLayout" Target="../slideLayouts/slideLayout232.xml"/><Relationship Id="rId30" Type="http://schemas.openxmlformats.org/officeDocument/2006/relationships/slideLayout" Target="../slideLayouts/slideLayout235.xml"/><Relationship Id="rId35" Type="http://schemas.openxmlformats.org/officeDocument/2006/relationships/image" Target="../media/image8.png"/><Relationship Id="rId8" Type="http://schemas.openxmlformats.org/officeDocument/2006/relationships/slideLayout" Target="../slideLayouts/slideLayout2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39.xml"/><Relationship Id="rId21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20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image" Target="../media/image8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slideLayout" Target="../slideLayouts/slideLayout282.xml"/><Relationship Id="rId18" Type="http://schemas.openxmlformats.org/officeDocument/2006/relationships/slideLayout" Target="../slideLayouts/slideLayout287.xml"/><Relationship Id="rId26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72.xml"/><Relationship Id="rId21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17" Type="http://schemas.openxmlformats.org/officeDocument/2006/relationships/slideLayout" Target="../slideLayouts/slideLayout286.xml"/><Relationship Id="rId25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71.xml"/><Relationship Id="rId16" Type="http://schemas.openxmlformats.org/officeDocument/2006/relationships/slideLayout" Target="../slideLayouts/slideLayout285.xml"/><Relationship Id="rId20" Type="http://schemas.openxmlformats.org/officeDocument/2006/relationships/slideLayout" Target="../slideLayouts/slideLayout289.xml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24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74.xml"/><Relationship Id="rId15" Type="http://schemas.openxmlformats.org/officeDocument/2006/relationships/slideLayout" Target="../slideLayouts/slideLayout284.xml"/><Relationship Id="rId23" Type="http://schemas.openxmlformats.org/officeDocument/2006/relationships/slideLayout" Target="../slideLayouts/slideLayout292.xml"/><Relationship Id="rId28" Type="http://schemas.openxmlformats.org/officeDocument/2006/relationships/theme" Target="../theme/theme14.xml"/><Relationship Id="rId10" Type="http://schemas.openxmlformats.org/officeDocument/2006/relationships/slideLayout" Target="../slideLayouts/slideLayout279.xml"/><Relationship Id="rId19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slideLayout" Target="../slideLayouts/slideLayout283.xml"/><Relationship Id="rId22" Type="http://schemas.openxmlformats.org/officeDocument/2006/relationships/slideLayout" Target="../slideLayouts/slideLayout291.xml"/><Relationship Id="rId27" Type="http://schemas.openxmlformats.org/officeDocument/2006/relationships/slideLayout" Target="../slideLayouts/slideLayout29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image" Target="../media/image8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4.xml"/><Relationship Id="rId18" Type="http://schemas.openxmlformats.org/officeDocument/2006/relationships/slideLayout" Target="../slideLayouts/slideLayout339.xml"/><Relationship Id="rId26" Type="http://schemas.openxmlformats.org/officeDocument/2006/relationships/slideLayout" Target="../slideLayouts/slideLayout347.xml"/><Relationship Id="rId3" Type="http://schemas.openxmlformats.org/officeDocument/2006/relationships/slideLayout" Target="../slideLayouts/slideLayout324.xml"/><Relationship Id="rId21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17" Type="http://schemas.openxmlformats.org/officeDocument/2006/relationships/slideLayout" Target="../slideLayouts/slideLayout338.xml"/><Relationship Id="rId25" Type="http://schemas.openxmlformats.org/officeDocument/2006/relationships/slideLayout" Target="../slideLayouts/slideLayout346.xml"/><Relationship Id="rId2" Type="http://schemas.openxmlformats.org/officeDocument/2006/relationships/slideLayout" Target="../slideLayouts/slideLayout323.xml"/><Relationship Id="rId16" Type="http://schemas.openxmlformats.org/officeDocument/2006/relationships/slideLayout" Target="../slideLayouts/slideLayout337.xml"/><Relationship Id="rId20" Type="http://schemas.openxmlformats.org/officeDocument/2006/relationships/slideLayout" Target="../slideLayouts/slideLayout341.xml"/><Relationship Id="rId29" Type="http://schemas.openxmlformats.org/officeDocument/2006/relationships/theme" Target="../theme/theme17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24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26.xml"/><Relationship Id="rId15" Type="http://schemas.openxmlformats.org/officeDocument/2006/relationships/slideLayout" Target="../slideLayouts/slideLayout336.xml"/><Relationship Id="rId23" Type="http://schemas.openxmlformats.org/officeDocument/2006/relationships/slideLayout" Target="../slideLayouts/slideLayout344.xml"/><Relationship Id="rId28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31.xml"/><Relationship Id="rId19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slideLayout" Target="../slideLayouts/slideLayout335.xml"/><Relationship Id="rId22" Type="http://schemas.openxmlformats.org/officeDocument/2006/relationships/slideLayout" Target="../slideLayouts/slideLayout343.xml"/><Relationship Id="rId27" Type="http://schemas.openxmlformats.org/officeDocument/2006/relationships/slideLayout" Target="../slideLayouts/slideLayout348.xml"/><Relationship Id="rId30" Type="http://schemas.openxmlformats.org/officeDocument/2006/relationships/image" Target="../media/image8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slideLayout" Target="../slideLayouts/slideLayout373.xml"/><Relationship Id="rId18" Type="http://schemas.openxmlformats.org/officeDocument/2006/relationships/slideLayout" Target="../slideLayouts/slideLayout378.xml"/><Relationship Id="rId26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363.xml"/><Relationship Id="rId21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17" Type="http://schemas.openxmlformats.org/officeDocument/2006/relationships/slideLayout" Target="../slideLayouts/slideLayout377.xml"/><Relationship Id="rId25" Type="http://schemas.openxmlformats.org/officeDocument/2006/relationships/slideLayout" Target="../slideLayouts/slideLayout385.xml"/><Relationship Id="rId2" Type="http://schemas.openxmlformats.org/officeDocument/2006/relationships/slideLayout" Target="../slideLayouts/slideLayout362.xml"/><Relationship Id="rId16" Type="http://schemas.openxmlformats.org/officeDocument/2006/relationships/slideLayout" Target="../slideLayouts/slideLayout376.xml"/><Relationship Id="rId20" Type="http://schemas.openxmlformats.org/officeDocument/2006/relationships/slideLayout" Target="../slideLayouts/slideLayout380.xml"/><Relationship Id="rId29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24" Type="http://schemas.openxmlformats.org/officeDocument/2006/relationships/slideLayout" Target="../slideLayouts/slideLayout384.xml"/><Relationship Id="rId32" Type="http://schemas.openxmlformats.org/officeDocument/2006/relationships/image" Target="../media/image12.png"/><Relationship Id="rId5" Type="http://schemas.openxmlformats.org/officeDocument/2006/relationships/slideLayout" Target="../slideLayouts/slideLayout365.xml"/><Relationship Id="rId15" Type="http://schemas.openxmlformats.org/officeDocument/2006/relationships/slideLayout" Target="../slideLayouts/slideLayout375.xml"/><Relationship Id="rId23" Type="http://schemas.openxmlformats.org/officeDocument/2006/relationships/slideLayout" Target="../slideLayouts/slideLayout383.xml"/><Relationship Id="rId28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70.xml"/><Relationship Id="rId19" Type="http://schemas.openxmlformats.org/officeDocument/2006/relationships/slideLayout" Target="../slideLayouts/slideLayout379.xml"/><Relationship Id="rId31" Type="http://schemas.openxmlformats.org/officeDocument/2006/relationships/image" Target="../media/image8.png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slideLayout" Target="../slideLayouts/slideLayout374.xml"/><Relationship Id="rId22" Type="http://schemas.openxmlformats.org/officeDocument/2006/relationships/slideLayout" Target="../slideLayouts/slideLayout382.xml"/><Relationship Id="rId27" Type="http://schemas.openxmlformats.org/officeDocument/2006/relationships/slideLayout" Target="../slideLayouts/slideLayout387.xml"/><Relationship Id="rId30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theme" Target="../theme/theme20.xml"/><Relationship Id="rId5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13" Type="http://schemas.openxmlformats.org/officeDocument/2006/relationships/slideLayout" Target="../slideLayouts/slideLayout412.xml"/><Relationship Id="rId18" Type="http://schemas.openxmlformats.org/officeDocument/2006/relationships/slideLayout" Target="../slideLayouts/slideLayout417.xml"/><Relationship Id="rId26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402.xml"/><Relationship Id="rId21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406.xml"/><Relationship Id="rId12" Type="http://schemas.openxmlformats.org/officeDocument/2006/relationships/slideLayout" Target="../slideLayouts/slideLayout411.xml"/><Relationship Id="rId17" Type="http://schemas.openxmlformats.org/officeDocument/2006/relationships/slideLayout" Target="../slideLayouts/slideLayout416.xml"/><Relationship Id="rId25" Type="http://schemas.openxmlformats.org/officeDocument/2006/relationships/slideLayout" Target="../slideLayouts/slideLayout424.xml"/><Relationship Id="rId2" Type="http://schemas.openxmlformats.org/officeDocument/2006/relationships/slideLayout" Target="../slideLayouts/slideLayout401.xml"/><Relationship Id="rId16" Type="http://schemas.openxmlformats.org/officeDocument/2006/relationships/slideLayout" Target="../slideLayouts/slideLayout415.xml"/><Relationship Id="rId20" Type="http://schemas.openxmlformats.org/officeDocument/2006/relationships/slideLayout" Target="../slideLayouts/slideLayout419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24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04.xml"/><Relationship Id="rId15" Type="http://schemas.openxmlformats.org/officeDocument/2006/relationships/slideLayout" Target="../slideLayouts/slideLayout414.xml"/><Relationship Id="rId23" Type="http://schemas.openxmlformats.org/officeDocument/2006/relationships/slideLayout" Target="../slideLayouts/slideLayout422.xml"/><Relationship Id="rId28" Type="http://schemas.openxmlformats.org/officeDocument/2006/relationships/image" Target="../media/image13.png"/><Relationship Id="rId10" Type="http://schemas.openxmlformats.org/officeDocument/2006/relationships/slideLayout" Target="../slideLayouts/slideLayout409.xml"/><Relationship Id="rId19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Relationship Id="rId14" Type="http://schemas.openxmlformats.org/officeDocument/2006/relationships/slideLayout" Target="../slideLayouts/slideLayout413.xml"/><Relationship Id="rId22" Type="http://schemas.openxmlformats.org/officeDocument/2006/relationships/slideLayout" Target="../slideLayouts/slideLayout421.xml"/><Relationship Id="rId27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13" Type="http://schemas.openxmlformats.org/officeDocument/2006/relationships/image" Target="../media/image15.svg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theme" Target="../theme/theme22.xml"/><Relationship Id="rId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13" Type="http://schemas.openxmlformats.org/officeDocument/2006/relationships/slideLayout" Target="../slideLayouts/slideLayout448.xml"/><Relationship Id="rId18" Type="http://schemas.openxmlformats.org/officeDocument/2006/relationships/slideLayout" Target="../slideLayouts/slideLayout453.xml"/><Relationship Id="rId26" Type="http://schemas.openxmlformats.org/officeDocument/2006/relationships/slideLayout" Target="../slideLayouts/slideLayout461.xml"/><Relationship Id="rId3" Type="http://schemas.openxmlformats.org/officeDocument/2006/relationships/slideLayout" Target="../slideLayouts/slideLayout438.xml"/><Relationship Id="rId21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42.xml"/><Relationship Id="rId12" Type="http://schemas.openxmlformats.org/officeDocument/2006/relationships/slideLayout" Target="../slideLayouts/slideLayout447.xml"/><Relationship Id="rId17" Type="http://schemas.openxmlformats.org/officeDocument/2006/relationships/slideLayout" Target="../slideLayouts/slideLayout452.xml"/><Relationship Id="rId25" Type="http://schemas.openxmlformats.org/officeDocument/2006/relationships/slideLayout" Target="../slideLayouts/slideLayout460.xml"/><Relationship Id="rId2" Type="http://schemas.openxmlformats.org/officeDocument/2006/relationships/slideLayout" Target="../slideLayouts/slideLayout437.xml"/><Relationship Id="rId16" Type="http://schemas.openxmlformats.org/officeDocument/2006/relationships/slideLayout" Target="../slideLayouts/slideLayout451.xml"/><Relationship Id="rId20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24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40.xml"/><Relationship Id="rId15" Type="http://schemas.openxmlformats.org/officeDocument/2006/relationships/slideLayout" Target="../slideLayouts/slideLayout450.xml"/><Relationship Id="rId23" Type="http://schemas.openxmlformats.org/officeDocument/2006/relationships/slideLayout" Target="../slideLayouts/slideLayout458.xml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445.xml"/><Relationship Id="rId19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Relationship Id="rId14" Type="http://schemas.openxmlformats.org/officeDocument/2006/relationships/slideLayout" Target="../slideLayouts/slideLayout449.xml"/><Relationship Id="rId22" Type="http://schemas.openxmlformats.org/officeDocument/2006/relationships/slideLayout" Target="../slideLayouts/slideLayout457.xml"/><Relationship Id="rId27" Type="http://schemas.openxmlformats.org/officeDocument/2006/relationships/theme" Target="../theme/theme2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8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481B5-3953-4701-A26C-F75C0B24C54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0"/>
            <a:ext cx="12190992" cy="64917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27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830" r:id="rId5"/>
    <p:sldLayoutId id="2147483722" r:id="rId6"/>
    <p:sldLayoutId id="2147483827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048DB6A-E5E8-0141-85E8-8B0701F1C73E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E59BB4-2AD8-3A47-BE54-7B8E026C1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352672" y="6464324"/>
            <a:ext cx="791457" cy="3490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47FBE7-2E92-5040-B566-3D3417560981}"/>
              </a:ext>
            </a:extLst>
          </p:cNvPr>
          <p:cNvSpPr txBox="1"/>
          <p:nvPr userDrawn="1"/>
        </p:nvSpPr>
        <p:spPr>
          <a:xfrm>
            <a:off x="265544" y="6576533"/>
            <a:ext cx="247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B07068-4C5D-EF4E-8B10-5022AAC67DEE}"/>
              </a:ext>
            </a:extLst>
          </p:cNvPr>
          <p:cNvCxnSpPr>
            <a:cxnSpLocks/>
          </p:cNvCxnSpPr>
          <p:nvPr userDrawn="1"/>
        </p:nvCxnSpPr>
        <p:spPr>
          <a:xfrm>
            <a:off x="1440298" y="6698913"/>
            <a:ext cx="986500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33DB6BD-6BC8-C14C-AD5C-D11F721633D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1" y="6599832"/>
            <a:ext cx="830889" cy="198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481B5-3953-4701-A26C-F75C0B24C54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0"/>
            <a:ext cx="12190992" cy="64917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8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01" r:id="rId20"/>
    <p:sldLayoutId id="2147484002" r:id="rId21"/>
    <p:sldLayoutId id="2147484003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2704D8-5CED-4810-ABA5-5412AC9DE367}"/>
              </a:ext>
            </a:extLst>
          </p:cNvPr>
          <p:cNvGrpSpPr/>
          <p:nvPr userDrawn="1"/>
        </p:nvGrpSpPr>
        <p:grpSpPr>
          <a:xfrm>
            <a:off x="10896298" y="0"/>
            <a:ext cx="872029" cy="1115568"/>
            <a:chOff x="9180576" y="-375398"/>
            <a:chExt cx="1344168" cy="171956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6760F87-1734-4060-A3BA-B038008FEDB0}"/>
                </a:ext>
              </a:extLst>
            </p:cNvPr>
            <p:cNvSpPr/>
            <p:nvPr/>
          </p:nvSpPr>
          <p:spPr>
            <a:xfrm>
              <a:off x="9180576" y="-375398"/>
              <a:ext cx="1344168" cy="17195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D9EB8F-9FCD-463C-AB78-5AFC30D8C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0856" y="195757"/>
              <a:ext cx="1103607" cy="952654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165F405-0777-A844-B3CB-F67EEA192612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7C2D2CA-5341-3B44-98AB-1BFC0B0EF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352672" y="6464324"/>
            <a:ext cx="791457" cy="3490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35BFC2-B738-D041-98ED-DF5F863009BE}"/>
              </a:ext>
            </a:extLst>
          </p:cNvPr>
          <p:cNvSpPr txBox="1"/>
          <p:nvPr userDrawn="1"/>
        </p:nvSpPr>
        <p:spPr>
          <a:xfrm>
            <a:off x="265544" y="6576533"/>
            <a:ext cx="247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F4AFB23-9EE0-1B48-B8F4-1C2B60877252}"/>
              </a:ext>
            </a:extLst>
          </p:cNvPr>
          <p:cNvCxnSpPr>
            <a:cxnSpLocks/>
          </p:cNvCxnSpPr>
          <p:nvPr userDrawn="1"/>
        </p:nvCxnSpPr>
        <p:spPr>
          <a:xfrm>
            <a:off x="1440298" y="6698913"/>
            <a:ext cx="986500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126B62E5-DD64-3F4A-BB12-2A0A572AF15B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1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9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  <p:sldLayoutId id="2147484022" r:id="rId18"/>
    <p:sldLayoutId id="2147484023" r:id="rId19"/>
    <p:sldLayoutId id="2147484024" r:id="rId20"/>
    <p:sldLayoutId id="2147484025" r:id="rId21"/>
    <p:sldLayoutId id="2147484026" r:id="rId22"/>
    <p:sldLayoutId id="2147484027" r:id="rId23"/>
    <p:sldLayoutId id="2147484028" r:id="rId24"/>
    <p:sldLayoutId id="2147484029" r:id="rId25"/>
    <p:sldLayoutId id="2147484030" r:id="rId26"/>
    <p:sldLayoutId id="2147484031" r:id="rId27"/>
    <p:sldLayoutId id="2147484032" r:id="rId28"/>
    <p:sldLayoutId id="2147484033" r:id="rId29"/>
    <p:sldLayoutId id="2147484034" r:id="rId30"/>
    <p:sldLayoutId id="2147484035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352672" y="6464324"/>
            <a:ext cx="791457" cy="34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481B5-3953-4701-A26C-F75C0B24C54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0"/>
            <a:ext cx="12190992" cy="64917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4" y="6576533"/>
            <a:ext cx="247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</a:t>
            </a: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440298" y="6698913"/>
            <a:ext cx="986500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B4C0F1D-4404-1144-B960-E2F6A9CA2B0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1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2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  <p:sldLayoutId id="2147484057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3AB3FD-A590-7941-B413-5A674C82F07C}"/>
              </a:ext>
            </a:extLst>
          </p:cNvPr>
          <p:cNvSpPr/>
          <p:nvPr userDrawn="1"/>
        </p:nvSpPr>
        <p:spPr>
          <a:xfrm>
            <a:off x="320040" y="320041"/>
            <a:ext cx="11551920" cy="6203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08212"/>
            <a:ext cx="10515600" cy="788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F3274-5038-43EF-8E73-40B4ECBBCBB5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F3274-5038-43EF-8E73-40B4ECBBCBB5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1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  <p:sldLayoutId id="2147484115" r:id="rId18"/>
    <p:sldLayoutId id="2147484116" r:id="rId19"/>
    <p:sldLayoutId id="2147484117" r:id="rId20"/>
    <p:sldLayoutId id="2147484118" r:id="rId21"/>
    <p:sldLayoutId id="2147484119" r:id="rId22"/>
    <p:sldLayoutId id="2147484120" r:id="rId23"/>
    <p:sldLayoutId id="2147484121" r:id="rId24"/>
    <p:sldLayoutId id="2147484122" r:id="rId25"/>
    <p:sldLayoutId id="2147484126" r:id="rId26"/>
    <p:sldLayoutId id="2147484186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3AB3FD-A590-7941-B413-5A674C82F07C}"/>
              </a:ext>
            </a:extLst>
          </p:cNvPr>
          <p:cNvSpPr/>
          <p:nvPr userDrawn="1"/>
        </p:nvSpPr>
        <p:spPr>
          <a:xfrm>
            <a:off x="320040" y="320041"/>
            <a:ext cx="11551920" cy="620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08212"/>
            <a:ext cx="10515600" cy="788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F3274-5038-43EF-8E73-40B4ECBBCBB5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3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8E7920-02CA-224C-B51A-047559214EE6}"/>
              </a:ext>
            </a:extLst>
          </p:cNvPr>
          <p:cNvSpPr/>
          <p:nvPr userDrawn="1"/>
        </p:nvSpPr>
        <p:spPr>
          <a:xfrm>
            <a:off x="320040" y="320041"/>
            <a:ext cx="11551920" cy="62141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08212"/>
            <a:ext cx="10515600" cy="788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F3274-5038-43EF-8E73-40B4ECBBCBB5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3" r:id="rId11"/>
    <p:sldLayoutId id="214748415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F3274-5038-43EF-8E73-40B4ECBBCBB5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  <p:sldLayoutId id="2147484170" r:id="rId15"/>
    <p:sldLayoutId id="2147484171" r:id="rId16"/>
    <p:sldLayoutId id="2147484172" r:id="rId17"/>
    <p:sldLayoutId id="2147484173" r:id="rId18"/>
    <p:sldLayoutId id="2147484174" r:id="rId19"/>
    <p:sldLayoutId id="2147484175" r:id="rId20"/>
    <p:sldLayoutId id="2147484176" r:id="rId21"/>
    <p:sldLayoutId id="2147484177" r:id="rId22"/>
    <p:sldLayoutId id="2147484178" r:id="rId23"/>
    <p:sldLayoutId id="2147484179" r:id="rId24"/>
    <p:sldLayoutId id="2147484180" r:id="rId25"/>
    <p:sldLayoutId id="2147484183" r:id="rId26"/>
    <p:sldLayoutId id="2147484184" r:id="rId27"/>
    <p:sldLayoutId id="2147484185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4C106AA-B863-4B69-90E3-FA8F851C4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58958EE-1F6A-457D-88FB-2DEFFE5CF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78FE1E1-A3B7-4E61-A957-A5E87540F7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A9023-01CB-4947-B42C-A2F3BA6D657C}" type="datetimeFigureOut">
              <a:rPr lang="zh-TW" altLang="en-US" smtClean="0"/>
              <a:t>2020/11/12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83B015-D182-46DF-B1DE-94EC56BC0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5F6B21-FD0F-476A-A276-00CD24D36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716C8-3435-4939-A5E3-D03D4F3784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7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538869" y="6701882"/>
            <a:ext cx="838544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DCE35B9-4B55-5647-846A-BB2D619652E6}"/>
              </a:ext>
            </a:extLst>
          </p:cNvPr>
          <p:cNvGrpSpPr/>
          <p:nvPr userDrawn="1"/>
        </p:nvGrpSpPr>
        <p:grpSpPr>
          <a:xfrm>
            <a:off x="10021841" y="6530862"/>
            <a:ext cx="1925842" cy="337561"/>
            <a:chOff x="10188528" y="6537959"/>
            <a:chExt cx="1925842" cy="3375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6F9C7A-A8FF-1444-8B1C-E5CC657001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8528" y="6602801"/>
              <a:ext cx="830889" cy="1981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F77931-E76A-ED42-88B5-681AB421E7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7219" y="6537959"/>
              <a:ext cx="1027151" cy="33756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4284714-8DE0-C344-8D84-B10B1A47FC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087219" y="6576533"/>
              <a:ext cx="0" cy="24622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618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  <p:sldLayoutId id="2147484212" r:id="rId13"/>
    <p:sldLayoutId id="2147484213" r:id="rId14"/>
    <p:sldLayoutId id="2147484214" r:id="rId15"/>
    <p:sldLayoutId id="2147484215" r:id="rId16"/>
    <p:sldLayoutId id="2147484216" r:id="rId17"/>
    <p:sldLayoutId id="2147484217" r:id="rId18"/>
    <p:sldLayoutId id="2147484218" r:id="rId19"/>
    <p:sldLayoutId id="2147484219" r:id="rId20"/>
    <p:sldLayoutId id="2147484220" r:id="rId21"/>
    <p:sldLayoutId id="2147484221" r:id="rId22"/>
    <p:sldLayoutId id="2147484222" r:id="rId23"/>
    <p:sldLayoutId id="2147484223" r:id="rId24"/>
    <p:sldLayoutId id="2147484224" r:id="rId25"/>
    <p:sldLayoutId id="2147484225" r:id="rId26"/>
    <p:sldLayoutId id="2147484226" r:id="rId27"/>
    <p:sldLayoutId id="2147484227" r:id="rId28"/>
    <p:sldLayoutId id="2147484228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481B5-3953-4701-A26C-F75C0B24C54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0"/>
            <a:ext cx="12190992" cy="64917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84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831" r:id="rId5"/>
    <p:sldLayoutId id="2147483742" r:id="rId6"/>
    <p:sldLayoutId id="2147483828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3AB3FD-A590-7941-B413-5A674C82F07C}"/>
              </a:ext>
            </a:extLst>
          </p:cNvPr>
          <p:cNvSpPr/>
          <p:nvPr userDrawn="1"/>
        </p:nvSpPr>
        <p:spPr>
          <a:xfrm>
            <a:off x="320040" y="320041"/>
            <a:ext cx="11551920" cy="620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08212"/>
            <a:ext cx="10515600" cy="788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F3274-5038-43EF-8E73-40B4ECBBCBB5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1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F3274-5038-43EF-8E73-40B4ECBBCBB5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  <p:sldLayoutId id="2147484252" r:id="rId12"/>
    <p:sldLayoutId id="2147484253" r:id="rId13"/>
    <p:sldLayoutId id="2147484254" r:id="rId14"/>
    <p:sldLayoutId id="2147484255" r:id="rId15"/>
    <p:sldLayoutId id="2147484256" r:id="rId16"/>
    <p:sldLayoutId id="2147484257" r:id="rId17"/>
    <p:sldLayoutId id="2147484258" r:id="rId18"/>
    <p:sldLayoutId id="2147484259" r:id="rId19"/>
    <p:sldLayoutId id="2147484260" r:id="rId20"/>
    <p:sldLayoutId id="2147484261" r:id="rId21"/>
    <p:sldLayoutId id="2147484262" r:id="rId22"/>
    <p:sldLayoutId id="2147484263" r:id="rId23"/>
    <p:sldLayoutId id="2147484264" r:id="rId24"/>
    <p:sldLayoutId id="2147484265" r:id="rId25"/>
    <p:sldLayoutId id="2147484266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B4FCE3-F7AF-4726-AAF9-A12F0485E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4AC11-2A62-4F8C-86CF-475D85AF8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79D48-7FEF-44E0-8C8E-472D6A22D0E7}"/>
              </a:ext>
            </a:extLst>
          </p:cNvPr>
          <p:cNvSpPr txBox="1"/>
          <p:nvPr userDrawn="1"/>
        </p:nvSpPr>
        <p:spPr>
          <a:xfrm>
            <a:off x="354058" y="6576536"/>
            <a:ext cx="127154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93531-322A-4FB7-8DF7-36FF663BDFD7}"/>
              </a:ext>
            </a:extLst>
          </p:cNvPr>
          <p:cNvSpPr txBox="1"/>
          <p:nvPr userDrawn="1"/>
        </p:nvSpPr>
        <p:spPr>
          <a:xfrm>
            <a:off x="-44604" y="6576536"/>
            <a:ext cx="60022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750">
                <a:solidFill>
                  <a:srgbClr val="454545"/>
                </a:solidFill>
              </a:rPr>
              <a:pPr algn="ctr"/>
              <a:t>‹#›</a:t>
            </a:fld>
            <a:endParaRPr lang="en-US" sz="750">
              <a:solidFill>
                <a:srgbClr val="454545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F7A840-67CB-4FC4-894E-92F2D83E6DB7}"/>
              </a:ext>
            </a:extLst>
          </p:cNvPr>
          <p:cNvCxnSpPr/>
          <p:nvPr userDrawn="1"/>
        </p:nvCxnSpPr>
        <p:spPr>
          <a:xfrm>
            <a:off x="2051825" y="6701882"/>
            <a:ext cx="878716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D8EC7A00-8B30-4222-B951-C1D05BBED73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72800" y="6553200"/>
            <a:ext cx="108204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9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F5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2F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F9A4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C58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9725C-5724-423F-B7F9-8E9021A093C9}"/>
              </a:ext>
            </a:extLst>
          </p:cNvPr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91A0C-026E-4AC3-8006-7B3746675E33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5F3274-5038-43EF-8E73-40B4ECBBCBB5}"/>
              </a:ext>
            </a:extLst>
          </p:cNvPr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1F8ACD3-3558-4818-BB44-D4A33ADF1EB3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5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  <p:sldLayoutId id="2147484291" r:id="rId13"/>
    <p:sldLayoutId id="2147484292" r:id="rId14"/>
    <p:sldLayoutId id="2147484293" r:id="rId15"/>
    <p:sldLayoutId id="2147484294" r:id="rId16"/>
    <p:sldLayoutId id="2147484295" r:id="rId17"/>
    <p:sldLayoutId id="2147484296" r:id="rId18"/>
    <p:sldLayoutId id="2147484297" r:id="rId19"/>
    <p:sldLayoutId id="2147484298" r:id="rId20"/>
    <p:sldLayoutId id="2147484299" r:id="rId21"/>
    <p:sldLayoutId id="2147484300" r:id="rId22"/>
    <p:sldLayoutId id="2147484301" r:id="rId23"/>
    <p:sldLayoutId id="2147484302" r:id="rId24"/>
    <p:sldLayoutId id="2147484303" r:id="rId25"/>
    <p:sldLayoutId id="2147484304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82704D8-5CED-4810-ABA5-5412AC9DE367}"/>
              </a:ext>
            </a:extLst>
          </p:cNvPr>
          <p:cNvGrpSpPr/>
          <p:nvPr userDrawn="1"/>
        </p:nvGrpSpPr>
        <p:grpSpPr>
          <a:xfrm>
            <a:off x="10896298" y="0"/>
            <a:ext cx="872029" cy="1115568"/>
            <a:chOff x="9180576" y="-375398"/>
            <a:chExt cx="1344168" cy="171956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6760F87-1734-4060-A3BA-B038008FEDB0}"/>
                </a:ext>
              </a:extLst>
            </p:cNvPr>
            <p:cNvSpPr/>
            <p:nvPr/>
          </p:nvSpPr>
          <p:spPr>
            <a:xfrm>
              <a:off x="9180576" y="-375398"/>
              <a:ext cx="1344168" cy="17195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D9EB8F-9FCD-463C-AB78-5AFC30D8C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0856" y="195757"/>
              <a:ext cx="1103607" cy="952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22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58" r:id="rId19"/>
    <p:sldLayoutId id="2147483759" r:id="rId20"/>
    <p:sldLayoutId id="2147483826" r:id="rId21"/>
    <p:sldLayoutId id="2147483832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642700-312A-4B74-980D-99857A047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9"/>
          <a:stretch/>
        </p:blipFill>
        <p:spPr>
          <a:xfrm>
            <a:off x="504" y="1"/>
            <a:ext cx="12190992" cy="1497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9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6" r:id="rId3"/>
    <p:sldLayoutId id="2147483767" r:id="rId4"/>
    <p:sldLayoutId id="2147483804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81" r:id="rId13"/>
    <p:sldLayoutId id="2147483782" r:id="rId14"/>
    <p:sldLayoutId id="2147483788" r:id="rId15"/>
    <p:sldLayoutId id="214748380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09D6C3-247B-400F-8BB9-C385B2383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9"/>
          <a:stretch/>
        </p:blipFill>
        <p:spPr>
          <a:xfrm>
            <a:off x="504" y="1"/>
            <a:ext cx="12190992" cy="1497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11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481B5-3953-4701-A26C-F75C0B24C54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" y="0"/>
            <a:ext cx="12190992" cy="64917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60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481B5-3953-4701-A26C-F75C0B24C54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" y="0"/>
            <a:ext cx="12190992" cy="64917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53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C79F45-A810-4416-B41E-92B3DCA25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299151" y="6464324"/>
            <a:ext cx="791457" cy="349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481B5-3953-4701-A26C-F75C0B24C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3"/>
          <a:stretch/>
        </p:blipFill>
        <p:spPr>
          <a:xfrm>
            <a:off x="504" y="0"/>
            <a:ext cx="3158332" cy="64917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  www.folio.org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1283147" y="6701882"/>
            <a:ext cx="99453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29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  <p:sldLayoutId id="2147483959" r:id="rId19"/>
    <p:sldLayoutId id="2147483960" r:id="rId20"/>
    <p:sldLayoutId id="214748396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09D6C3-247B-400F-8BB9-C385B2383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9"/>
          <a:stretch/>
        </p:blipFill>
        <p:spPr>
          <a:xfrm>
            <a:off x="504" y="1"/>
            <a:ext cx="12190992" cy="149704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CFB2E-AE4D-DF44-9880-6D37CDEFDB1A}"/>
              </a:ext>
            </a:extLst>
          </p:cNvPr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1A1CB3-8F16-1E49-B74E-20847F47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11352672" y="6464324"/>
            <a:ext cx="791457" cy="3490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835B98-51AC-9747-AC4F-ADB2DF4F6CAF}"/>
              </a:ext>
            </a:extLst>
          </p:cNvPr>
          <p:cNvSpPr txBox="1"/>
          <p:nvPr userDrawn="1"/>
        </p:nvSpPr>
        <p:spPr>
          <a:xfrm>
            <a:off x="265544" y="6576533"/>
            <a:ext cx="247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|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ED8D24-F1C6-6F47-9466-939F62A6F616}"/>
              </a:ext>
            </a:extLst>
          </p:cNvPr>
          <p:cNvCxnSpPr>
            <a:cxnSpLocks/>
          </p:cNvCxnSpPr>
          <p:nvPr userDrawn="1"/>
        </p:nvCxnSpPr>
        <p:spPr>
          <a:xfrm>
            <a:off x="1440298" y="6698913"/>
            <a:ext cx="986500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74826A8-A166-4446-A606-51F9286AFDD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1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0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7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8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1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o.org/niso-io/2019/08/case-study-openathens-and-galileo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raryjournal.com/?detailStory=lj-textbook-affordability-survey-costs-still-a-concern-oer-an-opportunit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6.xml"/><Relationship Id="rId5" Type="http://schemas.openxmlformats.org/officeDocument/2006/relationships/hyperlink" Target="https://sr.ithaka.org/publications/2018-us-faculty-survey/" TargetMode="Externa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4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1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3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8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E4EA2A-9EFC-4288-8A93-0C7B5194C5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65285" r="5767" b="4569"/>
          <a:stretch/>
        </p:blipFill>
        <p:spPr>
          <a:xfrm>
            <a:off x="320040" y="4397897"/>
            <a:ext cx="11551920" cy="2136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C54EE9-C614-954B-A2AD-863BAB387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18562"/>
            <a:ext cx="10363200" cy="2387600"/>
          </a:xfrm>
        </p:spPr>
        <p:txBody>
          <a:bodyPr/>
          <a:lstStyle/>
          <a:p>
            <a:r>
              <a:rPr lang="en-US" sz="4000" dirty="0"/>
              <a:t>Supporting remote access and online courses by libraries in the new normal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5125776-A88F-ED4C-A809-F9709BE5A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61745"/>
            <a:ext cx="9144000" cy="1332196"/>
          </a:xfrm>
        </p:spPr>
        <p:txBody>
          <a:bodyPr/>
          <a:lstStyle/>
          <a:p>
            <a:r>
              <a:rPr lang="en-US" sz="2800" dirty="0"/>
              <a:t>Jeremy Chou </a:t>
            </a:r>
            <a:r>
              <a:rPr lang="zh-TW" altLang="en-US" sz="2800" dirty="0"/>
              <a:t>周頡</a:t>
            </a:r>
            <a:endParaRPr lang="en-US" altLang="zh-TW" sz="2800" dirty="0"/>
          </a:p>
          <a:p>
            <a:r>
              <a:rPr lang="en-US" sz="2800" dirty="0"/>
              <a:t>Sales Director of Taiwan, Hong Kong and Macau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D05DCD-C84A-4CC0-8742-8F5B3BEAC7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536" y="829953"/>
            <a:ext cx="4210930" cy="8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B426A9E-AA61-4655-A5D2-DDC6BBC5B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2175"/>
            <a:ext cx="12192000" cy="190041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9C38234-A18C-4A6D-87EE-99F46B69A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58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9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A745931-784C-4DFD-A5EB-CC1339837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958" y="187513"/>
            <a:ext cx="9792085" cy="64829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0D642F9-6B3E-4017-99C0-F22B0E661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818" y="1480012"/>
            <a:ext cx="3006011" cy="1230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265D332-2C33-49C7-AAEA-FC5BFFBAA768}"/>
              </a:ext>
            </a:extLst>
          </p:cNvPr>
          <p:cNvSpPr/>
          <p:nvPr/>
        </p:nvSpPr>
        <p:spPr>
          <a:xfrm>
            <a:off x="4749166" y="3052631"/>
            <a:ext cx="5976257" cy="1861013"/>
          </a:xfrm>
          <a:prstGeom prst="rect">
            <a:avLst/>
          </a:prstGeom>
          <a:solidFill>
            <a:srgbClr val="006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b="1" dirty="0"/>
              <a:t>Customizable Permission Sets for Resource Allocation and Viewing Usage</a:t>
            </a:r>
          </a:p>
        </p:txBody>
      </p:sp>
      <p:sp>
        <p:nvSpPr>
          <p:cNvPr id="2" name="箭號: 向右 1">
            <a:extLst>
              <a:ext uri="{FF2B5EF4-FFF2-40B4-BE49-F238E27FC236}">
                <a16:creationId xmlns:a16="http://schemas.microsoft.com/office/drawing/2014/main" id="{5515780F-5CD9-4932-871A-2F55340E9D58}"/>
              </a:ext>
            </a:extLst>
          </p:cNvPr>
          <p:cNvSpPr/>
          <p:nvPr/>
        </p:nvSpPr>
        <p:spPr>
          <a:xfrm rot="2710997">
            <a:off x="978080" y="1386696"/>
            <a:ext cx="497541" cy="38996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190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2E23DF2-2A75-4D2F-9EC6-1386826B5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6726"/>
            <a:ext cx="12192000" cy="968125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D76E683-EB55-46A3-9C00-93E5BE533E0F}"/>
              </a:ext>
            </a:extLst>
          </p:cNvPr>
          <p:cNvSpPr/>
          <p:nvPr/>
        </p:nvSpPr>
        <p:spPr>
          <a:xfrm>
            <a:off x="0" y="6800850"/>
            <a:ext cx="12115800" cy="56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613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8206B2-83FC-4EAE-88A7-7FA11F70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51" y="365125"/>
            <a:ext cx="11284299" cy="1325563"/>
          </a:xfrm>
        </p:spPr>
        <p:txBody>
          <a:bodyPr>
            <a:normAutofit/>
          </a:bodyPr>
          <a:lstStyle/>
          <a:p>
            <a:r>
              <a:rPr lang="en-US" altLang="zh-TW" sz="3600" b="1" dirty="0">
                <a:solidFill>
                  <a:srgbClr val="800080"/>
                </a:solidFill>
              </a:rPr>
              <a:t>Doing research or accessing content from the Mobile Devices</a:t>
            </a:r>
            <a:endParaRPr lang="zh-TW" altLang="en-US" sz="3600" b="1" dirty="0">
              <a:solidFill>
                <a:srgbClr val="80008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D046AB-C231-4157-BAED-5B23EE29F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22" y="1825624"/>
            <a:ext cx="10707356" cy="4879975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In 2015, research taking place on mobile devices was rated the most likely cause by 84.3% of respondents.</a:t>
            </a:r>
          </a:p>
          <a:p>
            <a:pPr marL="0" indent="0">
              <a:buNone/>
            </a:pPr>
            <a:endParaRPr lang="en-US" altLang="zh-TW" sz="800" dirty="0"/>
          </a:p>
          <a:p>
            <a:r>
              <a:rPr lang="en-US" altLang="zh-TW" sz="3200" dirty="0"/>
              <a:t>Research increasingly taking place on mobile devices (77.8%).</a:t>
            </a:r>
          </a:p>
          <a:p>
            <a:pPr marL="0" indent="0">
              <a:buNone/>
            </a:pPr>
            <a:endParaRPr lang="en-US" altLang="zh-TW" sz="800" dirty="0"/>
          </a:p>
          <a:p>
            <a:r>
              <a:rPr lang="en-US" altLang="zh-TW" sz="3200" dirty="0"/>
              <a:t>Higher education (HE) and healthcare both ranked research increasingly taking place on mobile devices as the number one cause of off-site access.</a:t>
            </a:r>
          </a:p>
          <a:p>
            <a:pPr marL="0" indent="0">
              <a:buNone/>
            </a:pPr>
            <a:endParaRPr lang="en-US" altLang="zh-TW" sz="800" dirty="0"/>
          </a:p>
          <a:p>
            <a:r>
              <a:rPr lang="en-US" altLang="zh-TW" sz="3200" dirty="0"/>
              <a:t>Limitations of current system prevent users from making best use of mobile devices (37.1%).</a:t>
            </a:r>
          </a:p>
          <a:p>
            <a:pPr marL="0" indent="0">
              <a:buNone/>
            </a:pP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795151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 descr="Weak Wi-Fi Signal: What's Causing It? | Mirazon">
            <a:extLst>
              <a:ext uri="{FF2B5EF4-FFF2-40B4-BE49-F238E27FC236}">
                <a16:creationId xmlns:a16="http://schemas.microsoft.com/office/drawing/2014/main" id="{0223D0A7-EA78-48AC-84DA-01F7D7B26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2476" y="1132764"/>
            <a:ext cx="4413350" cy="44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F1AAD07D-5BE7-40F7-BEE0-527D58717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633" y="1311260"/>
            <a:ext cx="4644528" cy="40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53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0968F1B-569D-471C-B4B4-44C1DDA4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80" y="240301"/>
            <a:ext cx="5726881" cy="3124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F8DCE42-7E56-4321-93C3-15FE4FF6A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182" y="240301"/>
            <a:ext cx="6066408" cy="48531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4F242E2-E6F6-4CC1-96F8-46A1D4952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80" y="3613215"/>
            <a:ext cx="4577712" cy="3089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EE633BE-DB10-4D47-A203-BA3E29961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719" y="2407566"/>
            <a:ext cx="7193872" cy="42954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103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>
            <a:extLst>
              <a:ext uri="{FF2B5EF4-FFF2-40B4-BE49-F238E27FC236}">
                <a16:creationId xmlns:a16="http://schemas.microsoft.com/office/drawing/2014/main" id="{3CFE1351-07D0-4ADA-A6D9-3F345EDC8F9E}"/>
              </a:ext>
            </a:extLst>
          </p:cNvPr>
          <p:cNvGrpSpPr/>
          <p:nvPr/>
        </p:nvGrpSpPr>
        <p:grpSpPr>
          <a:xfrm>
            <a:off x="8255517" y="64408"/>
            <a:ext cx="3110042" cy="6730914"/>
            <a:chOff x="7987053" y="64408"/>
            <a:chExt cx="3110042" cy="6730914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3BD2D7B7-3520-443E-82DE-BC1733B90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053" y="64408"/>
              <a:ext cx="3110042" cy="67309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F15C-6BAF-41FE-B140-CE73DAF5D238}"/>
                </a:ext>
              </a:extLst>
            </p:cNvPr>
            <p:cNvSpPr/>
            <p:nvPr/>
          </p:nvSpPr>
          <p:spPr>
            <a:xfrm>
              <a:off x="8114794" y="905149"/>
              <a:ext cx="991558" cy="320282"/>
            </a:xfrm>
            <a:prstGeom prst="rect">
              <a:avLst/>
            </a:prstGeom>
            <a:solidFill>
              <a:srgbClr val="EAE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4AEABE7-D9A4-4958-B48B-173C5590505E}"/>
                </a:ext>
              </a:extLst>
            </p:cNvPr>
            <p:cNvSpPr/>
            <p:nvPr/>
          </p:nvSpPr>
          <p:spPr>
            <a:xfrm>
              <a:off x="8027090" y="5791110"/>
              <a:ext cx="2858473" cy="343360"/>
            </a:xfrm>
            <a:prstGeom prst="rect">
              <a:avLst/>
            </a:prstGeom>
            <a:solidFill>
              <a:srgbClr val="9E9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C6539C0-7DC5-4934-B4F8-727988651BCD}"/>
                </a:ext>
              </a:extLst>
            </p:cNvPr>
            <p:cNvSpPr/>
            <p:nvPr/>
          </p:nvSpPr>
          <p:spPr>
            <a:xfrm>
              <a:off x="9424275" y="501461"/>
              <a:ext cx="440389" cy="213521"/>
            </a:xfrm>
            <a:prstGeom prst="rect">
              <a:avLst/>
            </a:prstGeom>
            <a:solidFill>
              <a:srgbClr val="E8E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47941C4C-C33B-40AF-8228-57CAA3E6986E}"/>
              </a:ext>
            </a:extLst>
          </p:cNvPr>
          <p:cNvGrpSpPr/>
          <p:nvPr/>
        </p:nvGrpSpPr>
        <p:grpSpPr>
          <a:xfrm>
            <a:off x="700029" y="65063"/>
            <a:ext cx="3109439" cy="6729605"/>
            <a:chOff x="1003183" y="64408"/>
            <a:chExt cx="3109439" cy="672960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D534545-96BC-45C2-B090-C5105C249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184" y="64408"/>
              <a:ext cx="3109438" cy="67296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DBF08EB-61C3-449D-8487-181E7250007B}"/>
                </a:ext>
              </a:extLst>
            </p:cNvPr>
            <p:cNvSpPr/>
            <p:nvPr/>
          </p:nvSpPr>
          <p:spPr>
            <a:xfrm>
              <a:off x="2364885" y="788724"/>
              <a:ext cx="381394" cy="1187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2AA67FD-23FF-43C6-BD32-6D2C3018AE5A}"/>
                </a:ext>
              </a:extLst>
            </p:cNvPr>
            <p:cNvSpPr/>
            <p:nvPr/>
          </p:nvSpPr>
          <p:spPr>
            <a:xfrm>
              <a:off x="2013599" y="381401"/>
              <a:ext cx="791946" cy="2350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861EF1F-5B27-41F9-871A-AD6103F3122F}"/>
                </a:ext>
              </a:extLst>
            </p:cNvPr>
            <p:cNvSpPr/>
            <p:nvPr/>
          </p:nvSpPr>
          <p:spPr>
            <a:xfrm>
              <a:off x="1003184" y="571499"/>
              <a:ext cx="3109437" cy="36192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A64D584-4ED0-4699-B5E9-9D5F1C0FAD95}"/>
                </a:ext>
              </a:extLst>
            </p:cNvPr>
            <p:cNvSpPr/>
            <p:nvPr/>
          </p:nvSpPr>
          <p:spPr>
            <a:xfrm>
              <a:off x="1003183" y="924844"/>
              <a:ext cx="3109436" cy="1187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179638DE-4370-454D-AB6A-FB93402453C7}"/>
              </a:ext>
            </a:extLst>
          </p:cNvPr>
          <p:cNvGrpSpPr/>
          <p:nvPr/>
        </p:nvGrpSpPr>
        <p:grpSpPr>
          <a:xfrm>
            <a:off x="5041899" y="511404"/>
            <a:ext cx="1990497" cy="2325103"/>
            <a:chOff x="5041899" y="511404"/>
            <a:chExt cx="1990497" cy="232510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86DE97F-A189-498C-9678-1463CFF79EF6}"/>
                </a:ext>
              </a:extLst>
            </p:cNvPr>
            <p:cNvSpPr/>
            <p:nvPr/>
          </p:nvSpPr>
          <p:spPr>
            <a:xfrm>
              <a:off x="5041899" y="1049237"/>
              <a:ext cx="1990497" cy="31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9BEA1C1-5E28-4891-A361-E76BD3EEF5AA}"/>
                </a:ext>
              </a:extLst>
            </p:cNvPr>
            <p:cNvSpPr/>
            <p:nvPr/>
          </p:nvSpPr>
          <p:spPr>
            <a:xfrm>
              <a:off x="5197055" y="511404"/>
              <a:ext cx="870548" cy="205918"/>
            </a:xfrm>
            <a:prstGeom prst="rect">
              <a:avLst/>
            </a:prstGeom>
            <a:solidFill>
              <a:srgbClr val="E8E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10D9302-6868-4682-8E03-0717D7407A14}"/>
                </a:ext>
              </a:extLst>
            </p:cNvPr>
            <p:cNvSpPr/>
            <p:nvPr/>
          </p:nvSpPr>
          <p:spPr>
            <a:xfrm>
              <a:off x="5994400" y="948133"/>
              <a:ext cx="68683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32A17ABF-E054-4EE3-9F9C-A547C6FA1F9F}"/>
                </a:ext>
              </a:extLst>
            </p:cNvPr>
            <p:cNvSpPr/>
            <p:nvPr/>
          </p:nvSpPr>
          <p:spPr>
            <a:xfrm>
              <a:off x="5449079" y="2724537"/>
              <a:ext cx="1315616" cy="111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30AB8432-602F-4F8E-BCF7-23C72221840C}"/>
              </a:ext>
            </a:extLst>
          </p:cNvPr>
          <p:cNvSpPr/>
          <p:nvPr/>
        </p:nvSpPr>
        <p:spPr>
          <a:xfrm>
            <a:off x="8382229" y="2709313"/>
            <a:ext cx="440389" cy="88400"/>
          </a:xfrm>
          <a:prstGeom prst="rect">
            <a:avLst/>
          </a:prstGeom>
          <a:solidFill>
            <a:srgbClr val="F3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F696E74-9477-4119-819B-8722FD6E58F3}"/>
              </a:ext>
            </a:extLst>
          </p:cNvPr>
          <p:cNvSpPr/>
          <p:nvPr/>
        </p:nvSpPr>
        <p:spPr>
          <a:xfrm>
            <a:off x="8369079" y="2871679"/>
            <a:ext cx="554441" cy="88400"/>
          </a:xfrm>
          <a:prstGeom prst="rect">
            <a:avLst/>
          </a:prstGeom>
          <a:solidFill>
            <a:srgbClr val="F3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B8CF912-9178-4601-AFCA-30680C046677}"/>
              </a:ext>
            </a:extLst>
          </p:cNvPr>
          <p:cNvSpPr/>
          <p:nvPr/>
        </p:nvSpPr>
        <p:spPr>
          <a:xfrm>
            <a:off x="8358634" y="3232041"/>
            <a:ext cx="554441" cy="88400"/>
          </a:xfrm>
          <a:prstGeom prst="rect">
            <a:avLst/>
          </a:prstGeom>
          <a:solidFill>
            <a:srgbClr val="F3F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4E817FE5-CBCA-44FA-A84E-916D02E9D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73" y="65063"/>
            <a:ext cx="3109438" cy="6729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6C380A8-426D-4505-A27D-ECABB6337E3E}"/>
              </a:ext>
            </a:extLst>
          </p:cNvPr>
          <p:cNvSpPr/>
          <p:nvPr/>
        </p:nvSpPr>
        <p:spPr>
          <a:xfrm>
            <a:off x="4886262" y="4004436"/>
            <a:ext cx="2619438" cy="204961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D0065CD-FA08-4575-991E-C0150483B3C9}"/>
              </a:ext>
            </a:extLst>
          </p:cNvPr>
          <p:cNvSpPr/>
          <p:nvPr/>
        </p:nvSpPr>
        <p:spPr>
          <a:xfrm>
            <a:off x="8261778" y="945341"/>
            <a:ext cx="3109439" cy="343360"/>
          </a:xfrm>
          <a:prstGeom prst="rect">
            <a:avLst/>
          </a:prstGeom>
          <a:solidFill>
            <a:srgbClr val="48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9A5B5B2-301E-46BA-AEA6-B75CFE4D7480}"/>
              </a:ext>
            </a:extLst>
          </p:cNvPr>
          <p:cNvSpPr/>
          <p:nvPr/>
        </p:nvSpPr>
        <p:spPr>
          <a:xfrm>
            <a:off x="4974905" y="495601"/>
            <a:ext cx="1345510" cy="205918"/>
          </a:xfrm>
          <a:prstGeom prst="rect">
            <a:avLst/>
          </a:prstGeom>
          <a:solidFill>
            <a:srgbClr val="E8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0090045-9EB2-4984-B20F-95D713E3BA0B}"/>
              </a:ext>
            </a:extLst>
          </p:cNvPr>
          <p:cNvSpPr/>
          <p:nvPr/>
        </p:nvSpPr>
        <p:spPr>
          <a:xfrm>
            <a:off x="4476413" y="848761"/>
            <a:ext cx="3109438" cy="439939"/>
          </a:xfrm>
          <a:prstGeom prst="rect">
            <a:avLst/>
          </a:prstGeom>
          <a:solidFill>
            <a:srgbClr val="9CD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A3F6090-1341-414D-BDCB-ADE35957067E}"/>
              </a:ext>
            </a:extLst>
          </p:cNvPr>
          <p:cNvSpPr/>
          <p:nvPr/>
        </p:nvSpPr>
        <p:spPr>
          <a:xfrm>
            <a:off x="717232" y="2441749"/>
            <a:ext cx="642059" cy="334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9466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B506C20B-4A9E-435E-A2B0-4A3314AF32DB}"/>
              </a:ext>
            </a:extLst>
          </p:cNvPr>
          <p:cNvGrpSpPr/>
          <p:nvPr/>
        </p:nvGrpSpPr>
        <p:grpSpPr>
          <a:xfrm>
            <a:off x="6331622" y="967316"/>
            <a:ext cx="2576617" cy="5571066"/>
            <a:chOff x="7612866" y="643467"/>
            <a:chExt cx="2576617" cy="557106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B4C69995-0B02-4F31-A41F-00F8A4B1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866" y="643467"/>
              <a:ext cx="2576617" cy="55710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2F248DC-2104-43C3-9FC2-5001C2C3F2C4}"/>
                </a:ext>
              </a:extLst>
            </p:cNvPr>
            <p:cNvSpPr/>
            <p:nvPr/>
          </p:nvSpPr>
          <p:spPr>
            <a:xfrm>
              <a:off x="8001000" y="1019175"/>
              <a:ext cx="685800" cy="190500"/>
            </a:xfrm>
            <a:prstGeom prst="rect">
              <a:avLst/>
            </a:prstGeom>
            <a:solidFill>
              <a:srgbClr val="40454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A5C0FEB5-43CF-4B99-9847-72D00FF41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458" y="967316"/>
            <a:ext cx="2576617" cy="5571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903C34B-A43A-477B-9781-7F9368689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72" y="967316"/>
            <a:ext cx="2574131" cy="5571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7FCF680-8AD3-4DAB-974E-29D3AABFC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6" y="967316"/>
            <a:ext cx="2576617" cy="55710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3E2B34D-152D-4857-BD72-B8E9BA86ECB2}"/>
              </a:ext>
            </a:extLst>
          </p:cNvPr>
          <p:cNvSpPr/>
          <p:nvPr/>
        </p:nvSpPr>
        <p:spPr>
          <a:xfrm>
            <a:off x="2367689" y="1085850"/>
            <a:ext cx="114300" cy="85725"/>
          </a:xfrm>
          <a:prstGeom prst="rect">
            <a:avLst/>
          </a:prstGeom>
          <a:solidFill>
            <a:srgbClr val="F8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61005CE-9442-45A6-92F1-77DFBBDF4259}"/>
              </a:ext>
            </a:extLst>
          </p:cNvPr>
          <p:cNvSpPr/>
          <p:nvPr/>
        </p:nvSpPr>
        <p:spPr>
          <a:xfrm>
            <a:off x="5425955" y="1081088"/>
            <a:ext cx="114300" cy="85725"/>
          </a:xfrm>
          <a:prstGeom prst="rect">
            <a:avLst/>
          </a:prstGeom>
          <a:solidFill>
            <a:srgbClr val="FD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9386729-6C30-4112-B3E3-31FCEC4C3069}"/>
              </a:ext>
            </a:extLst>
          </p:cNvPr>
          <p:cNvSpPr/>
          <p:nvPr/>
        </p:nvSpPr>
        <p:spPr>
          <a:xfrm>
            <a:off x="8501665" y="1081088"/>
            <a:ext cx="114300" cy="85725"/>
          </a:xfrm>
          <a:prstGeom prst="rect">
            <a:avLst/>
          </a:prstGeom>
          <a:solidFill>
            <a:srgbClr val="FD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1ED0666-D8DB-48DA-8652-F79539DF6D34}"/>
              </a:ext>
            </a:extLst>
          </p:cNvPr>
          <p:cNvSpPr/>
          <p:nvPr/>
        </p:nvSpPr>
        <p:spPr>
          <a:xfrm>
            <a:off x="11577374" y="1082820"/>
            <a:ext cx="114300" cy="85725"/>
          </a:xfrm>
          <a:prstGeom prst="rect">
            <a:avLst/>
          </a:prstGeom>
          <a:solidFill>
            <a:srgbClr val="FD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B0BA3E8-2BBA-4D98-8CE6-D3AD9173C8EA}"/>
              </a:ext>
            </a:extLst>
          </p:cNvPr>
          <p:cNvSpPr/>
          <p:nvPr/>
        </p:nvSpPr>
        <p:spPr>
          <a:xfrm>
            <a:off x="7144069" y="2649892"/>
            <a:ext cx="572348" cy="186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A6BEB6-4103-4574-A028-2AB94393D0C1}"/>
              </a:ext>
            </a:extLst>
          </p:cNvPr>
          <p:cNvSpPr/>
          <p:nvPr/>
        </p:nvSpPr>
        <p:spPr>
          <a:xfrm>
            <a:off x="6935405" y="5019675"/>
            <a:ext cx="572348" cy="186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FD63235A-E48E-4E83-93E4-5D5BE7D3FDE1}"/>
              </a:ext>
            </a:extLst>
          </p:cNvPr>
          <p:cNvSpPr/>
          <p:nvPr/>
        </p:nvSpPr>
        <p:spPr>
          <a:xfrm>
            <a:off x="1371601" y="5660572"/>
            <a:ext cx="620043" cy="6200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/>
              <a:t>1</a:t>
            </a:r>
            <a:endParaRPr lang="zh-TW" altLang="en-US" sz="3600" b="1" dirty="0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C7E3216C-5EC6-4B67-99A8-13154942CB24}"/>
              </a:ext>
            </a:extLst>
          </p:cNvPr>
          <p:cNvSpPr/>
          <p:nvPr/>
        </p:nvSpPr>
        <p:spPr>
          <a:xfrm>
            <a:off x="4832905" y="4245430"/>
            <a:ext cx="620043" cy="6200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/>
              <a:t>2</a:t>
            </a:r>
            <a:endParaRPr lang="zh-TW" altLang="en-US" sz="3600" b="1" dirty="0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FFEE40E3-E838-482B-9BC5-0FCF47592CC2}"/>
              </a:ext>
            </a:extLst>
          </p:cNvPr>
          <p:cNvSpPr/>
          <p:nvPr/>
        </p:nvSpPr>
        <p:spPr>
          <a:xfrm>
            <a:off x="8006013" y="3542576"/>
            <a:ext cx="620043" cy="6200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/>
              <a:t>3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70614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F0405C3-5EF2-4AE0-9A3E-0EC678D92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35" y="20096"/>
            <a:ext cx="10112129" cy="6858000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4FB344D9-06D3-4CDF-920D-85B68813709B}"/>
              </a:ext>
            </a:extLst>
          </p:cNvPr>
          <p:cNvSpPr/>
          <p:nvPr/>
        </p:nvSpPr>
        <p:spPr>
          <a:xfrm>
            <a:off x="9902652" y="666541"/>
            <a:ext cx="620043" cy="6200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/>
              <a:t>1</a:t>
            </a:r>
            <a:endParaRPr lang="zh-TW" altLang="en-US" sz="3600" b="1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FDBC7C0F-FED9-4069-B6FB-FD46D3B78918}"/>
              </a:ext>
            </a:extLst>
          </p:cNvPr>
          <p:cNvSpPr/>
          <p:nvPr/>
        </p:nvSpPr>
        <p:spPr>
          <a:xfrm>
            <a:off x="8716946" y="2758717"/>
            <a:ext cx="620043" cy="6200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/>
              <a:t>2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589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C91866A-5757-42ED-8797-BA56300A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7" y="1271587"/>
            <a:ext cx="5572125" cy="4314825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B528418B-7909-4456-9600-ABF29D0D85C8}"/>
              </a:ext>
            </a:extLst>
          </p:cNvPr>
          <p:cNvSpPr/>
          <p:nvPr/>
        </p:nvSpPr>
        <p:spPr>
          <a:xfrm>
            <a:off x="8716946" y="2758717"/>
            <a:ext cx="620043" cy="6200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/>
              <a:t>3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886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D812FE6-1E40-40A2-BD53-A5C4305856E2}"/>
              </a:ext>
            </a:extLst>
          </p:cNvPr>
          <p:cNvSpPr/>
          <p:nvPr/>
        </p:nvSpPr>
        <p:spPr>
          <a:xfrm>
            <a:off x="0" y="-1"/>
            <a:ext cx="12192000" cy="7225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99D3B3D-9687-4D04-96C0-6371163619DB}"/>
              </a:ext>
            </a:extLst>
          </p:cNvPr>
          <p:cNvGrpSpPr/>
          <p:nvPr/>
        </p:nvGrpSpPr>
        <p:grpSpPr>
          <a:xfrm>
            <a:off x="1970116" y="923628"/>
            <a:ext cx="8548709" cy="5714796"/>
            <a:chOff x="1346661" y="527145"/>
            <a:chExt cx="8681713" cy="580370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1DE4E85D-369C-4D6C-B7BF-264F563B4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6661" y="527145"/>
              <a:ext cx="8681713" cy="5803709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FA03A9A-1A2E-471A-AAC7-470E77150641}"/>
                </a:ext>
              </a:extLst>
            </p:cNvPr>
            <p:cNvSpPr/>
            <p:nvPr/>
          </p:nvSpPr>
          <p:spPr>
            <a:xfrm>
              <a:off x="8944495" y="1471353"/>
              <a:ext cx="1083879" cy="2019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4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5A291BD9-498A-43EF-A30E-67548D6E9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575" y="74817"/>
            <a:ext cx="2228850" cy="6477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811DF13-BA75-4531-B76E-08163BB48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"/>
            <a:ext cx="12192000" cy="6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E8027A2-C135-4214-A317-FC69244519EA}"/>
              </a:ext>
            </a:extLst>
          </p:cNvPr>
          <p:cNvSpPr/>
          <p:nvPr/>
        </p:nvSpPr>
        <p:spPr>
          <a:xfrm>
            <a:off x="1495425" y="6439585"/>
            <a:ext cx="9201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>
                <a:hlinkClick r:id="rId3"/>
              </a:rPr>
              <a:t>https://www.niso.org/niso-io/2019/08/case-study-openathens-and-galileo</a:t>
            </a:r>
            <a:endParaRPr lang="zh-TW" altLang="en-US" sz="12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31AAD14-0473-4F4D-A60E-52D26897E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1157287"/>
            <a:ext cx="10001250" cy="50768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3D1550B-17A2-4213-B023-2EFE70130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75" y="-76200"/>
            <a:ext cx="34099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4DA3D916-C1FC-4B00-A67D-E4E3BD3BA1DC}"/>
              </a:ext>
            </a:extLst>
          </p:cNvPr>
          <p:cNvSpPr/>
          <p:nvPr/>
        </p:nvSpPr>
        <p:spPr>
          <a:xfrm>
            <a:off x="0" y="0"/>
            <a:ext cx="12192000" cy="998637"/>
          </a:xfrm>
          <a:prstGeom prst="rect">
            <a:avLst/>
          </a:prstGeom>
          <a:solidFill>
            <a:srgbClr val="2F2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90BC650-2F25-4F90-9C48-3C69CFEAA180}"/>
              </a:ext>
            </a:extLst>
          </p:cNvPr>
          <p:cNvSpPr txBox="1"/>
          <p:nvPr/>
        </p:nvSpPr>
        <p:spPr>
          <a:xfrm>
            <a:off x="386603" y="1171575"/>
            <a:ext cx="114187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GALILEO initiative also works on a number of additional projects beyond portal access to databases that are aimed at fulfilling the organization’s goal of promoting lifelong learning for the residents of Georgia. </a:t>
            </a:r>
          </a:p>
          <a:p>
            <a:endParaRPr lang="en-US" altLang="zh-TW" sz="2800" dirty="0"/>
          </a:p>
          <a:p>
            <a:r>
              <a:rPr lang="en-US" altLang="zh-TW" sz="2800" dirty="0"/>
              <a:t>One of the most notable is the </a:t>
            </a:r>
            <a:r>
              <a:rPr lang="en-US" altLang="zh-TW" sz="2800" b="1" dirty="0"/>
              <a:t>Affordable Learning Georgia initiative </a:t>
            </a:r>
            <a:r>
              <a:rPr lang="en-US" altLang="zh-TW" sz="2800" dirty="0"/>
              <a:t>that supports the implementation of </a:t>
            </a:r>
            <a:r>
              <a:rPr lang="en-US" altLang="zh-TW" sz="3200" b="1" dirty="0">
                <a:solidFill>
                  <a:srgbClr val="C00000"/>
                </a:solidFill>
              </a:rPr>
              <a:t>affordable alternatives to expensive commercial textbooks</a:t>
            </a:r>
            <a:r>
              <a:rPr lang="en-US" altLang="zh-TW" sz="2800" dirty="0"/>
              <a:t>. The project is saving students millions of dollars on textbooks each semester </a:t>
            </a:r>
            <a:r>
              <a:rPr lang="en-US" altLang="zh-TW" sz="3200" b="1" dirty="0">
                <a:solidFill>
                  <a:srgbClr val="C00000"/>
                </a:solidFill>
              </a:rPr>
              <a:t>by facilitating access to open textbooks</a:t>
            </a:r>
            <a:r>
              <a:rPr lang="en-US" altLang="zh-TW" sz="3200" b="1" dirty="0">
                <a:solidFill>
                  <a:srgbClr val="0000FF"/>
                </a:solidFill>
              </a:rPr>
              <a:t> </a:t>
            </a:r>
            <a:r>
              <a:rPr lang="en-US" altLang="zh-TW" sz="2800" dirty="0"/>
              <a:t>or to resources made available through GALILEO.</a:t>
            </a:r>
            <a:endParaRPr lang="zh-TW" altLang="en-US" sz="2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74B58B2-2A3F-423A-AE0E-4E548277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8" y="108793"/>
            <a:ext cx="309562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A89CCDF-C727-4ECF-BA75-7CA82389D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310" y="396523"/>
            <a:ext cx="8405380" cy="2340853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098C16D9-6D2D-46B3-A992-0A13B73E0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562" y="1895301"/>
            <a:ext cx="4679650" cy="433300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025C97C-C6E8-46EC-90FE-6F5447631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310" y="3585698"/>
            <a:ext cx="29718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B901CBE-FF64-4681-90A7-C3698D53A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61" y="1501750"/>
            <a:ext cx="11404878" cy="4351338"/>
          </a:xfrm>
        </p:spPr>
        <p:txBody>
          <a:bodyPr/>
          <a:lstStyle/>
          <a:p>
            <a:r>
              <a:rPr lang="en-US" altLang="zh-TW" dirty="0">
                <a:solidFill>
                  <a:schemeClr val="tx1"/>
                </a:solidFill>
              </a:rPr>
              <a:t>2/3 of the libraries surveyed agreed that </a:t>
            </a:r>
            <a:r>
              <a:rPr lang="en-US" altLang="zh-TW" u="sng" dirty="0">
                <a:solidFill>
                  <a:schemeClr val="tx1"/>
                </a:solidFill>
              </a:rPr>
              <a:t>Textbook Affordability </a:t>
            </a:r>
            <a:r>
              <a:rPr lang="en-US" altLang="zh-TW" dirty="0">
                <a:solidFill>
                  <a:schemeClr val="tx1"/>
                </a:solidFill>
              </a:rPr>
              <a:t>is a major concern for their institution, and nearly all 95% believe that it’s a major concern for students.</a:t>
            </a:r>
          </a:p>
          <a:p>
            <a:pPr marL="0" indent="0">
              <a:buNone/>
            </a:pPr>
            <a:endParaRPr lang="en-US" altLang="zh-TW" sz="800" dirty="0">
              <a:solidFill>
                <a:schemeClr val="tx1"/>
              </a:solidFill>
            </a:endParaRPr>
          </a:p>
          <a:p>
            <a:r>
              <a:rPr lang="en-US" altLang="zh-TW" dirty="0">
                <a:solidFill>
                  <a:schemeClr val="tx1"/>
                </a:solidFill>
              </a:rPr>
              <a:t>Some 64% of librarians reported helping faculty select appropriate </a:t>
            </a:r>
            <a:r>
              <a:rPr lang="en-US" altLang="zh-TW" u="sng" dirty="0">
                <a:solidFill>
                  <a:schemeClr val="tx1"/>
                </a:solidFill>
              </a:rPr>
              <a:t>OERs</a:t>
            </a:r>
            <a:r>
              <a:rPr lang="en-US" altLang="zh-TW" dirty="0">
                <a:solidFill>
                  <a:schemeClr val="tx1"/>
                </a:solidFill>
              </a:rPr>
              <a:t> for their courses.</a:t>
            </a:r>
          </a:p>
          <a:p>
            <a:pPr marL="0" indent="0">
              <a:buNone/>
            </a:pPr>
            <a:endParaRPr lang="en-US" altLang="zh-TW" sz="800" dirty="0">
              <a:solidFill>
                <a:schemeClr val="tx1"/>
              </a:solidFill>
            </a:endParaRPr>
          </a:p>
          <a:p>
            <a:r>
              <a:rPr lang="en-US" altLang="zh-TW" dirty="0">
                <a:solidFill>
                  <a:schemeClr val="tx1"/>
                </a:solidFill>
              </a:rPr>
              <a:t>While faculty are very skilled at evaluating educational content, they are not as skilled at </a:t>
            </a:r>
            <a:r>
              <a:rPr lang="en-US" altLang="zh-TW" u="sng" dirty="0">
                <a:solidFill>
                  <a:schemeClr val="tx1"/>
                </a:solidFill>
              </a:rPr>
              <a:t>finding and using it online.</a:t>
            </a:r>
          </a:p>
          <a:p>
            <a:pPr marL="0" indent="0">
              <a:buNone/>
            </a:pPr>
            <a:endParaRPr lang="en-US" altLang="zh-TW" sz="800" u="sng" dirty="0">
              <a:solidFill>
                <a:schemeClr val="tx1"/>
              </a:solidFill>
            </a:endParaRPr>
          </a:p>
          <a:p>
            <a:r>
              <a:rPr lang="en-US" altLang="zh-TW" dirty="0">
                <a:solidFill>
                  <a:schemeClr val="tx1"/>
                </a:solidFill>
              </a:rPr>
              <a:t>Frustrated by costs or digital rights management </a:t>
            </a:r>
            <a:r>
              <a:rPr lang="en-US" altLang="zh-TW" u="sng" dirty="0">
                <a:solidFill>
                  <a:schemeClr val="tx1"/>
                </a:solidFill>
              </a:rPr>
              <a:t>(DRM) restrictions.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8CEB6EA-ECD3-46F3-AD99-A0348D1DB997}"/>
              </a:ext>
            </a:extLst>
          </p:cNvPr>
          <p:cNvSpPr/>
          <p:nvPr/>
        </p:nvSpPr>
        <p:spPr>
          <a:xfrm>
            <a:off x="1946031" y="6504118"/>
            <a:ext cx="82999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200" dirty="0">
                <a:hlinkClick r:id="rId3"/>
              </a:rPr>
              <a:t>https://www.libraryjournal.com/?detailStory=lj-textbook-affordability-survey-costs-still-a-concern-oer-an-opportunity</a:t>
            </a:r>
            <a:endParaRPr lang="zh-TW" altLang="en-US" sz="12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43FFA3B-4FBD-4D19-A51C-BDEB219B9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747" y="378668"/>
            <a:ext cx="1812053" cy="98201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007653C-9DEE-4523-82ED-629D7A2B5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42811"/>
            <a:ext cx="7779099" cy="101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7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E12398-8260-4FBA-8A66-201B4BE8A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4797"/>
            <a:ext cx="10515600" cy="384450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dirty="0"/>
              <a:t>“There is substantial interest in use of open educational resources for instructional practices, particularly from </a:t>
            </a:r>
            <a:r>
              <a:rPr lang="en-US" altLang="zh-TW" b="1" dirty="0"/>
              <a:t>younger faculty members</a:t>
            </a:r>
            <a:r>
              <a:rPr lang="en-US" altLang="zh-TW" dirty="0"/>
              <a:t>.” </a:t>
            </a:r>
          </a:p>
          <a:p>
            <a:endParaRPr lang="en-US" altLang="zh-TW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dirty="0"/>
              <a:t>“About six in ten respondents are very interested in using open educational resources (OER), and roughly half strongly agreed that they would like to adopt new instructional approaches with OER.”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814731-FADD-498A-B164-8267B190C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9386"/>
            <a:ext cx="1771650" cy="15525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877D238-7EEC-4E7B-A142-42F09B7E5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939" y="309386"/>
            <a:ext cx="7153275" cy="14954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C8956A4-D4FE-4C6C-AE86-FC4F215949B8}"/>
              </a:ext>
            </a:extLst>
          </p:cNvPr>
          <p:cNvSpPr/>
          <p:nvPr/>
        </p:nvSpPr>
        <p:spPr>
          <a:xfrm>
            <a:off x="4109142" y="6377249"/>
            <a:ext cx="39737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https://sr.ithaka.org/publications/2018-us-faculty-survey/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8484F8-420E-7D4C-878B-4938020B8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4"/>
          <a:stretch/>
        </p:blipFill>
        <p:spPr>
          <a:xfrm>
            <a:off x="4926694" y="1055824"/>
            <a:ext cx="6954166" cy="464609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431421-4253-1644-BC64-634F8DDEBA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r="1755"/>
          <a:stretch/>
        </p:blipFill>
        <p:spPr>
          <a:xfrm>
            <a:off x="4926695" y="1055823"/>
            <a:ext cx="6954165" cy="464609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5159B8-1D7A-B449-AA6F-D4838DEF83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94" y="1055822"/>
            <a:ext cx="6945266" cy="464609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AEC339-2843-764D-9F16-65BEE4CCBFD4}"/>
              </a:ext>
            </a:extLst>
          </p:cNvPr>
          <p:cNvSpPr/>
          <p:nvPr/>
        </p:nvSpPr>
        <p:spPr>
          <a:xfrm>
            <a:off x="320040" y="323777"/>
            <a:ext cx="4124822" cy="6210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" y="1887363"/>
            <a:ext cx="360666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Libraries are trying to help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innovative approaches to material acquisition and faculty education</a:t>
            </a:r>
          </a:p>
        </p:txBody>
      </p:sp>
    </p:spTree>
    <p:extLst>
      <p:ext uri="{BB962C8B-B14F-4D97-AF65-F5344CB8AC3E}">
        <p14:creationId xmlns:p14="http://schemas.microsoft.com/office/powerpoint/2010/main" val="35836506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er-logo">
            <a:extLst>
              <a:ext uri="{FF2B5EF4-FFF2-40B4-BE49-F238E27FC236}">
                <a16:creationId xmlns:a16="http://schemas.microsoft.com/office/drawing/2014/main" id="{1BDBEF59-1AC1-41E7-A9D7-07BE801A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95" y="1508760"/>
            <a:ext cx="9269210" cy="357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3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11495EF-BB75-4499-9EC0-F119E8371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64" y="1539240"/>
            <a:ext cx="7238584" cy="140398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1D74C12-73E9-4EE7-AE6B-021F7E748B97}"/>
              </a:ext>
            </a:extLst>
          </p:cNvPr>
          <p:cNvSpPr txBox="1"/>
          <p:nvPr/>
        </p:nvSpPr>
        <p:spPr>
          <a:xfrm>
            <a:off x="586740" y="3326130"/>
            <a:ext cx="11018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‘Platforms like </a:t>
            </a:r>
            <a:r>
              <a:rPr kumimoji="0" lang="en-US" altLang="zh-TW" sz="4000" b="1" i="1" u="none" strike="noStrike" kern="1200" cap="none" spc="0" normalizeH="0" baseline="0" noProof="0" dirty="0">
                <a:ln>
                  <a:noFill/>
                </a:ln>
                <a:solidFill>
                  <a:srgbClr val="F78B1E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Faculty Select </a:t>
            </a:r>
            <a:r>
              <a:rPr kumimoji="0" lang="en-US" altLang="zh-TW" sz="4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are the ‘go-to’ place for universities to obtain quality, free content which supports student access while also controlling the ever-rising cost of education.’</a:t>
            </a:r>
            <a:endParaRPr kumimoji="0" lang="zh-TW" altLang="en-US" sz="4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145098A-2A1F-4C2E-A5FD-70B7D2586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6"/>
            <a:ext cx="12192000" cy="10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0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199" y="473336"/>
            <a:ext cx="3337874" cy="102371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cs typeface="Arial"/>
              </a:rPr>
              <a:t>Value Proposition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399B8-4D15-4152-A0EE-3D6CF5089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45188"/>
            <a:ext cx="10851037" cy="4490581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dirty="0"/>
              <a:t>Faculty Select enables an institution or a consortium to further drive </a:t>
            </a:r>
            <a:r>
              <a:rPr lang="en-US" b="1" dirty="0">
                <a:solidFill>
                  <a:schemeClr val="accent4"/>
                </a:solidFill>
              </a:rPr>
              <a:t>textbook affordability</a:t>
            </a:r>
            <a:r>
              <a:rPr lang="en-US" dirty="0"/>
              <a:t>, </a:t>
            </a:r>
            <a:r>
              <a:rPr lang="en-US" b="1" dirty="0">
                <a:solidFill>
                  <a:schemeClr val="accent4"/>
                </a:solidFill>
              </a:rPr>
              <a:t>access</a:t>
            </a:r>
            <a:r>
              <a:rPr lang="en-US" dirty="0"/>
              <a:t>, and </a:t>
            </a:r>
            <a:r>
              <a:rPr lang="en-US" b="1" dirty="0">
                <a:solidFill>
                  <a:schemeClr val="accent4"/>
                </a:solidFill>
              </a:rPr>
              <a:t>usability</a:t>
            </a:r>
            <a:r>
              <a:rPr lang="en-US" dirty="0"/>
              <a:t> for their faculty and students.  </a:t>
            </a:r>
          </a:p>
          <a:p>
            <a:pPr marL="0" indent="0">
              <a:buClr>
                <a:schemeClr val="tx2"/>
              </a:buClr>
              <a:buNone/>
            </a:pPr>
            <a:endParaRPr lang="en-US" sz="900" dirty="0"/>
          </a:p>
          <a:p>
            <a:r>
              <a:rPr lang="en-US" dirty="0"/>
              <a:t>Through a </a:t>
            </a:r>
            <a:r>
              <a:rPr lang="en-US" b="1" dirty="0">
                <a:solidFill>
                  <a:schemeClr val="accent4"/>
                </a:solidFill>
              </a:rPr>
              <a:t>single</a:t>
            </a:r>
            <a:r>
              <a:rPr lang="en-US" b="1" dirty="0"/>
              <a:t>, </a:t>
            </a:r>
            <a:r>
              <a:rPr lang="en-US" b="1" dirty="0">
                <a:solidFill>
                  <a:schemeClr val="accent4"/>
                </a:solidFill>
              </a:rPr>
              <a:t>easy-to-use interface</a:t>
            </a:r>
            <a:r>
              <a:rPr lang="en-US" b="1" dirty="0"/>
              <a:t> </a:t>
            </a:r>
            <a:r>
              <a:rPr lang="en-US" dirty="0"/>
              <a:t>faculty can: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easily find and access quality Open Educational Resources (OER) to support their courses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search/request access to relevant e-books from top academic publishers  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767A3E9-0779-4600-9B8E-A1896240C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929" y="322231"/>
            <a:ext cx="32194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30899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94A29A1-DE36-46D5-8D51-B99BCAF66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037"/>
            <a:ext cx="12192000" cy="613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66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F01319A-457E-4D09-BB51-68B9167EE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95259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5B3D2F4-8702-49D7-A337-92E95B89FC38}"/>
              </a:ext>
            </a:extLst>
          </p:cNvPr>
          <p:cNvSpPr/>
          <p:nvPr/>
        </p:nvSpPr>
        <p:spPr>
          <a:xfrm>
            <a:off x="615043" y="4200436"/>
            <a:ext cx="109619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zh-TW" altLang="en-US" sz="3600" i="1" dirty="0">
                <a:latin typeface="Calibri" panose="020F0502020204030204" pitchFamily="34" charset="0"/>
                <a:cs typeface="Calibri" panose="020F0502020204030204" pitchFamily="34" charset="0"/>
              </a:rPr>
              <a:t>When the pandemic hit and all the students went home, we began to see e-resource usage decline. </a:t>
            </a:r>
            <a:r>
              <a:rPr lang="zh-TW" alt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suspect that our users, not understanding how off-campus library access works, simply gave up</a:t>
            </a:r>
            <a:r>
              <a:rPr lang="en-US" altLang="zh-TW" sz="36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zh-TW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zh-TW" altLang="en-US" sz="3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BCECD7C-046E-4726-BB10-A95530470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004"/>
            <a:ext cx="12192000" cy="578799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3C06309-5D25-40E2-B86A-F8EE75E1044A}"/>
              </a:ext>
            </a:extLst>
          </p:cNvPr>
          <p:cNvSpPr/>
          <p:nvPr/>
        </p:nvSpPr>
        <p:spPr>
          <a:xfrm>
            <a:off x="3466681" y="3808325"/>
            <a:ext cx="3034604" cy="43207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02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4F6F99E-D1B4-42E1-BFE0-03E74EF2B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168" y="643466"/>
            <a:ext cx="698566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20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509E204-04BB-4F47-B6B3-98870E407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20" y="202469"/>
            <a:ext cx="10591760" cy="644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19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AF7C5B0E-9ACC-41AA-99A9-3A3C7A2A9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2354581"/>
            <a:ext cx="10515600" cy="15430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200" b="1" i="1" dirty="0"/>
              <a:t> “…so far, every faculty member who has seen Faculty Select has agreed to adopt a free-to-students textbook.  </a:t>
            </a:r>
            <a:r>
              <a:rPr lang="en-US" altLang="zh-TW" sz="3200" b="1" i="1" dirty="0">
                <a:solidFill>
                  <a:srgbClr val="C00000"/>
                </a:solidFill>
              </a:rPr>
              <a:t>We’ve saved students well over $50K in the first week.</a:t>
            </a:r>
            <a:r>
              <a:rPr lang="en-US" altLang="zh-TW" sz="3200" b="1" i="1" dirty="0"/>
              <a:t>” </a:t>
            </a:r>
            <a:endParaRPr lang="zh-TW" altLang="en-US" sz="3200" b="1" i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D47B517-255B-42F9-913E-BFE81252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61" y="473336"/>
            <a:ext cx="11077279" cy="1023710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  <a:cs typeface="Arial"/>
              </a:rPr>
              <a:t>A quote </a:t>
            </a:r>
            <a:r>
              <a:rPr lang="en-US" altLang="en-US" sz="3200" b="1">
                <a:solidFill>
                  <a:schemeClr val="tx1"/>
                </a:solidFill>
                <a:cs typeface="Arial"/>
              </a:rPr>
              <a:t>from a </a:t>
            </a:r>
            <a:r>
              <a:rPr lang="en-US" altLang="en-US" sz="3200" b="1" dirty="0">
                <a:solidFill>
                  <a:schemeClr val="tx1"/>
                </a:solidFill>
                <a:cs typeface="Arial"/>
              </a:rPr>
              <a:t>university librarian in Massachusetts, USA</a:t>
            </a:r>
          </a:p>
        </p:txBody>
      </p:sp>
    </p:spTree>
    <p:extLst>
      <p:ext uri="{BB962C8B-B14F-4D97-AF65-F5344CB8AC3E}">
        <p14:creationId xmlns:p14="http://schemas.microsoft.com/office/powerpoint/2010/main" val="1291529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E4EA2A-9EFC-4288-8A93-0C7B5194C5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61638" r="5767" b="4569"/>
          <a:stretch/>
        </p:blipFill>
        <p:spPr>
          <a:xfrm>
            <a:off x="320040" y="4139381"/>
            <a:ext cx="11551920" cy="239484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93EF040-2868-43C0-ACF3-EE54753BF8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9969B14-1EFE-8B4D-BE8B-4729044EF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8179"/>
            <a:ext cx="9144000" cy="1655762"/>
          </a:xfrm>
        </p:spPr>
        <p:txBody>
          <a:bodyPr/>
          <a:lstStyle/>
          <a:p>
            <a:r>
              <a:rPr lang="en-US" sz="2800" dirty="0"/>
              <a:t>Jeremy Chou </a:t>
            </a:r>
            <a:r>
              <a:rPr lang="zh-TW" altLang="en-US" sz="2800" dirty="0"/>
              <a:t>周頡</a:t>
            </a:r>
            <a:endParaRPr lang="en-US" altLang="zh-TW" sz="2800" dirty="0"/>
          </a:p>
          <a:p>
            <a:r>
              <a:rPr lang="en-US" sz="2800" dirty="0"/>
              <a:t>jchou@ebsco.com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D05DCD-C84A-4CC0-8742-8F5B3BEAC7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536" y="985817"/>
            <a:ext cx="4210930" cy="8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3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238D810-62F2-4019-BB66-547420CB1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51307" cy="6858000"/>
          </a:xfrm>
          <a:prstGeom prst="rect">
            <a:avLst/>
          </a:prstGeom>
        </p:spPr>
      </p:pic>
      <p:pic>
        <p:nvPicPr>
          <p:cNvPr id="3" name="Picture 2" descr="https://openathens.org/wp-content/uploads/2018/09/EBSCO-OA-logo.jpg">
            <a:extLst>
              <a:ext uri="{FF2B5EF4-FFF2-40B4-BE49-F238E27FC236}">
                <a16:creationId xmlns:a16="http://schemas.microsoft.com/office/drawing/2014/main" id="{20D02D49-4BD7-4245-987F-C74B2ABB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5413" y="5259225"/>
            <a:ext cx="3165894" cy="15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66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9E8277-8B65-1A40-AE1C-EB0F641F7FF8}"/>
              </a:ext>
            </a:extLst>
          </p:cNvPr>
          <p:cNvSpPr/>
          <p:nvPr/>
        </p:nvSpPr>
        <p:spPr>
          <a:xfrm>
            <a:off x="0" y="0"/>
            <a:ext cx="12192000" cy="6451600"/>
          </a:xfrm>
          <a:prstGeom prst="rect">
            <a:avLst/>
          </a:prstGeom>
          <a:solidFill>
            <a:srgbClr val="67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494797-C8E0-D342-A50C-7D0F5B45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51313"/>
            <a:ext cx="6541274" cy="5192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F5034-428A-514D-9C17-AD67CF401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132" y="1031421"/>
            <a:ext cx="5520267" cy="520582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E98EB7C-35FD-4AB0-8A18-E41B03E63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721" y="1051313"/>
            <a:ext cx="2646362" cy="5215859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65CC831B-3E61-45F4-AE56-0194A9873BA8}"/>
              </a:ext>
            </a:extLst>
          </p:cNvPr>
          <p:cNvSpPr txBox="1">
            <a:spLocks/>
          </p:cNvSpPr>
          <p:nvPr/>
        </p:nvSpPr>
        <p:spPr>
          <a:xfrm>
            <a:off x="838200" y="255892"/>
            <a:ext cx="10515600" cy="5892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altLang="zh-TW" b="1" dirty="0">
                <a:solidFill>
                  <a:schemeClr val="bg1"/>
                </a:solidFill>
                <a:latin typeface="+mn-lt"/>
              </a:rPr>
              <a:t>Top 3 Key takeaways</a:t>
            </a:r>
            <a:endParaRPr lang="zh-TW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87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C2F0D36-7E80-4C17-B8EB-8BFB52152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30" y="1174766"/>
            <a:ext cx="10102340" cy="5504913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B1303996-38F2-458C-A150-B6B149F79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662" y="233045"/>
            <a:ext cx="5272677" cy="925195"/>
          </a:xfrm>
        </p:spPr>
        <p:txBody>
          <a:bodyPr>
            <a:noAutofit/>
          </a:bodyPr>
          <a:lstStyle/>
          <a:p>
            <a:pPr algn="ctr"/>
            <a:r>
              <a:rPr lang="en-US" altLang="zh-TW" sz="3200" b="1" dirty="0">
                <a:solidFill>
                  <a:srgbClr val="E6539C"/>
                </a:solidFill>
              </a:rPr>
              <a:t>Why the remote access is rising?</a:t>
            </a:r>
            <a:endParaRPr lang="zh-TW" altLang="en-US" sz="3200" b="1" dirty="0">
              <a:solidFill>
                <a:srgbClr val="E653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47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A8F3185-30EE-403A-B20F-DA10D89E3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475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E42313B-2697-416F-869B-DC0D33B95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57" y="2584522"/>
            <a:ext cx="11440886" cy="392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8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CBA56D5-0E55-4601-92B2-8D0185F5FFD5}"/>
              </a:ext>
            </a:extLst>
          </p:cNvPr>
          <p:cNvSpPr/>
          <p:nvPr/>
        </p:nvSpPr>
        <p:spPr>
          <a:xfrm>
            <a:off x="168676" y="2361463"/>
            <a:ext cx="11825056" cy="316045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2C01344-B2ED-43A0-9095-1AAACCDEA85F}"/>
              </a:ext>
            </a:extLst>
          </p:cNvPr>
          <p:cNvSpPr/>
          <p:nvPr/>
        </p:nvSpPr>
        <p:spPr>
          <a:xfrm>
            <a:off x="3258104" y="1580228"/>
            <a:ext cx="6180338" cy="781235"/>
          </a:xfrm>
          <a:prstGeom prst="rect">
            <a:avLst/>
          </a:prstGeom>
          <a:solidFill>
            <a:srgbClr val="2F5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Authentication based on IP address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97E971B-F887-47F4-A052-6C1383230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563" y="2641932"/>
            <a:ext cx="5623805" cy="260477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0BA4440-2F27-4062-B4F8-3A952E8E0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71" y="2643208"/>
            <a:ext cx="5621051" cy="2603500"/>
          </a:xfrm>
          <a:prstGeom prst="rect">
            <a:avLst/>
          </a:prstGeom>
        </p:spPr>
      </p:pic>
      <p:sp>
        <p:nvSpPr>
          <p:cNvPr id="8" name="標題 3">
            <a:extLst>
              <a:ext uri="{FF2B5EF4-FFF2-40B4-BE49-F238E27FC236}">
                <a16:creationId xmlns:a16="http://schemas.microsoft.com/office/drawing/2014/main" id="{30E2531B-01A8-4716-9FA9-EF1BCA01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049"/>
            <a:ext cx="10515600" cy="839898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b="1" dirty="0">
                <a:latin typeface="+mn-lt"/>
              </a:rPr>
              <a:t>Remote Access / Off-Campus</a:t>
            </a:r>
            <a:endParaRPr lang="zh-TW" alt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0378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058F6B8D-BD5A-450D-A1E6-30BF791E1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0312"/>
            <a:ext cx="12192000" cy="588988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C6293E0-A859-48B3-8411-618F71B2D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6033555"/>
            <a:ext cx="12192000" cy="824445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96E11D58-5583-46A4-B150-1D5890877177}"/>
              </a:ext>
            </a:extLst>
          </p:cNvPr>
          <p:cNvSpPr/>
          <p:nvPr/>
        </p:nvSpPr>
        <p:spPr>
          <a:xfrm>
            <a:off x="5441372" y="789710"/>
            <a:ext cx="1309255" cy="1309255"/>
          </a:xfrm>
          <a:prstGeom prst="ellipse">
            <a:avLst/>
          </a:prstGeom>
          <a:solidFill>
            <a:srgbClr val="E5E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B6C7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</a:t>
            </a:r>
          </a:p>
        </p:txBody>
      </p:sp>
    </p:spTree>
    <p:extLst>
      <p:ext uri="{BB962C8B-B14F-4D97-AF65-F5344CB8AC3E}">
        <p14:creationId xmlns:p14="http://schemas.microsoft.com/office/powerpoint/2010/main" val="2637023505"/>
      </p:ext>
    </p:extLst>
  </p:cSld>
  <p:clrMapOvr>
    <a:masterClrMapping/>
  </p:clrMapOvr>
</p:sld>
</file>

<file path=ppt/theme/theme1.xml><?xml version="1.0" encoding="utf-8"?>
<a:theme xmlns:a="http://schemas.openxmlformats.org/drawingml/2006/main" name="1_FOLIO - Cover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0.xml><?xml version="1.0" encoding="utf-8"?>
<a:theme xmlns:a="http://schemas.openxmlformats.org/drawingml/2006/main" name="5_FOLIO - Cover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1.xml><?xml version="1.0" encoding="utf-8"?>
<a:theme xmlns:a="http://schemas.openxmlformats.org/drawingml/2006/main" name="4_FOLIO - Body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2.xml><?xml version="1.0" encoding="utf-8"?>
<a:theme xmlns:a="http://schemas.openxmlformats.org/drawingml/2006/main" name="7_FOLIO - Cover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3.xml><?xml version="1.0" encoding="utf-8"?>
<a:theme xmlns:a="http://schemas.openxmlformats.org/drawingml/2006/main" name="7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4.xml><?xml version="1.0" encoding="utf-8"?>
<a:theme xmlns:a="http://schemas.openxmlformats.org/drawingml/2006/main" name="1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5.xml><?xml version="1.0" encoding="utf-8"?>
<a:theme xmlns:a="http://schemas.openxmlformats.org/drawingml/2006/main" name="3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6.xml><?xml version="1.0" encoding="utf-8"?>
<a:theme xmlns:a="http://schemas.openxmlformats.org/drawingml/2006/main" name="4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7.xml><?xml version="1.0" encoding="utf-8"?>
<a:theme xmlns:a="http://schemas.openxmlformats.org/drawingml/2006/main" name="9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EBSCO OpenAthsn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2.xml><?xml version="1.0" encoding="utf-8"?>
<a:theme xmlns:a="http://schemas.openxmlformats.org/drawingml/2006/main" name="2_FOLIO - Cover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20.xml><?xml version="1.0" encoding="utf-8"?>
<a:theme xmlns:a="http://schemas.openxmlformats.org/drawingml/2006/main" name="5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21.xml><?xml version="1.0" encoding="utf-8"?>
<a:theme xmlns:a="http://schemas.openxmlformats.org/drawingml/2006/main" name="2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22.xml><?xml version="1.0" encoding="utf-8"?>
<a:theme xmlns:a="http://schemas.openxmlformats.org/drawingml/2006/main" name="Title and Content">
  <a:themeElements>
    <a:clrScheme name="Flipster - eBooks - GOBI">
      <a:dk1>
        <a:srgbClr val="002F56"/>
      </a:dk1>
      <a:lt1>
        <a:sysClr val="window" lastClr="FFFFFF"/>
      </a:lt1>
      <a:dk2>
        <a:srgbClr val="44546A"/>
      </a:dk2>
      <a:lt2>
        <a:srgbClr val="E7E6E6"/>
      </a:lt2>
      <a:accent1>
        <a:srgbClr val="002F56"/>
      </a:accent1>
      <a:accent2>
        <a:srgbClr val="3E75CF"/>
      </a:accent2>
      <a:accent3>
        <a:srgbClr val="B41782"/>
      </a:accent3>
      <a:accent4>
        <a:srgbClr val="2D9A47"/>
      </a:accent4>
      <a:accent5>
        <a:srgbClr val="67B0BA"/>
      </a:accent5>
      <a:accent6>
        <a:srgbClr val="454545"/>
      </a:accent6>
      <a:hlink>
        <a:srgbClr val="3E75CF"/>
      </a:hlink>
      <a:folHlink>
        <a:srgbClr val="B4178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6_EBSCO General - Body">
  <a:themeElements>
    <a:clrScheme name="Custom 3">
      <a:dk1>
        <a:srgbClr val="000000"/>
      </a:dk1>
      <a:lt1>
        <a:srgbClr val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007693"/>
      </a:accent3>
      <a:accent4>
        <a:srgbClr val="B31782"/>
      </a:accent4>
      <a:accent5>
        <a:srgbClr val="F78B1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LIO - Body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4.xml><?xml version="1.0" encoding="utf-8"?>
<a:theme xmlns:a="http://schemas.openxmlformats.org/drawingml/2006/main" name="1_FOLIO - Body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5.xml><?xml version="1.0" encoding="utf-8"?>
<a:theme xmlns:a="http://schemas.openxmlformats.org/drawingml/2006/main" name="2_FOLIO - Body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6.xml><?xml version="1.0" encoding="utf-8"?>
<a:theme xmlns:a="http://schemas.openxmlformats.org/drawingml/2006/main" name="3_FOLIO - Cover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7.xml><?xml version="1.0" encoding="utf-8"?>
<a:theme xmlns:a="http://schemas.openxmlformats.org/drawingml/2006/main" name="6_FOLIO - Cover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8.xml><?xml version="1.0" encoding="utf-8"?>
<a:theme xmlns:a="http://schemas.openxmlformats.org/drawingml/2006/main" name="4_FOLIO - Cover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9.xml><?xml version="1.0" encoding="utf-8"?>
<a:theme xmlns:a="http://schemas.openxmlformats.org/drawingml/2006/main" name="3_FOLIO - Body">
  <a:themeElements>
    <a:clrScheme name="FOLIO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FF674C"/>
      </a:accent1>
      <a:accent2>
        <a:srgbClr val="5D6883"/>
      </a:accent2>
      <a:accent3>
        <a:srgbClr val="4C7EA5"/>
      </a:accent3>
      <a:accent4>
        <a:srgbClr val="9383A0"/>
      </a:accent4>
      <a:accent5>
        <a:srgbClr val="2B303C"/>
      </a:accent5>
      <a:accent6>
        <a:srgbClr val="002F56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52CB589B2A304190BC05D430FFF94E" ma:contentTypeVersion="6" ma:contentTypeDescription="Create a new document." ma:contentTypeScope="" ma:versionID="effbb1a8914127121ebc1886a881fc7e">
  <xsd:schema xmlns:xsd="http://www.w3.org/2001/XMLSchema" xmlns:xs="http://www.w3.org/2001/XMLSchema" xmlns:p="http://schemas.microsoft.com/office/2006/metadata/properties" xmlns:ns2="f52743a9-3d35-405f-87c6-a1e5b9992a0c" targetNamespace="http://schemas.microsoft.com/office/2006/metadata/properties" ma:root="true" ma:fieldsID="42b8f2c61cd5bb48e9e72733432f0184" ns2:_="">
    <xsd:import namespace="f52743a9-3d35-405f-87c6-a1e5b9992a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743a9-3d35-405f-87c6-a1e5b9992a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D94792-5C2D-4149-A77D-7359618431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2743a9-3d35-405f-87c6-a1e5b9992a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0CA02A-5F5B-4685-BC12-CB7B57A9584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52743a9-3d35-405f-87c6-a1e5b9992a0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C560C1E-D495-4D71-AC9F-49CEB60E2F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1967</Words>
  <Application>Microsoft Office PowerPoint</Application>
  <PresentationFormat>寬螢幕</PresentationFormat>
  <Paragraphs>163</Paragraphs>
  <Slides>34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23</vt:i4>
      </vt:variant>
      <vt:variant>
        <vt:lpstr>投影片標題</vt:lpstr>
      </vt:variant>
      <vt:variant>
        <vt:i4>34</vt:i4>
      </vt:variant>
    </vt:vector>
  </HeadingPairs>
  <TitlesOfParts>
    <vt:vector size="64" baseType="lpstr">
      <vt:lpstr>等线</vt:lpstr>
      <vt:lpstr>微軟正黑體</vt:lpstr>
      <vt:lpstr>新細明體</vt:lpstr>
      <vt:lpstr>Arial</vt:lpstr>
      <vt:lpstr>Calibri</vt:lpstr>
      <vt:lpstr>Calibri Light</vt:lpstr>
      <vt:lpstr>Times New Roman</vt:lpstr>
      <vt:lpstr>1_FOLIO - Cover</vt:lpstr>
      <vt:lpstr>2_FOLIO - Cover</vt:lpstr>
      <vt:lpstr>FOLIO - Body</vt:lpstr>
      <vt:lpstr>1_FOLIO - Body</vt:lpstr>
      <vt:lpstr>2_FOLIO - Body</vt:lpstr>
      <vt:lpstr>3_FOLIO - Cover</vt:lpstr>
      <vt:lpstr>6_FOLIO - Cover</vt:lpstr>
      <vt:lpstr>4_FOLIO - Cover</vt:lpstr>
      <vt:lpstr>3_FOLIO - Body</vt:lpstr>
      <vt:lpstr>5_FOLIO - Cover</vt:lpstr>
      <vt:lpstr>4_FOLIO - Body</vt:lpstr>
      <vt:lpstr>7_FOLIO - Cover</vt:lpstr>
      <vt:lpstr>7_EBSCO General - Body</vt:lpstr>
      <vt:lpstr>1_EBSCO General - Body</vt:lpstr>
      <vt:lpstr>3_EBSCO General - Body</vt:lpstr>
      <vt:lpstr>4_EBSCO General - Body</vt:lpstr>
      <vt:lpstr>9_EBSCO General - Body</vt:lpstr>
      <vt:lpstr>Office 佈景主題</vt:lpstr>
      <vt:lpstr>EBSCO OpenAthsn - Body</vt:lpstr>
      <vt:lpstr>5_EBSCO General - Body</vt:lpstr>
      <vt:lpstr>2_EBSCO General - Body</vt:lpstr>
      <vt:lpstr>Title and Content</vt:lpstr>
      <vt:lpstr>6_EBSCO General - Body</vt:lpstr>
      <vt:lpstr>Supporting remote access and online courses by libraries in the new normal</vt:lpstr>
      <vt:lpstr>PowerPoint 簡報</vt:lpstr>
      <vt:lpstr>PowerPoint 簡報</vt:lpstr>
      <vt:lpstr>PowerPoint 簡報</vt:lpstr>
      <vt:lpstr>PowerPoint 簡報</vt:lpstr>
      <vt:lpstr>Why the remote access is rising?</vt:lpstr>
      <vt:lpstr>PowerPoint 簡報</vt:lpstr>
      <vt:lpstr>Remote Access / Off-Campus</vt:lpstr>
      <vt:lpstr>PowerPoint 簡報</vt:lpstr>
      <vt:lpstr>PowerPoint 簡報</vt:lpstr>
      <vt:lpstr>PowerPoint 簡報</vt:lpstr>
      <vt:lpstr>PowerPoint 簡報</vt:lpstr>
      <vt:lpstr>Doing research or accessing content from the Mobile Devices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Libraries are trying to help through innovative approaches to material acquisition and faculty education</vt:lpstr>
      <vt:lpstr>PowerPoint 簡報</vt:lpstr>
      <vt:lpstr>PowerPoint 簡報</vt:lpstr>
      <vt:lpstr>Value Proposition</vt:lpstr>
      <vt:lpstr>PowerPoint 簡報</vt:lpstr>
      <vt:lpstr>PowerPoint 簡報</vt:lpstr>
      <vt:lpstr>PowerPoint 簡報</vt:lpstr>
      <vt:lpstr>PowerPoint 簡報</vt:lpstr>
      <vt:lpstr>A quote from a university librarian in Massachusetts, USA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remote access and online courses by libraries in the new normal</dc:title>
  <dc:creator>Jeremy Chou</dc:creator>
  <cp:lastModifiedBy>stpi</cp:lastModifiedBy>
  <cp:revision>10</cp:revision>
  <dcterms:created xsi:type="dcterms:W3CDTF">2020-11-11T23:58:18Z</dcterms:created>
  <dcterms:modified xsi:type="dcterms:W3CDTF">2020-11-12T08:15:23Z</dcterms:modified>
</cp:coreProperties>
</file>