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68"/>
  </p:notesMasterIdLst>
  <p:sldIdLst>
    <p:sldId id="354" r:id="rId2"/>
    <p:sldId id="257" r:id="rId3"/>
    <p:sldId id="360" r:id="rId4"/>
    <p:sldId id="336" r:id="rId5"/>
    <p:sldId id="368" r:id="rId6"/>
    <p:sldId id="375" r:id="rId7"/>
    <p:sldId id="376" r:id="rId8"/>
    <p:sldId id="355" r:id="rId9"/>
    <p:sldId id="338" r:id="rId10"/>
    <p:sldId id="342" r:id="rId11"/>
    <p:sldId id="883" r:id="rId12"/>
    <p:sldId id="884" r:id="rId13"/>
    <p:sldId id="1066" r:id="rId14"/>
    <p:sldId id="359" r:id="rId15"/>
    <p:sldId id="344" r:id="rId16"/>
    <p:sldId id="270" r:id="rId17"/>
    <p:sldId id="1049" r:id="rId18"/>
    <p:sldId id="1024" r:id="rId19"/>
    <p:sldId id="1025" r:id="rId20"/>
    <p:sldId id="1026" r:id="rId21"/>
    <p:sldId id="1069" r:id="rId22"/>
    <p:sldId id="280" r:id="rId23"/>
    <p:sldId id="378" r:id="rId24"/>
    <p:sldId id="281" r:id="rId25"/>
    <p:sldId id="367" r:id="rId26"/>
    <p:sldId id="282" r:id="rId27"/>
    <p:sldId id="283" r:id="rId28"/>
    <p:sldId id="350" r:id="rId29"/>
    <p:sldId id="351" r:id="rId30"/>
    <p:sldId id="286" r:id="rId31"/>
    <p:sldId id="287" r:id="rId32"/>
    <p:sldId id="288" r:id="rId33"/>
    <p:sldId id="289" r:id="rId34"/>
    <p:sldId id="1067" r:id="rId35"/>
    <p:sldId id="290" r:id="rId36"/>
    <p:sldId id="1068" r:id="rId37"/>
    <p:sldId id="292" r:id="rId38"/>
    <p:sldId id="293" r:id="rId39"/>
    <p:sldId id="294" r:id="rId40"/>
    <p:sldId id="326" r:id="rId41"/>
    <p:sldId id="327" r:id="rId42"/>
    <p:sldId id="352" r:id="rId43"/>
    <p:sldId id="299" r:id="rId44"/>
    <p:sldId id="300" r:id="rId45"/>
    <p:sldId id="304" r:id="rId46"/>
    <p:sldId id="305" r:id="rId47"/>
    <p:sldId id="306" r:id="rId48"/>
    <p:sldId id="307" r:id="rId49"/>
    <p:sldId id="308" r:id="rId50"/>
    <p:sldId id="310" r:id="rId51"/>
    <p:sldId id="311" r:id="rId52"/>
    <p:sldId id="312" r:id="rId53"/>
    <p:sldId id="328" r:id="rId54"/>
    <p:sldId id="315" r:id="rId55"/>
    <p:sldId id="316" r:id="rId56"/>
    <p:sldId id="1070" r:id="rId57"/>
    <p:sldId id="317" r:id="rId58"/>
    <p:sldId id="318" r:id="rId59"/>
    <p:sldId id="319" r:id="rId60"/>
    <p:sldId id="1071" r:id="rId61"/>
    <p:sldId id="331" r:id="rId62"/>
    <p:sldId id="330" r:id="rId63"/>
    <p:sldId id="332" r:id="rId64"/>
    <p:sldId id="321" r:id="rId65"/>
    <p:sldId id="322" r:id="rId66"/>
    <p:sldId id="32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2565347A-0560-4C50-A215-9A9A9D52194A}">
          <p14:sldIdLst>
            <p14:sldId id="354"/>
          </p14:sldIdLst>
        </p14:section>
        <p14:section name="演講大綱" id="{D28B3647-8587-4F61-B7C8-D863B850E439}">
          <p14:sldIdLst>
            <p14:sldId id="257"/>
            <p14:sldId id="360"/>
            <p14:sldId id="336"/>
            <p14:sldId id="368"/>
            <p14:sldId id="375"/>
            <p14:sldId id="376"/>
            <p14:sldId id="355"/>
            <p14:sldId id="338"/>
            <p14:sldId id="342"/>
            <p14:sldId id="883"/>
            <p14:sldId id="884"/>
            <p14:sldId id="1066"/>
            <p14:sldId id="359"/>
            <p14:sldId id="344"/>
            <p14:sldId id="270"/>
            <p14:sldId id="1049"/>
            <p14:sldId id="1024"/>
            <p14:sldId id="1025"/>
            <p14:sldId id="1026"/>
            <p14:sldId id="1069"/>
            <p14:sldId id="280"/>
            <p14:sldId id="378"/>
            <p14:sldId id="281"/>
            <p14:sldId id="367"/>
            <p14:sldId id="282"/>
            <p14:sldId id="283"/>
            <p14:sldId id="350"/>
            <p14:sldId id="351"/>
            <p14:sldId id="286"/>
            <p14:sldId id="287"/>
            <p14:sldId id="288"/>
            <p14:sldId id="289"/>
            <p14:sldId id="1067"/>
            <p14:sldId id="290"/>
            <p14:sldId id="1068"/>
            <p14:sldId id="292"/>
            <p14:sldId id="293"/>
            <p14:sldId id="294"/>
            <p14:sldId id="326"/>
            <p14:sldId id="327"/>
            <p14:sldId id="352"/>
            <p14:sldId id="299"/>
            <p14:sldId id="300"/>
            <p14:sldId id="304"/>
            <p14:sldId id="305"/>
            <p14:sldId id="306"/>
            <p14:sldId id="307"/>
            <p14:sldId id="308"/>
            <p14:sldId id="310"/>
            <p14:sldId id="311"/>
            <p14:sldId id="312"/>
            <p14:sldId id="328"/>
            <p14:sldId id="315"/>
            <p14:sldId id="316"/>
            <p14:sldId id="1070"/>
            <p14:sldId id="317"/>
            <p14:sldId id="318"/>
            <p14:sldId id="319"/>
            <p14:sldId id="1071"/>
            <p14:sldId id="331"/>
            <p14:sldId id="330"/>
            <p14:sldId id="332"/>
            <p14:sldId id="321"/>
            <p14:sldId id="322"/>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172"/>
    <a:srgbClr val="0066A1"/>
    <a:srgbClr val="E37222"/>
    <a:srgbClr val="CC0033"/>
    <a:srgbClr val="6B1F73"/>
    <a:srgbClr val="69BE28"/>
    <a:srgbClr val="CC9933"/>
    <a:srgbClr val="FDC82F"/>
    <a:srgbClr val="008542"/>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80" autoAdjust="0"/>
  </p:normalViewPr>
  <p:slideViewPr>
    <p:cSldViewPr snapToGrid="0" snapToObjects="1">
      <p:cViewPr varScale="1">
        <p:scale>
          <a:sx n="69" d="100"/>
          <a:sy n="69" d="100"/>
        </p:scale>
        <p:origin x="1458" y="60"/>
      </p:cViewPr>
      <p:guideLst>
        <p:guide orient="horz" pos="2160"/>
        <p:guide pos="2880"/>
      </p:guideLst>
    </p:cSldViewPr>
  </p:slideViewPr>
  <p:outlineViewPr>
    <p:cViewPr>
      <p:scale>
        <a:sx n="33" d="100"/>
        <a:sy n="33" d="100"/>
      </p:scale>
      <p:origin x="0" y="119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7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1DCCB-8758-44DD-AC19-F676F7B0993A}"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zh-TW" altLang="en-US"/>
        </a:p>
      </dgm:t>
    </dgm:pt>
    <dgm:pt modelId="{EA795EF3-30FB-400E-BC2B-A37F9615B264}">
      <dgm:prSet phldrT="[文字]"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91EF48E8-2936-4C0E-A676-692A43A47A6D}" type="par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68A9EEAE-47CA-4E88-BD47-E19D2F2DDEB6}" type="sib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935BCD52-FA5B-4F8D-B19E-39002F3C9600}">
      <dgm:prSet phldrT="[文字]" custT="1"/>
      <dgm:spPr/>
      <dgm:t>
        <a:bodyPr/>
        <a:lstStyle/>
        <a:p>
          <a:pPr algn="l"/>
          <a:r>
            <a:rPr lang="zh-TW" altLang="en-US" sz="20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2000" b="1"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en-US" altLang="zh-TW"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(Wiley, MIT, M&amp;C, NOW, River)</a:t>
          </a:r>
          <a:endParaRPr lang="zh-TW" altLang="en-US" sz="20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87857594-6B4C-4EDB-8517-146CC5C70ACA}" type="par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EBD8FE50-889F-431A-838D-395D2A7B7652}" type="sib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82C2ECDA-B2AB-4BB6-B81A-5D1DC9FFD3D6}">
      <dgm:prSet phldrT="[文字]" custT="1"/>
      <dgm:spPr/>
      <dgm:t>
        <a:bodyPr/>
        <a:lstStyle/>
        <a:p>
          <a:pPr algn="l"/>
          <a:r>
            <a:rPr lang="zh-TW" altLang="en-US" sz="20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sz="20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Courses (IEEE)</a:t>
          </a:r>
          <a:endParaRPr lang="zh-TW" altLang="en-US" sz="20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5A4BB715-4804-41F7-89CD-21F2A3A8F987}" type="parTrans" cxnId="{395A1240-E0D0-4738-B655-49AFC50D9BA4}">
      <dgm:prSet/>
      <dgm:spPr/>
      <dgm:t>
        <a:bodyPr/>
        <a:lstStyle/>
        <a:p>
          <a:pPr algn="l"/>
          <a:endParaRPr lang="zh-TW" altLang="en-US" sz="1600">
            <a:latin typeface="Verdana" panose="020B0604030504040204" pitchFamily="34" charset="0"/>
            <a:cs typeface="Verdana" panose="020B0604030504040204" pitchFamily="34" charset="0"/>
          </a:endParaRPr>
        </a:p>
      </dgm:t>
    </dgm:pt>
    <dgm:pt modelId="{5DC8FD90-2CA7-49A2-BCE6-E3A4376C01DC}" type="sibTrans" cxnId="{395A1240-E0D0-4738-B655-49AFC50D9BA4}">
      <dgm:prSet/>
      <dgm:spPr/>
      <dgm:t>
        <a:bodyPr/>
        <a:lstStyle/>
        <a:p>
          <a:pPr algn="l"/>
          <a:endParaRPr lang="zh-TW" altLang="en-US" sz="1600">
            <a:latin typeface="Verdana" panose="020B0604030504040204" pitchFamily="34" charset="0"/>
            <a:cs typeface="Verdana" panose="020B0604030504040204" pitchFamily="34" charset="0"/>
          </a:endParaRPr>
        </a:p>
      </dgm:t>
    </dgm:pt>
    <dgm:pt modelId="{5370267E-E0BD-42B1-BD7B-6E1C3BE50C35}">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72389A97-9229-459E-A58C-136D22AC6156}" type="par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AC7224E-8E88-4143-B1CA-277ECE1D661C}" type="sib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D5384E9-27F1-436B-85C4-3E30ED8120E0}">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Conferences (IEEE, IET, VDE)</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C3CAF7C1-5881-4CB3-8D6C-3736F1B73F31}" type="par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D22A8AB7-17FC-4637-B83C-AE1E4188B6F0}" type="sib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B234437A-EFD1-4FC0-B568-392A1FA8A8D9}" type="pres">
      <dgm:prSet presAssocID="{FCB1DCCB-8758-44DD-AC19-F676F7B0993A}" presName="Name0" presStyleCnt="0">
        <dgm:presLayoutVars>
          <dgm:chMax val="7"/>
          <dgm:chPref val="7"/>
          <dgm:dir/>
        </dgm:presLayoutVars>
      </dgm:prSet>
      <dgm:spPr/>
    </dgm:pt>
    <dgm:pt modelId="{169639B3-D5D6-4A0C-A915-470A44EF291A}" type="pres">
      <dgm:prSet presAssocID="{FCB1DCCB-8758-44DD-AC19-F676F7B0993A}" presName="Name1" presStyleCnt="0"/>
      <dgm:spPr/>
    </dgm:pt>
    <dgm:pt modelId="{319F25A6-2FED-463F-83A0-53DE12697CA7}" type="pres">
      <dgm:prSet presAssocID="{FCB1DCCB-8758-44DD-AC19-F676F7B0993A}" presName="cycle" presStyleCnt="0"/>
      <dgm:spPr/>
    </dgm:pt>
    <dgm:pt modelId="{6FD6B7D1-E3E0-4A9E-A041-ECC8856CF1B6}" type="pres">
      <dgm:prSet presAssocID="{FCB1DCCB-8758-44DD-AC19-F676F7B0993A}" presName="srcNode" presStyleLbl="node1" presStyleIdx="0" presStyleCnt="5"/>
      <dgm:spPr/>
    </dgm:pt>
    <dgm:pt modelId="{AD909DE4-3A89-49DA-9ACA-38C3F18526DB}" type="pres">
      <dgm:prSet presAssocID="{FCB1DCCB-8758-44DD-AC19-F676F7B0993A}" presName="conn" presStyleLbl="parChTrans1D2" presStyleIdx="0" presStyleCnt="1"/>
      <dgm:spPr/>
    </dgm:pt>
    <dgm:pt modelId="{74EA3277-C494-43E4-9B63-085E4C4E63A2}" type="pres">
      <dgm:prSet presAssocID="{FCB1DCCB-8758-44DD-AC19-F676F7B0993A}" presName="extraNode" presStyleLbl="node1" presStyleIdx="0" presStyleCnt="5"/>
      <dgm:spPr/>
    </dgm:pt>
    <dgm:pt modelId="{198C5E85-B481-4846-B296-D0928FC8490E}" type="pres">
      <dgm:prSet presAssocID="{FCB1DCCB-8758-44DD-AC19-F676F7B0993A}" presName="dstNode" presStyleLbl="node1" presStyleIdx="0" presStyleCnt="5"/>
      <dgm:spPr/>
    </dgm:pt>
    <dgm:pt modelId="{8F507AAB-0EC9-4692-8D11-79B250951794}" type="pres">
      <dgm:prSet presAssocID="{EA795EF3-30FB-400E-BC2B-A37F9615B264}" presName="text_1" presStyleLbl="node1" presStyleIdx="0" presStyleCnt="5" custLinFactNeighborX="790" custLinFactNeighborY="-3331">
        <dgm:presLayoutVars>
          <dgm:bulletEnabled val="1"/>
        </dgm:presLayoutVars>
      </dgm:prSet>
      <dgm:spPr/>
    </dgm:pt>
    <dgm:pt modelId="{906FF23F-53FD-4FD0-92D7-35E429228874}" type="pres">
      <dgm:prSet presAssocID="{EA795EF3-30FB-400E-BC2B-A37F9615B264}" presName="accent_1" presStyleCnt="0"/>
      <dgm:spPr/>
    </dgm:pt>
    <dgm:pt modelId="{DC2A4A75-D833-4869-BAF1-F64BF6B2C3B0}" type="pres">
      <dgm:prSet presAssocID="{EA795EF3-30FB-400E-BC2B-A37F9615B264}" presName="accentRepeatNode" presStyleLbl="solidFgAcc1" presStyleIdx="0"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8135A8AA-F5B4-42F4-8CBA-540E6DA4E3BB}" type="pres">
      <dgm:prSet presAssocID="{0D5384E9-27F1-436B-85C4-3E30ED8120E0}" presName="text_2" presStyleLbl="node1" presStyleIdx="1" presStyleCnt="5">
        <dgm:presLayoutVars>
          <dgm:bulletEnabled val="1"/>
        </dgm:presLayoutVars>
      </dgm:prSet>
      <dgm:spPr/>
    </dgm:pt>
    <dgm:pt modelId="{720FB227-5AA6-44AC-9ADD-75E32362CC74}" type="pres">
      <dgm:prSet presAssocID="{0D5384E9-27F1-436B-85C4-3E30ED8120E0}" presName="accent_2" presStyleCnt="0"/>
      <dgm:spPr/>
    </dgm:pt>
    <dgm:pt modelId="{EB824714-90A8-4BE4-85DB-1350AFD29636}" type="pres">
      <dgm:prSet presAssocID="{0D5384E9-27F1-436B-85C4-3E30ED8120E0}" presName="accentRepeatNode" presStyleLbl="solidFgAcc1" presStyleIdx="1"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032FA194-DF2B-4E31-9D83-6866A28DD38F}" type="pres">
      <dgm:prSet presAssocID="{5370267E-E0BD-42B1-BD7B-6E1C3BE50C35}" presName="text_3" presStyleLbl="node1" presStyleIdx="2" presStyleCnt="5">
        <dgm:presLayoutVars>
          <dgm:bulletEnabled val="1"/>
        </dgm:presLayoutVars>
      </dgm:prSet>
      <dgm:spPr/>
    </dgm:pt>
    <dgm:pt modelId="{1FB94747-0D99-41E6-A5C4-8CEBBF4B7AF7}" type="pres">
      <dgm:prSet presAssocID="{5370267E-E0BD-42B1-BD7B-6E1C3BE50C35}" presName="accent_3" presStyleCnt="0"/>
      <dgm:spPr/>
    </dgm:pt>
    <dgm:pt modelId="{B42BCD44-E604-4E71-A101-BA4C1B011FF9}" type="pres">
      <dgm:prSet presAssocID="{5370267E-E0BD-42B1-BD7B-6E1C3BE50C35}" presName="accentRepeatNode" presStyleLbl="solidFgAcc1" presStyleIdx="2"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DB174C00-6DAB-4086-BC9E-EF73C02761AA}" type="pres">
      <dgm:prSet presAssocID="{935BCD52-FA5B-4F8D-B19E-39002F3C9600}" presName="text_4" presStyleLbl="node1" presStyleIdx="3" presStyleCnt="5">
        <dgm:presLayoutVars>
          <dgm:bulletEnabled val="1"/>
        </dgm:presLayoutVars>
      </dgm:prSet>
      <dgm:spPr/>
    </dgm:pt>
    <dgm:pt modelId="{720BD337-ADD2-40A0-8093-68D8911FA19B}" type="pres">
      <dgm:prSet presAssocID="{935BCD52-FA5B-4F8D-B19E-39002F3C9600}" presName="accent_4" presStyleCnt="0"/>
      <dgm:spPr/>
    </dgm:pt>
    <dgm:pt modelId="{13CA4E9B-470C-4DD9-8BB3-0F9E34BA002F}" type="pres">
      <dgm:prSet presAssocID="{935BCD52-FA5B-4F8D-B19E-39002F3C9600}" presName="accentRepeatNode" presStyleLbl="solidFgAcc1" presStyleIdx="3" presStyleCnt="5">
        <dgm:style>
          <a:lnRef idx="1">
            <a:schemeClr val="accent3"/>
          </a:lnRef>
          <a:fillRef idx="2">
            <a:schemeClr val="accent3"/>
          </a:fillRef>
          <a:effectRef idx="1">
            <a:schemeClr val="accent3"/>
          </a:effectRef>
          <a:fontRef idx="minor">
            <a:schemeClr val="dk1"/>
          </a:fontRef>
        </dgm:style>
      </dgm:prSet>
      <dgm:spPr/>
    </dgm:pt>
    <dgm:pt modelId="{D49F2DE7-8982-4DFD-8749-093A53A0F58C}" type="pres">
      <dgm:prSet presAssocID="{82C2ECDA-B2AB-4BB6-B81A-5D1DC9FFD3D6}" presName="text_5" presStyleLbl="node1" presStyleIdx="4" presStyleCnt="5">
        <dgm:presLayoutVars>
          <dgm:bulletEnabled val="1"/>
        </dgm:presLayoutVars>
      </dgm:prSet>
      <dgm:spPr/>
    </dgm:pt>
    <dgm:pt modelId="{7523A694-F3AB-46D6-B0D1-F93CA99D0AC8}" type="pres">
      <dgm:prSet presAssocID="{82C2ECDA-B2AB-4BB6-B81A-5D1DC9FFD3D6}" presName="accent_5" presStyleCnt="0"/>
      <dgm:spPr/>
    </dgm:pt>
    <dgm:pt modelId="{F8229FF8-BC59-4F77-9BF9-49475542CF90}" type="pres">
      <dgm:prSet presAssocID="{82C2ECDA-B2AB-4BB6-B81A-5D1DC9FFD3D6}" presName="accentRepeatNode" presStyleLbl="solidFgAcc1" presStyleIdx="4" presStyleCnt="5">
        <dgm:style>
          <a:lnRef idx="1">
            <a:schemeClr val="accent3"/>
          </a:lnRef>
          <a:fillRef idx="2">
            <a:schemeClr val="accent3"/>
          </a:fillRef>
          <a:effectRef idx="1">
            <a:schemeClr val="accent3"/>
          </a:effectRef>
          <a:fontRef idx="minor">
            <a:schemeClr val="dk1"/>
          </a:fontRef>
        </dgm:style>
      </dgm:prSet>
      <dgm:spPr/>
    </dgm:pt>
  </dgm:ptLst>
  <dgm:cxnLst>
    <dgm:cxn modelId="{44CA8501-C897-4978-BDF6-8AF3558F0C19}" srcId="{FCB1DCCB-8758-44DD-AC19-F676F7B0993A}" destId="{EA795EF3-30FB-400E-BC2B-A37F9615B264}" srcOrd="0" destOrd="0" parTransId="{91EF48E8-2936-4C0E-A676-692A43A47A6D}" sibTransId="{68A9EEAE-47CA-4E88-BD47-E19D2F2DDEB6}"/>
    <dgm:cxn modelId="{5C03423C-15ED-46F1-B079-6E55EB35BC4F}" srcId="{FCB1DCCB-8758-44DD-AC19-F676F7B0993A}" destId="{0D5384E9-27F1-436B-85C4-3E30ED8120E0}" srcOrd="1" destOrd="0" parTransId="{C3CAF7C1-5881-4CB3-8D6C-3736F1B73F31}" sibTransId="{D22A8AB7-17FC-4637-B83C-AE1E4188B6F0}"/>
    <dgm:cxn modelId="{395A1240-E0D0-4738-B655-49AFC50D9BA4}" srcId="{FCB1DCCB-8758-44DD-AC19-F676F7B0993A}" destId="{82C2ECDA-B2AB-4BB6-B81A-5D1DC9FFD3D6}" srcOrd="4" destOrd="0" parTransId="{5A4BB715-4804-41F7-89CD-21F2A3A8F987}" sibTransId="{5DC8FD90-2CA7-49A2-BCE6-E3A4376C01DC}"/>
    <dgm:cxn modelId="{671D5D62-B4A0-4887-839D-EA8FCBFA74B8}" srcId="{FCB1DCCB-8758-44DD-AC19-F676F7B0993A}" destId="{5370267E-E0BD-42B1-BD7B-6E1C3BE50C35}" srcOrd="2" destOrd="0" parTransId="{72389A97-9229-459E-A58C-136D22AC6156}" sibTransId="{0AC7224E-8E88-4143-B1CA-277ECE1D661C}"/>
    <dgm:cxn modelId="{5F276146-3091-4155-9DD0-BDB3E46DA581}" type="presOf" srcId="{68A9EEAE-47CA-4E88-BD47-E19D2F2DDEB6}" destId="{AD909DE4-3A89-49DA-9ACA-38C3F18526DB}" srcOrd="0" destOrd="0" presId="urn:microsoft.com/office/officeart/2008/layout/VerticalCurvedList"/>
    <dgm:cxn modelId="{FD356958-AC2A-4D9E-8D9E-09865B633DC0}" type="presOf" srcId="{5370267E-E0BD-42B1-BD7B-6E1C3BE50C35}" destId="{032FA194-DF2B-4E31-9D83-6866A28DD38F}" srcOrd="0" destOrd="0" presId="urn:microsoft.com/office/officeart/2008/layout/VerticalCurvedList"/>
    <dgm:cxn modelId="{DB9FE881-D532-4E6B-B4A2-9A1F1E122DFA}" type="presOf" srcId="{EA795EF3-30FB-400E-BC2B-A37F9615B264}" destId="{8F507AAB-0EC9-4692-8D11-79B250951794}" srcOrd="0" destOrd="0" presId="urn:microsoft.com/office/officeart/2008/layout/VerticalCurvedList"/>
    <dgm:cxn modelId="{1AF84FAB-9F8F-4354-AB2D-6CD7D1434C29}" type="presOf" srcId="{82C2ECDA-B2AB-4BB6-B81A-5D1DC9FFD3D6}" destId="{D49F2DE7-8982-4DFD-8749-093A53A0F58C}" srcOrd="0" destOrd="0" presId="urn:microsoft.com/office/officeart/2008/layout/VerticalCurvedList"/>
    <dgm:cxn modelId="{2B07D4B9-7AFD-47D2-BDDF-A6B5BE0BCDBC}" type="presOf" srcId="{0D5384E9-27F1-436B-85C4-3E30ED8120E0}" destId="{8135A8AA-F5B4-42F4-8CBA-540E6DA4E3BB}" srcOrd="0" destOrd="0" presId="urn:microsoft.com/office/officeart/2008/layout/VerticalCurvedList"/>
    <dgm:cxn modelId="{E12C3ABB-615B-4A96-8309-9B2FEEF06C9F}" type="presOf" srcId="{935BCD52-FA5B-4F8D-B19E-39002F3C9600}" destId="{DB174C00-6DAB-4086-BC9E-EF73C02761AA}" srcOrd="0" destOrd="0" presId="urn:microsoft.com/office/officeart/2008/layout/VerticalCurvedList"/>
    <dgm:cxn modelId="{19ED64D5-64D2-4AE3-AB88-4BDE152AC941}" srcId="{FCB1DCCB-8758-44DD-AC19-F676F7B0993A}" destId="{935BCD52-FA5B-4F8D-B19E-39002F3C9600}" srcOrd="3" destOrd="0" parTransId="{87857594-6B4C-4EDB-8517-146CC5C70ACA}" sibTransId="{EBD8FE50-889F-431A-838D-395D2A7B7652}"/>
    <dgm:cxn modelId="{303396F1-A1E1-4FCC-9BE2-FC97208AE49B}" type="presOf" srcId="{FCB1DCCB-8758-44DD-AC19-F676F7B0993A}" destId="{B234437A-EFD1-4FC0-B568-392A1FA8A8D9}" srcOrd="0" destOrd="0" presId="urn:microsoft.com/office/officeart/2008/layout/VerticalCurvedList"/>
    <dgm:cxn modelId="{4D224210-F3C3-41AE-957D-FCAB0A6B5059}" type="presParOf" srcId="{B234437A-EFD1-4FC0-B568-392A1FA8A8D9}" destId="{169639B3-D5D6-4A0C-A915-470A44EF291A}" srcOrd="0" destOrd="0" presId="urn:microsoft.com/office/officeart/2008/layout/VerticalCurvedList"/>
    <dgm:cxn modelId="{1B70CB9A-0B7A-4261-A248-BA13770D0D35}" type="presParOf" srcId="{169639B3-D5D6-4A0C-A915-470A44EF291A}" destId="{319F25A6-2FED-463F-83A0-53DE12697CA7}" srcOrd="0" destOrd="0" presId="urn:microsoft.com/office/officeart/2008/layout/VerticalCurvedList"/>
    <dgm:cxn modelId="{C666777A-A9FA-4AC1-9D05-02A00591C940}" type="presParOf" srcId="{319F25A6-2FED-463F-83A0-53DE12697CA7}" destId="{6FD6B7D1-E3E0-4A9E-A041-ECC8856CF1B6}" srcOrd="0" destOrd="0" presId="urn:microsoft.com/office/officeart/2008/layout/VerticalCurvedList"/>
    <dgm:cxn modelId="{3CAA53A2-01DE-4EBB-A862-4F43B7B4D893}" type="presParOf" srcId="{319F25A6-2FED-463F-83A0-53DE12697CA7}" destId="{AD909DE4-3A89-49DA-9ACA-38C3F18526DB}" srcOrd="1" destOrd="0" presId="urn:microsoft.com/office/officeart/2008/layout/VerticalCurvedList"/>
    <dgm:cxn modelId="{BB112B86-6A43-4693-9D9A-083FA8720F4B}" type="presParOf" srcId="{319F25A6-2FED-463F-83A0-53DE12697CA7}" destId="{74EA3277-C494-43E4-9B63-085E4C4E63A2}" srcOrd="2" destOrd="0" presId="urn:microsoft.com/office/officeart/2008/layout/VerticalCurvedList"/>
    <dgm:cxn modelId="{210E9D31-A68C-4684-A546-ABE91FD695F4}" type="presParOf" srcId="{319F25A6-2FED-463F-83A0-53DE12697CA7}" destId="{198C5E85-B481-4846-B296-D0928FC8490E}" srcOrd="3" destOrd="0" presId="urn:microsoft.com/office/officeart/2008/layout/VerticalCurvedList"/>
    <dgm:cxn modelId="{6AEEDEB0-2C64-4885-B42B-DC67C8E3BA6A}" type="presParOf" srcId="{169639B3-D5D6-4A0C-A915-470A44EF291A}" destId="{8F507AAB-0EC9-4692-8D11-79B250951794}" srcOrd="1" destOrd="0" presId="urn:microsoft.com/office/officeart/2008/layout/VerticalCurvedList"/>
    <dgm:cxn modelId="{56639343-A28D-4C1C-9DAE-EB45A2264629}" type="presParOf" srcId="{169639B3-D5D6-4A0C-A915-470A44EF291A}" destId="{906FF23F-53FD-4FD0-92D7-35E429228874}" srcOrd="2" destOrd="0" presId="urn:microsoft.com/office/officeart/2008/layout/VerticalCurvedList"/>
    <dgm:cxn modelId="{E21E2DA7-07FD-4763-9824-57BA77275609}" type="presParOf" srcId="{906FF23F-53FD-4FD0-92D7-35E429228874}" destId="{DC2A4A75-D833-4869-BAF1-F64BF6B2C3B0}" srcOrd="0" destOrd="0" presId="urn:microsoft.com/office/officeart/2008/layout/VerticalCurvedList"/>
    <dgm:cxn modelId="{2ED4E8FC-6FFC-4B04-AFC5-628F76F2E932}" type="presParOf" srcId="{169639B3-D5D6-4A0C-A915-470A44EF291A}" destId="{8135A8AA-F5B4-42F4-8CBA-540E6DA4E3BB}" srcOrd="3" destOrd="0" presId="urn:microsoft.com/office/officeart/2008/layout/VerticalCurvedList"/>
    <dgm:cxn modelId="{60698AD4-B521-4F01-AD4B-E43DE1683B6E}" type="presParOf" srcId="{169639B3-D5D6-4A0C-A915-470A44EF291A}" destId="{720FB227-5AA6-44AC-9ADD-75E32362CC74}" srcOrd="4" destOrd="0" presId="urn:microsoft.com/office/officeart/2008/layout/VerticalCurvedList"/>
    <dgm:cxn modelId="{354E2710-D960-4283-8F78-7BBAA02B3196}" type="presParOf" srcId="{720FB227-5AA6-44AC-9ADD-75E32362CC74}" destId="{EB824714-90A8-4BE4-85DB-1350AFD29636}" srcOrd="0" destOrd="0" presId="urn:microsoft.com/office/officeart/2008/layout/VerticalCurvedList"/>
    <dgm:cxn modelId="{60E035D7-3221-487F-8472-65C224B653EE}" type="presParOf" srcId="{169639B3-D5D6-4A0C-A915-470A44EF291A}" destId="{032FA194-DF2B-4E31-9D83-6866A28DD38F}" srcOrd="5" destOrd="0" presId="urn:microsoft.com/office/officeart/2008/layout/VerticalCurvedList"/>
    <dgm:cxn modelId="{8EEBEB98-4CDF-4D7C-A7BC-4061B9B7562A}" type="presParOf" srcId="{169639B3-D5D6-4A0C-A915-470A44EF291A}" destId="{1FB94747-0D99-41E6-A5C4-8CEBBF4B7AF7}" srcOrd="6" destOrd="0" presId="urn:microsoft.com/office/officeart/2008/layout/VerticalCurvedList"/>
    <dgm:cxn modelId="{160645B0-BDF9-41FB-9B5E-8C75FB4FFCB5}" type="presParOf" srcId="{1FB94747-0D99-41E6-A5C4-8CEBBF4B7AF7}" destId="{B42BCD44-E604-4E71-A101-BA4C1B011FF9}" srcOrd="0" destOrd="0" presId="urn:microsoft.com/office/officeart/2008/layout/VerticalCurvedList"/>
    <dgm:cxn modelId="{BE1131F3-B5AE-4AF9-9038-FCD9CA6A1C94}" type="presParOf" srcId="{169639B3-D5D6-4A0C-A915-470A44EF291A}" destId="{DB174C00-6DAB-4086-BC9E-EF73C02761AA}" srcOrd="7" destOrd="0" presId="urn:microsoft.com/office/officeart/2008/layout/VerticalCurvedList"/>
    <dgm:cxn modelId="{A613D4EC-A872-4751-99B6-992083689CEA}" type="presParOf" srcId="{169639B3-D5D6-4A0C-A915-470A44EF291A}" destId="{720BD337-ADD2-40A0-8093-68D8911FA19B}" srcOrd="8" destOrd="0" presId="urn:microsoft.com/office/officeart/2008/layout/VerticalCurvedList"/>
    <dgm:cxn modelId="{08B06748-4D17-44FC-ADA5-376ECDF87616}" type="presParOf" srcId="{720BD337-ADD2-40A0-8093-68D8911FA19B}" destId="{13CA4E9B-470C-4DD9-8BB3-0F9E34BA002F}" srcOrd="0" destOrd="0" presId="urn:microsoft.com/office/officeart/2008/layout/VerticalCurvedList"/>
    <dgm:cxn modelId="{E4BC40D1-5D60-49E7-A3CE-0DC6BF30AEB0}" type="presParOf" srcId="{169639B3-D5D6-4A0C-A915-470A44EF291A}" destId="{D49F2DE7-8982-4DFD-8749-093A53A0F58C}" srcOrd="9" destOrd="0" presId="urn:microsoft.com/office/officeart/2008/layout/VerticalCurvedList"/>
    <dgm:cxn modelId="{C5883735-B445-4A00-8767-327E2A49F0F9}" type="presParOf" srcId="{169639B3-D5D6-4A0C-A915-470A44EF291A}" destId="{7523A694-F3AB-46D6-B0D1-F93CA99D0AC8}" srcOrd="10" destOrd="0" presId="urn:microsoft.com/office/officeart/2008/layout/VerticalCurvedList"/>
    <dgm:cxn modelId="{FE431207-E433-4D6C-BDAE-BB815998F492}" type="presParOf" srcId="{7523A694-F3AB-46D6-B0D1-F93CA99D0AC8}" destId="{F8229FF8-BC59-4F77-9BF9-49475542CF90}" srcOrd="0" destOrd="0" presId="urn:microsoft.com/office/officeart/2008/layout/VerticalCurved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0E3C12C7-16A0-47BE-A02C-63ED68C3A401}">
      <dgm:prSet phldrT="[文字]" custT="1"/>
      <dgm:spPr>
        <a:solidFill>
          <a:srgbClr val="0066A1"/>
        </a:solidFill>
      </dgm:spPr>
      <dgm:t>
        <a:bodyPr/>
        <a:lstStyle/>
        <a:p>
          <a:r>
            <a:rPr lang="zh-TW" altLang="en-US" sz="5400" dirty="0"/>
            <a:t>瀏覽</a:t>
          </a:r>
        </a:p>
      </dgm:t>
    </dgm:pt>
    <dgm:pt modelId="{48674F26-BC28-40C9-B468-D07D78953B4D}" type="parTrans" cxnId="{B3205105-72D8-439D-98EC-BBC50D023C43}">
      <dgm:prSet/>
      <dgm:spPr/>
      <dgm:t>
        <a:bodyPr/>
        <a:lstStyle/>
        <a:p>
          <a:endParaRPr lang="zh-TW" altLang="en-US"/>
        </a:p>
      </dgm:t>
    </dgm:pt>
    <dgm:pt modelId="{0E9948D1-E160-4218-B63F-902DD78FBEBE}" type="sibTrans" cxnId="{B3205105-72D8-439D-98EC-BBC50D023C43}">
      <dgm:prSet/>
      <dgm:spPr/>
      <dgm:t>
        <a:bodyPr/>
        <a:lstStyle/>
        <a:p>
          <a:endParaRPr lang="zh-TW" altLang="en-US"/>
        </a:p>
      </dgm:t>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dgm:spPr>
      <dgm:t>
        <a:bodyPr/>
        <a:lstStyle/>
        <a:p>
          <a:r>
            <a:rPr lang="zh-TW" altLang="en-US" sz="4800" dirty="0"/>
            <a:t>檢索</a:t>
          </a:r>
        </a:p>
      </dgm:t>
    </dgm:pt>
    <dgm:pt modelId="{B1379598-4D4A-4A70-A9D1-1D68E1CC576B}" type="sibTrans" cxnId="{CA236D83-8284-4A7E-86C2-7ABE86B341F1}">
      <dgm:prSet custT="1"/>
      <dgm:spPr/>
      <dgm:t>
        <a:bodyPr/>
        <a:lstStyle/>
        <a:p>
          <a:endParaRPr lang="zh-TW" altLang="en-US" sz="4800"/>
        </a:p>
      </dgm:t>
    </dgm:pt>
    <dgm:pt modelId="{AE4AA079-8CD9-43CF-86E3-AE017FED21BD}" type="parTrans" cxnId="{CA236D83-8284-4A7E-86C2-7ABE86B341F1}">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custLinFactX="100000" custLinFactNeighborX="115402" custLinFactNeighborY="-144">
        <dgm:presLayoutVars>
          <dgm:bulletEnabled val="1"/>
        </dgm:presLayoutVars>
      </dgm:prSet>
      <dgm:spPr/>
    </dgm:pt>
    <dgm:pt modelId="{A0E8B5B6-C0C6-409F-8728-23F01436E104}" type="pres">
      <dgm:prSet presAssocID="{B1379598-4D4A-4A70-A9D1-1D68E1CC576B}" presName="sibTrans" presStyleLbl="sibTrans2D1" presStyleIdx="0" presStyleCnt="2" custAng="10959591" custLinFactNeighborX="9386" custLinFactNeighborY="1165"/>
      <dgm:spPr/>
    </dgm:pt>
    <dgm:pt modelId="{D7F521CA-DB06-4D63-8857-0826A06C1DF1}" type="pres">
      <dgm:prSet presAssocID="{B1379598-4D4A-4A70-A9D1-1D68E1CC576B}" presName="connectorText" presStyleLbl="sibTrans2D1" presStyleIdx="0" presStyleCnt="2"/>
      <dgm:spPr/>
    </dgm:pt>
    <dgm:pt modelId="{7FD81404-410E-45FB-B011-44428C09FCFA}" type="pres">
      <dgm:prSet presAssocID="{0E3C12C7-16A0-47BE-A02C-63ED68C3A401}" presName="node" presStyleLbl="node1" presStyleIdx="1" presStyleCnt="3" custLinFactX="-100000" custLinFactNeighborX="-101208">
        <dgm:presLayoutVars>
          <dgm:bulletEnabled val="1"/>
        </dgm:presLayoutVars>
      </dgm:prSet>
      <dgm:spPr/>
    </dgm:pt>
    <dgm:pt modelId="{A07EEAE6-3ADC-4467-9F17-28BED7E113DC}" type="pres">
      <dgm:prSet presAssocID="{0E9948D1-E160-4218-B63F-902DD78FBEBE}" presName="sibTrans" presStyleLbl="sibTrans2D1" presStyleIdx="1" presStyleCnt="2" custAng="10800000" custFlipHor="1" custScaleX="28181" custScaleY="107831" custLinFactNeighborX="78766" custLinFactNeighborY="7995"/>
      <dgm:spPr/>
    </dgm:pt>
    <dgm:pt modelId="{7A55C84F-A7E0-4497-AFBE-3F5C1031D431}" type="pres">
      <dgm:prSet presAssocID="{0E9948D1-E160-4218-B63F-902DD78FBEBE}" presName="connectorText" presStyleLbl="sibTrans2D1" presStyleIdx="1" presStyleCnt="2"/>
      <dgm:spPr/>
    </dgm:pt>
    <dgm:pt modelId="{CA61C5DD-E1DF-44E4-86FD-28AEBDD2D747}" type="pres">
      <dgm:prSet presAssocID="{81D45F7D-C7DB-42B3-B7C9-63EB2633C396}" presName="node" presStyleLbl="node1" presStyleIdx="2" presStyleCnt="3">
        <dgm:presLayoutVars>
          <dgm:bulletEnabled val="1"/>
        </dgm:presLayoutVars>
      </dgm:prSet>
      <dgm:spPr/>
    </dgm:pt>
  </dgm:ptLst>
  <dgm:cxnLst>
    <dgm:cxn modelId="{C398CA01-1E94-4F35-BCE8-597D2FEC27AE}" srcId="{7A93C280-B7D4-4891-9481-326FF8712A80}" destId="{81D45F7D-C7DB-42B3-B7C9-63EB2633C396}" srcOrd="2" destOrd="0" parTransId="{F37C1856-34A2-449A-B229-C7F019B68BF4}" sibTransId="{B9EB8501-14C2-48B8-AA89-FF456457DC7C}"/>
    <dgm:cxn modelId="{B3205105-72D8-439D-98EC-BBC50D023C43}" srcId="{7A93C280-B7D4-4891-9481-326FF8712A80}" destId="{0E3C12C7-16A0-47BE-A02C-63ED68C3A401}" srcOrd="1" destOrd="0" parTransId="{48674F26-BC28-40C9-B468-D07D78953B4D}" sibTransId="{0E9948D1-E160-4218-B63F-902DD78FBEBE}"/>
    <dgm:cxn modelId="{EBB8F942-0E28-4EF4-8F44-4C3F51AA626E}" type="presOf" srcId="{BE26787E-E109-4B9E-A651-28E80A627AB7}" destId="{6BD8F8DB-941C-4AD7-B429-E2510202EAA4}" srcOrd="0" destOrd="0" presId="urn:microsoft.com/office/officeart/2005/8/layout/process1"/>
    <dgm:cxn modelId="{26A7CC4B-C0F1-4E4D-A914-18A986A92B58}" type="presOf" srcId="{81D45F7D-C7DB-42B3-B7C9-63EB2633C396}" destId="{CA61C5DD-E1DF-44E4-86FD-28AEBDD2D747}" srcOrd="0" destOrd="0" presId="urn:microsoft.com/office/officeart/2005/8/layout/process1"/>
    <dgm:cxn modelId="{B71CCB5A-5E0F-4C2E-BE5F-40D82D2F365D}" type="presOf" srcId="{0E9948D1-E160-4218-B63F-902DD78FBEBE}" destId="{A07EEAE6-3ADC-4467-9F17-28BED7E113DC}" srcOrd="0"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0AC11394-9F22-411B-B676-C8FFEFD2FC16}" type="presOf" srcId="{0E9948D1-E160-4218-B63F-902DD78FBEBE}" destId="{7A55C84F-A7E0-4497-AFBE-3F5C1031D431}" srcOrd="1" destOrd="0" presId="urn:microsoft.com/office/officeart/2005/8/layout/process1"/>
    <dgm:cxn modelId="{D77442AF-3EB0-4DA7-9271-D406FD43CB59}" type="presOf" srcId="{7A93C280-B7D4-4891-9481-326FF8712A80}" destId="{302C6A1E-C029-4BE7-BB91-1CBC29948655}" srcOrd="0" destOrd="0" presId="urn:microsoft.com/office/officeart/2005/8/layout/process1"/>
    <dgm:cxn modelId="{1A971DD2-8C26-49EB-A3C3-802C5EC0D835}" type="presOf" srcId="{B1379598-4D4A-4A70-A9D1-1D68E1CC576B}" destId="{A0E8B5B6-C0C6-409F-8728-23F01436E104}" srcOrd="0" destOrd="0" presId="urn:microsoft.com/office/officeart/2005/8/layout/process1"/>
    <dgm:cxn modelId="{3AB773E5-87F6-452A-AC98-F72D3193C3C4}" type="presOf" srcId="{0E3C12C7-16A0-47BE-A02C-63ED68C3A401}" destId="{7FD81404-410E-45FB-B011-44428C09FCFA}" srcOrd="0" destOrd="0" presId="urn:microsoft.com/office/officeart/2005/8/layout/process1"/>
    <dgm:cxn modelId="{F87137FA-B754-4FBB-9C33-B7CE61DC33F7}" type="presOf" srcId="{B1379598-4D4A-4A70-A9D1-1D68E1CC576B}" destId="{D7F521CA-DB06-4D63-8857-0826A06C1DF1}" srcOrd="1" destOrd="0" presId="urn:microsoft.com/office/officeart/2005/8/layout/process1"/>
    <dgm:cxn modelId="{E447CEDC-215F-4831-9B90-C82B0DE2C6AB}" type="presParOf" srcId="{302C6A1E-C029-4BE7-BB91-1CBC29948655}" destId="{6BD8F8DB-941C-4AD7-B429-E2510202EAA4}" srcOrd="0" destOrd="0" presId="urn:microsoft.com/office/officeart/2005/8/layout/process1"/>
    <dgm:cxn modelId="{FAD76A75-E0C3-4BE7-AF06-E0E8061AFA5C}" type="presParOf" srcId="{302C6A1E-C029-4BE7-BB91-1CBC29948655}" destId="{A0E8B5B6-C0C6-409F-8728-23F01436E104}" srcOrd="1" destOrd="0" presId="urn:microsoft.com/office/officeart/2005/8/layout/process1"/>
    <dgm:cxn modelId="{74DE308A-97DF-4DBD-8240-BD2D0065A586}" type="presParOf" srcId="{A0E8B5B6-C0C6-409F-8728-23F01436E104}" destId="{D7F521CA-DB06-4D63-8857-0826A06C1DF1}" srcOrd="0" destOrd="0" presId="urn:microsoft.com/office/officeart/2005/8/layout/process1"/>
    <dgm:cxn modelId="{247731A8-032E-423E-A91A-A48FDCD845EF}" type="presParOf" srcId="{302C6A1E-C029-4BE7-BB91-1CBC29948655}" destId="{7FD81404-410E-45FB-B011-44428C09FCFA}" srcOrd="2" destOrd="0" presId="urn:microsoft.com/office/officeart/2005/8/layout/process1"/>
    <dgm:cxn modelId="{D22C84F9-6392-40CC-9BE9-9D9F84D5E1CE}" type="presParOf" srcId="{302C6A1E-C029-4BE7-BB91-1CBC29948655}" destId="{A07EEAE6-3ADC-4467-9F17-28BED7E113DC}" srcOrd="3" destOrd="0" presId="urn:microsoft.com/office/officeart/2005/8/layout/process1"/>
    <dgm:cxn modelId="{866E82AC-DDFD-4ED4-8C8D-A9C4E538A36E}" type="presParOf" srcId="{A07EEAE6-3ADC-4467-9F17-28BED7E113DC}" destId="{7A55C84F-A7E0-4497-AFBE-3F5C1031D431}" srcOrd="0" destOrd="0" presId="urn:microsoft.com/office/officeart/2005/8/layout/process1"/>
    <dgm:cxn modelId="{073EB065-0083-4677-AF84-A6C4EFCCB69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solidFill>
          <a:srgbClr val="0066A1"/>
        </a:soli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pt>
    <dgm:pt modelId="{A0E8B5B6-C0C6-409F-8728-23F01436E104}" type="pres">
      <dgm:prSet presAssocID="{B1379598-4D4A-4A70-A9D1-1D68E1CC576B}" presName="sibTrans" presStyleLbl="sibTrans2D1" presStyleIdx="0" presStyleCnt="2" custLinFactNeighborX="9386" custLinFactNeighborY="1165"/>
      <dgm:spPr/>
    </dgm:pt>
    <dgm:pt modelId="{D7F521CA-DB06-4D63-8857-0826A06C1DF1}" type="pres">
      <dgm:prSet presAssocID="{B1379598-4D4A-4A70-A9D1-1D68E1CC576B}" presName="connectorText" presStyleLbl="sibTrans2D1" presStyleIdx="0" presStyleCnt="2"/>
      <dgm:spPr/>
    </dgm:pt>
    <dgm:pt modelId="{EB5AF3FC-DA0E-468C-8531-CF0A5B2C229F}" type="pres">
      <dgm:prSet presAssocID="{1784B0B4-FC60-4925-838E-B780D523956C}" presName="node" presStyleLbl="node1" presStyleIdx="1" presStyleCnt="3">
        <dgm:presLayoutVars>
          <dgm:bulletEnabled val="1"/>
        </dgm:presLayoutVars>
      </dgm:prSet>
      <dgm:spPr/>
    </dgm:pt>
    <dgm:pt modelId="{0AF644B5-057E-4AB1-8016-24B9E68B8E2E}" type="pres">
      <dgm:prSet presAssocID="{AED0DF92-416A-4D99-A5D1-BB7D9B2A188E}" presName="sibTrans" presStyleLbl="sibTrans2D1" presStyleIdx="1" presStyleCnt="2"/>
      <dgm:spPr/>
    </dgm:pt>
    <dgm:pt modelId="{DA775159-0ED4-4C85-9D82-ED5584FF7916}" type="pres">
      <dgm:prSet presAssocID="{AED0DF92-416A-4D99-A5D1-BB7D9B2A188E}" presName="connectorText" presStyleLbl="sibTrans2D1" presStyleIdx="1" presStyleCnt="2"/>
      <dgm:spPr/>
    </dgm:pt>
    <dgm:pt modelId="{CA61C5DD-E1DF-44E4-86FD-28AEBDD2D747}" type="pres">
      <dgm:prSet presAssocID="{81D45F7D-C7DB-42B3-B7C9-63EB2633C396}" presName="node" presStyleLbl="node1" presStyleIdx="2" presStyleCnt="3">
        <dgm:presLayoutVars>
          <dgm:bulletEnabled val="1"/>
        </dgm:presLayoutVars>
      </dgm:prSet>
      <dgm:spPr/>
    </dgm:pt>
  </dgm:ptLst>
  <dgm:cxnLst>
    <dgm:cxn modelId="{C398CA01-1E94-4F35-BCE8-597D2FEC27AE}" srcId="{7A93C280-B7D4-4891-9481-326FF8712A80}" destId="{81D45F7D-C7DB-42B3-B7C9-63EB2633C396}" srcOrd="2" destOrd="0" parTransId="{F37C1856-34A2-449A-B229-C7F019B68BF4}" sibTransId="{B9EB8501-14C2-48B8-AA89-FF456457DC7C}"/>
    <dgm:cxn modelId="{EF25D917-490E-407A-A6C3-3CAF708B17E2}" srcId="{7A93C280-B7D4-4891-9481-326FF8712A80}" destId="{1784B0B4-FC60-4925-838E-B780D523956C}" srcOrd="1" destOrd="0" parTransId="{0D77CAF3-D17A-43C5-8CE1-A0158C1D4A02}" sibTransId="{AED0DF92-416A-4D99-A5D1-BB7D9B2A188E}"/>
    <dgm:cxn modelId="{0BB56A2A-0BF8-47D0-975D-DECA3E21C844}" type="presOf" srcId="{1784B0B4-FC60-4925-838E-B780D523956C}" destId="{EB5AF3FC-DA0E-468C-8531-CF0A5B2C229F}" srcOrd="0" destOrd="0" presId="urn:microsoft.com/office/officeart/2005/8/layout/process1"/>
    <dgm:cxn modelId="{EBB8F942-0E28-4EF4-8F44-4C3F51AA626E}" type="presOf" srcId="{BE26787E-E109-4B9E-A651-28E80A627AB7}" destId="{6BD8F8DB-941C-4AD7-B429-E2510202EAA4}" srcOrd="0" destOrd="0" presId="urn:microsoft.com/office/officeart/2005/8/layout/process1"/>
    <dgm:cxn modelId="{26A7CC4B-C0F1-4E4D-A914-18A986A92B58}" type="presOf" srcId="{81D45F7D-C7DB-42B3-B7C9-63EB2633C396}" destId="{CA61C5DD-E1DF-44E4-86FD-28AEBDD2D747}" srcOrd="0"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CE6582A6-5D2E-44EB-8F3F-A59C7626C1CF}" type="presOf" srcId="{AED0DF92-416A-4D99-A5D1-BB7D9B2A188E}" destId="{DA775159-0ED4-4C85-9D82-ED5584FF7916}" srcOrd="1" destOrd="0" presId="urn:microsoft.com/office/officeart/2005/8/layout/process1"/>
    <dgm:cxn modelId="{D77442AF-3EB0-4DA7-9271-D406FD43CB59}" type="presOf" srcId="{7A93C280-B7D4-4891-9481-326FF8712A80}" destId="{302C6A1E-C029-4BE7-BB91-1CBC29948655}" srcOrd="0" destOrd="0" presId="urn:microsoft.com/office/officeart/2005/8/layout/process1"/>
    <dgm:cxn modelId="{1A971DD2-8C26-49EB-A3C3-802C5EC0D835}" type="presOf" srcId="{B1379598-4D4A-4A70-A9D1-1D68E1CC576B}" destId="{A0E8B5B6-C0C6-409F-8728-23F01436E104}" srcOrd="0" destOrd="0" presId="urn:microsoft.com/office/officeart/2005/8/layout/process1"/>
    <dgm:cxn modelId="{2864DAF3-EB04-4478-9270-DD51B3E4E315}" type="presOf" srcId="{AED0DF92-416A-4D99-A5D1-BB7D9B2A188E}" destId="{0AF644B5-057E-4AB1-8016-24B9E68B8E2E}" srcOrd="0" destOrd="0" presId="urn:microsoft.com/office/officeart/2005/8/layout/process1"/>
    <dgm:cxn modelId="{F87137FA-B754-4FBB-9C33-B7CE61DC33F7}" type="presOf" srcId="{B1379598-4D4A-4A70-A9D1-1D68E1CC576B}" destId="{D7F521CA-DB06-4D63-8857-0826A06C1DF1}" srcOrd="1" destOrd="0" presId="urn:microsoft.com/office/officeart/2005/8/layout/process1"/>
    <dgm:cxn modelId="{E447CEDC-215F-4831-9B90-C82B0DE2C6AB}" type="presParOf" srcId="{302C6A1E-C029-4BE7-BB91-1CBC29948655}" destId="{6BD8F8DB-941C-4AD7-B429-E2510202EAA4}" srcOrd="0" destOrd="0" presId="urn:microsoft.com/office/officeart/2005/8/layout/process1"/>
    <dgm:cxn modelId="{FAD76A75-E0C3-4BE7-AF06-E0E8061AFA5C}" type="presParOf" srcId="{302C6A1E-C029-4BE7-BB91-1CBC29948655}" destId="{A0E8B5B6-C0C6-409F-8728-23F01436E104}" srcOrd="1" destOrd="0" presId="urn:microsoft.com/office/officeart/2005/8/layout/process1"/>
    <dgm:cxn modelId="{74DE308A-97DF-4DBD-8240-BD2D0065A586}" type="presParOf" srcId="{A0E8B5B6-C0C6-409F-8728-23F01436E104}" destId="{D7F521CA-DB06-4D63-8857-0826A06C1DF1}" srcOrd="0" destOrd="0" presId="urn:microsoft.com/office/officeart/2005/8/layout/process1"/>
    <dgm:cxn modelId="{6E0339FC-AF0D-4D8F-822A-13209BA5C2CF}" type="presParOf" srcId="{302C6A1E-C029-4BE7-BB91-1CBC29948655}" destId="{EB5AF3FC-DA0E-468C-8531-CF0A5B2C229F}" srcOrd="2" destOrd="0" presId="urn:microsoft.com/office/officeart/2005/8/layout/process1"/>
    <dgm:cxn modelId="{CCBECC47-9F9F-4C6A-A6CF-8BD2B69DB101}" type="presParOf" srcId="{302C6A1E-C029-4BE7-BB91-1CBC29948655}" destId="{0AF644B5-057E-4AB1-8016-24B9E68B8E2E}" srcOrd="3" destOrd="0" presId="urn:microsoft.com/office/officeart/2005/8/layout/process1"/>
    <dgm:cxn modelId="{D93A6F1B-6B3B-48CE-9278-15A9DB665BF8}" type="presParOf" srcId="{0AF644B5-057E-4AB1-8016-24B9E68B8E2E}" destId="{DA775159-0ED4-4C85-9D82-ED5584FF7916}" srcOrd="0" destOrd="0" presId="urn:microsoft.com/office/officeart/2005/8/layout/process1"/>
    <dgm:cxn modelId="{073EB065-0083-4677-AF84-A6C4EFCCB69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solidFill>
          <a:srgbClr val="0066A1"/>
        </a:soli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pt>
    <dgm:pt modelId="{A0E8B5B6-C0C6-409F-8728-23F01436E104}" type="pres">
      <dgm:prSet presAssocID="{B1379598-4D4A-4A70-A9D1-1D68E1CC576B}" presName="sibTrans" presStyleLbl="sibTrans2D1" presStyleIdx="0" presStyleCnt="2" custLinFactNeighborX="9386" custLinFactNeighborY="1165"/>
      <dgm:spPr/>
    </dgm:pt>
    <dgm:pt modelId="{D7F521CA-DB06-4D63-8857-0826A06C1DF1}" type="pres">
      <dgm:prSet presAssocID="{B1379598-4D4A-4A70-A9D1-1D68E1CC576B}" presName="connectorText" presStyleLbl="sibTrans2D1" presStyleIdx="0" presStyleCnt="2"/>
      <dgm:spPr/>
    </dgm:pt>
    <dgm:pt modelId="{EB5AF3FC-DA0E-468C-8531-CF0A5B2C229F}" type="pres">
      <dgm:prSet presAssocID="{1784B0B4-FC60-4925-838E-B780D523956C}" presName="node" presStyleLbl="node1" presStyleIdx="1" presStyleCnt="3">
        <dgm:presLayoutVars>
          <dgm:bulletEnabled val="1"/>
        </dgm:presLayoutVars>
      </dgm:prSet>
      <dgm:spPr/>
    </dgm:pt>
    <dgm:pt modelId="{0AF644B5-057E-4AB1-8016-24B9E68B8E2E}" type="pres">
      <dgm:prSet presAssocID="{AED0DF92-416A-4D99-A5D1-BB7D9B2A188E}" presName="sibTrans" presStyleLbl="sibTrans2D1" presStyleIdx="1" presStyleCnt="2"/>
      <dgm:spPr/>
    </dgm:pt>
    <dgm:pt modelId="{DA775159-0ED4-4C85-9D82-ED5584FF7916}" type="pres">
      <dgm:prSet presAssocID="{AED0DF92-416A-4D99-A5D1-BB7D9B2A188E}" presName="connectorText" presStyleLbl="sibTrans2D1" presStyleIdx="1" presStyleCnt="2"/>
      <dgm:spPr/>
    </dgm:pt>
    <dgm:pt modelId="{CA61C5DD-E1DF-44E4-86FD-28AEBDD2D747}" type="pres">
      <dgm:prSet presAssocID="{81D45F7D-C7DB-42B3-B7C9-63EB2633C396}" presName="node" presStyleLbl="node1" presStyleIdx="2" presStyleCnt="3">
        <dgm:presLayoutVars>
          <dgm:bulletEnabled val="1"/>
        </dgm:presLayoutVars>
      </dgm:prSet>
      <dgm:spPr/>
    </dgm:pt>
  </dgm:ptLst>
  <dgm:cxnLst>
    <dgm:cxn modelId="{C398CA01-1E94-4F35-BCE8-597D2FEC27AE}" srcId="{7A93C280-B7D4-4891-9481-326FF8712A80}" destId="{81D45F7D-C7DB-42B3-B7C9-63EB2633C396}" srcOrd="2" destOrd="0" parTransId="{F37C1856-34A2-449A-B229-C7F019B68BF4}" sibTransId="{B9EB8501-14C2-48B8-AA89-FF456457DC7C}"/>
    <dgm:cxn modelId="{5B013512-9002-44E8-A481-DD153CBBC815}" type="presOf" srcId="{1784B0B4-FC60-4925-838E-B780D523956C}" destId="{EB5AF3FC-DA0E-468C-8531-CF0A5B2C229F}" srcOrd="0" destOrd="0" presId="urn:microsoft.com/office/officeart/2005/8/layout/process1"/>
    <dgm:cxn modelId="{DC8A5C12-99F0-4717-9053-AE9F7CFBE886}" type="presOf" srcId="{BE26787E-E109-4B9E-A651-28E80A627AB7}" destId="{6BD8F8DB-941C-4AD7-B429-E2510202EAA4}"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B8220434-0178-49CF-A8B9-93A007A2381D}" type="presOf" srcId="{B1379598-4D4A-4A70-A9D1-1D68E1CC576B}" destId="{D7F521CA-DB06-4D63-8857-0826A06C1DF1}" srcOrd="1" destOrd="0" presId="urn:microsoft.com/office/officeart/2005/8/layout/process1"/>
    <dgm:cxn modelId="{A1A53663-B38E-4BD8-A8B3-802D90938585}" type="presOf" srcId="{AED0DF92-416A-4D99-A5D1-BB7D9B2A188E}" destId="{0AF644B5-057E-4AB1-8016-24B9E68B8E2E}" srcOrd="0" destOrd="0" presId="urn:microsoft.com/office/officeart/2005/8/layout/process1"/>
    <dgm:cxn modelId="{7E22FB49-5152-4DF7-A80E-BE1F4AD1881A}" type="presOf" srcId="{81D45F7D-C7DB-42B3-B7C9-63EB2633C396}" destId="{CA61C5DD-E1DF-44E4-86FD-28AEBDD2D747}" srcOrd="0" destOrd="0" presId="urn:microsoft.com/office/officeart/2005/8/layout/process1"/>
    <dgm:cxn modelId="{06BC8B6A-37CD-4167-B20A-9928D14B6D50}" type="presOf" srcId="{B1379598-4D4A-4A70-A9D1-1D68E1CC576B}" destId="{A0E8B5B6-C0C6-409F-8728-23F01436E104}" srcOrd="0" destOrd="0" presId="urn:microsoft.com/office/officeart/2005/8/layout/process1"/>
    <dgm:cxn modelId="{5988D556-34BF-4A33-883F-B57771FD1CCA}" type="presOf" srcId="{AED0DF92-416A-4D99-A5D1-BB7D9B2A188E}" destId="{DA775159-0ED4-4C85-9D82-ED5584FF7916}" srcOrd="1"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6096B4E4-9A8F-4E70-B3AC-C2556C7C4E1E}" type="presOf" srcId="{7A93C280-B7D4-4891-9481-326FF8712A80}" destId="{302C6A1E-C029-4BE7-BB91-1CBC29948655}" srcOrd="0" destOrd="0" presId="urn:microsoft.com/office/officeart/2005/8/layout/process1"/>
    <dgm:cxn modelId="{40C6AEA9-751F-436C-8050-E7D3B88E6D69}" type="presParOf" srcId="{302C6A1E-C029-4BE7-BB91-1CBC29948655}" destId="{6BD8F8DB-941C-4AD7-B429-E2510202EAA4}" srcOrd="0" destOrd="0" presId="urn:microsoft.com/office/officeart/2005/8/layout/process1"/>
    <dgm:cxn modelId="{B4FBC4BB-FD9D-45B6-8D1A-CC4075C5684E}" type="presParOf" srcId="{302C6A1E-C029-4BE7-BB91-1CBC29948655}" destId="{A0E8B5B6-C0C6-409F-8728-23F01436E104}" srcOrd="1" destOrd="0" presId="urn:microsoft.com/office/officeart/2005/8/layout/process1"/>
    <dgm:cxn modelId="{479C9E06-3A85-4F6F-806C-0B01FD60834B}" type="presParOf" srcId="{A0E8B5B6-C0C6-409F-8728-23F01436E104}" destId="{D7F521CA-DB06-4D63-8857-0826A06C1DF1}" srcOrd="0" destOrd="0" presId="urn:microsoft.com/office/officeart/2005/8/layout/process1"/>
    <dgm:cxn modelId="{2043F490-F3A8-4934-8258-EBC484639A48}" type="presParOf" srcId="{302C6A1E-C029-4BE7-BB91-1CBC29948655}" destId="{EB5AF3FC-DA0E-468C-8531-CF0A5B2C229F}" srcOrd="2" destOrd="0" presId="urn:microsoft.com/office/officeart/2005/8/layout/process1"/>
    <dgm:cxn modelId="{5462D655-FDBD-4F1F-9A4B-0777BFC517EB}" type="presParOf" srcId="{302C6A1E-C029-4BE7-BB91-1CBC29948655}" destId="{0AF644B5-057E-4AB1-8016-24B9E68B8E2E}" srcOrd="3" destOrd="0" presId="urn:microsoft.com/office/officeart/2005/8/layout/process1"/>
    <dgm:cxn modelId="{FAFA77CB-AE41-40ED-8631-85295E409D1A}" type="presParOf" srcId="{0AF644B5-057E-4AB1-8016-24B9E68B8E2E}" destId="{DA775159-0ED4-4C85-9D82-ED5584FF7916}" srcOrd="0" destOrd="0" presId="urn:microsoft.com/office/officeart/2005/8/layout/process1"/>
    <dgm:cxn modelId="{EF64AFF4-2E6A-430F-85BB-4765DE51CD6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09DE4-3A89-49DA-9ACA-38C3F18526DB}">
      <dsp:nvSpPr>
        <dsp:cNvPr id="0" name=""/>
        <dsp:cNvSpPr/>
      </dsp:nvSpPr>
      <dsp:spPr>
        <a:xfrm>
          <a:off x="-4935056" y="-756206"/>
          <a:ext cx="5877568" cy="5877568"/>
        </a:xfrm>
        <a:prstGeom prst="blockArc">
          <a:avLst>
            <a:gd name="adj1" fmla="val 18900000"/>
            <a:gd name="adj2" fmla="val 2700000"/>
            <a:gd name="adj3" fmla="val 367"/>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07AAB-0EC9-4692-8D11-79B250951794}">
      <dsp:nvSpPr>
        <dsp:cNvPr id="0" name=""/>
        <dsp:cNvSpPr/>
      </dsp:nvSpPr>
      <dsp:spPr>
        <a:xfrm>
          <a:off x="472289" y="254553"/>
          <a:ext cx="758509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72289" y="254553"/>
        <a:ext cx="7585098" cy="545818"/>
      </dsp:txXfrm>
    </dsp:sp>
    <dsp:sp modelId="{DC2A4A75-D833-4869-BAF1-F64BF6B2C3B0}">
      <dsp:nvSpPr>
        <dsp:cNvPr id="0" name=""/>
        <dsp:cNvSpPr/>
      </dsp:nvSpPr>
      <dsp:spPr>
        <a:xfrm>
          <a:off x="71229" y="204507"/>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8135A8AA-F5B4-42F4-8CBA-540E6DA4E3BB}">
      <dsp:nvSpPr>
        <dsp:cNvPr id="0" name=""/>
        <dsp:cNvSpPr/>
      </dsp:nvSpPr>
      <dsp:spPr>
        <a:xfrm>
          <a:off x="803484" y="1091201"/>
          <a:ext cx="7193980"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Conferences (IEEE, IET, VDE)</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1091201"/>
        <a:ext cx="7193980" cy="545818"/>
      </dsp:txXfrm>
    </dsp:sp>
    <dsp:sp modelId="{EB824714-90A8-4BE4-85DB-1350AFD29636}">
      <dsp:nvSpPr>
        <dsp:cNvPr id="0" name=""/>
        <dsp:cNvSpPr/>
      </dsp:nvSpPr>
      <dsp:spPr>
        <a:xfrm>
          <a:off x="462347" y="1022974"/>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032FA194-DF2B-4E31-9D83-6866A28DD38F}">
      <dsp:nvSpPr>
        <dsp:cNvPr id="0" name=""/>
        <dsp:cNvSpPr/>
      </dsp:nvSpPr>
      <dsp:spPr>
        <a:xfrm>
          <a:off x="923526" y="1909668"/>
          <a:ext cx="707393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923526" y="1909668"/>
        <a:ext cx="7073938" cy="545818"/>
      </dsp:txXfrm>
    </dsp:sp>
    <dsp:sp modelId="{B42BCD44-E604-4E71-A101-BA4C1B011FF9}">
      <dsp:nvSpPr>
        <dsp:cNvPr id="0" name=""/>
        <dsp:cNvSpPr/>
      </dsp:nvSpPr>
      <dsp:spPr>
        <a:xfrm>
          <a:off x="582389" y="1841440"/>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DB174C00-6DAB-4086-BC9E-EF73C02761AA}">
      <dsp:nvSpPr>
        <dsp:cNvPr id="0" name=""/>
        <dsp:cNvSpPr/>
      </dsp:nvSpPr>
      <dsp:spPr>
        <a:xfrm>
          <a:off x="803484" y="2728134"/>
          <a:ext cx="7193980"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50800" rIns="50800" bIns="508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2000" b="1" kern="1200" dirty="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en-US" altLang="zh-TW"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(Wiley, MIT, M&amp;C, NOW, River)</a:t>
          </a:r>
          <a:endParaRPr lang="zh-TW" altLang="en-US"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2728134"/>
        <a:ext cx="7193980" cy="545818"/>
      </dsp:txXfrm>
    </dsp:sp>
    <dsp:sp modelId="{13CA4E9B-470C-4DD9-8BB3-0F9E34BA002F}">
      <dsp:nvSpPr>
        <dsp:cNvPr id="0" name=""/>
        <dsp:cNvSpPr/>
      </dsp:nvSpPr>
      <dsp:spPr>
        <a:xfrm>
          <a:off x="462347" y="2659907"/>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D49F2DE7-8982-4DFD-8749-093A53A0F58C}">
      <dsp:nvSpPr>
        <dsp:cNvPr id="0" name=""/>
        <dsp:cNvSpPr/>
      </dsp:nvSpPr>
      <dsp:spPr>
        <a:xfrm>
          <a:off x="412366" y="3546601"/>
          <a:ext cx="7585098"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50800" rIns="50800" bIns="5080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Courses (IEEE)</a:t>
          </a:r>
          <a:endParaRPr lang="zh-TW" altLang="en-US" sz="20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12366" y="3546601"/>
        <a:ext cx="7585098" cy="545818"/>
      </dsp:txXfrm>
    </dsp:sp>
    <dsp:sp modelId="{F8229FF8-BC59-4F77-9BF9-49475542CF90}">
      <dsp:nvSpPr>
        <dsp:cNvPr id="0" name=""/>
        <dsp:cNvSpPr/>
      </dsp:nvSpPr>
      <dsp:spPr>
        <a:xfrm>
          <a:off x="71229" y="3478373"/>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2092428"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檢索</a:t>
          </a:r>
        </a:p>
      </dsp:txBody>
      <dsp:txXfrm>
        <a:off x="2134209" y="41781"/>
        <a:ext cx="1342950" cy="2171204"/>
      </dsp:txXfrm>
    </dsp:sp>
    <dsp:sp modelId="{A0E8B5B6-C0C6-409F-8728-23F01436E104}">
      <dsp:nvSpPr>
        <dsp:cNvPr id="0" name=""/>
        <dsp:cNvSpPr/>
      </dsp:nvSpPr>
      <dsp:spPr>
        <a:xfrm rot="159591">
          <a:off x="1606140" y="954616"/>
          <a:ext cx="352935"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zh-TW" altLang="en-US" sz="4800" kern="1200"/>
        </a:p>
      </dsp:txBody>
      <dsp:txXfrm rot="10800000">
        <a:off x="1606197" y="1022914"/>
        <a:ext cx="247055" cy="212265"/>
      </dsp:txXfrm>
    </dsp:sp>
    <dsp:sp modelId="{7FD81404-410E-45FB-B011-44428C09FCFA}">
      <dsp:nvSpPr>
        <dsp:cNvPr id="0" name=""/>
        <dsp:cNvSpPr/>
      </dsp:nvSpPr>
      <dsp:spPr>
        <a:xfrm>
          <a:off x="0"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zh-TW" altLang="en-US" sz="5400" kern="1200" dirty="0"/>
            <a:t>瀏覽</a:t>
          </a:r>
        </a:p>
      </dsp:txBody>
      <dsp:txXfrm>
        <a:off x="41781" y="41781"/>
        <a:ext cx="1342950" cy="2171204"/>
      </dsp:txXfrm>
    </dsp:sp>
    <dsp:sp modelId="{A07EEAE6-3ADC-4467-9F17-28BED7E113DC}">
      <dsp:nvSpPr>
        <dsp:cNvPr id="0" name=""/>
        <dsp:cNvSpPr/>
      </dsp:nvSpPr>
      <dsp:spPr>
        <a:xfrm rot="10800000" flipH="1">
          <a:off x="3635423" y="964927"/>
          <a:ext cx="384622" cy="381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TW" altLang="en-US" sz="1600" kern="1200"/>
        </a:p>
      </dsp:txBody>
      <dsp:txXfrm>
        <a:off x="3635423" y="1041223"/>
        <a:ext cx="270178" cy="228887"/>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個人化</a:t>
          </a:r>
          <a:endParaRPr lang="en-US" altLang="zh-TW" sz="4800" kern="1200" dirty="0"/>
        </a:p>
      </dsp:txBody>
      <dsp:txXfrm>
        <a:off x="4043441" y="41781"/>
        <a:ext cx="1342950" cy="2171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個人化</a:t>
          </a:r>
          <a:endParaRPr lang="en-US" altLang="zh-TW" sz="4800" kern="1200" dirty="0"/>
        </a:p>
      </dsp:txBody>
      <dsp:txXfrm>
        <a:off x="4043441" y="41781"/>
        <a:ext cx="1342950" cy="2171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zh-TW" altLang="en-US" sz="4800" kern="1200" dirty="0"/>
            <a:t>個人化</a:t>
          </a:r>
          <a:endParaRPr lang="en-US" altLang="zh-TW" sz="4800" kern="1200" dirty="0"/>
        </a:p>
      </dsp:txBody>
      <dsp:txXfrm>
        <a:off x="4043441" y="41781"/>
        <a:ext cx="1342950" cy="21712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1/27/2021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414A5-0800-4AF7-B01E-5203F7C95BB5}" type="slidenum">
              <a:rPr lang="en-US" smtClean="0"/>
              <a:pPr/>
              <a:t>1</a:t>
            </a:fld>
            <a:endParaRPr lang="en-US"/>
          </a:p>
        </p:txBody>
      </p:sp>
    </p:spTree>
    <p:extLst>
      <p:ext uri="{BB962C8B-B14F-4D97-AF65-F5344CB8AC3E}">
        <p14:creationId xmlns:p14="http://schemas.microsoft.com/office/powerpoint/2010/main" val="1996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defTabSz="943974" eaLnBrk="0" hangingPunct="0">
              <a:spcBef>
                <a:spcPct val="30000"/>
              </a:spcBef>
              <a:defRPr sz="1200">
                <a:solidFill>
                  <a:schemeClr val="tx1"/>
                </a:solidFill>
                <a:latin typeface="Calibri" pitchFamily="34" charset="0"/>
              </a:defRPr>
            </a:lvl1pPr>
            <a:lvl2pPr marL="776522" indent="-298788" defTabSz="943974" eaLnBrk="0" hangingPunct="0">
              <a:spcBef>
                <a:spcPct val="30000"/>
              </a:spcBef>
              <a:defRPr sz="1200">
                <a:solidFill>
                  <a:schemeClr val="tx1"/>
                </a:solidFill>
                <a:latin typeface="Calibri" pitchFamily="34" charset="0"/>
              </a:defRPr>
            </a:lvl2pPr>
            <a:lvl3pPr marL="1195151" indent="-238046" defTabSz="943974" eaLnBrk="0" hangingPunct="0">
              <a:spcBef>
                <a:spcPct val="30000"/>
              </a:spcBef>
              <a:defRPr sz="1200">
                <a:solidFill>
                  <a:schemeClr val="tx1"/>
                </a:solidFill>
                <a:latin typeface="Calibri" pitchFamily="34" charset="0"/>
              </a:defRPr>
            </a:lvl3pPr>
            <a:lvl4pPr marL="1672885" indent="-238046" defTabSz="943974" eaLnBrk="0" hangingPunct="0">
              <a:spcBef>
                <a:spcPct val="30000"/>
              </a:spcBef>
              <a:defRPr sz="1200">
                <a:solidFill>
                  <a:schemeClr val="tx1"/>
                </a:solidFill>
                <a:latin typeface="Calibri" pitchFamily="34" charset="0"/>
              </a:defRPr>
            </a:lvl4pPr>
            <a:lvl5pPr marL="2150617" indent="-238046" defTabSz="943974" eaLnBrk="0" hangingPunct="0">
              <a:spcBef>
                <a:spcPct val="30000"/>
              </a:spcBef>
              <a:defRPr sz="1200">
                <a:solidFill>
                  <a:schemeClr val="tx1"/>
                </a:solidFill>
                <a:latin typeface="Calibri" pitchFamily="34" charset="0"/>
              </a:defRPr>
            </a:lvl5pPr>
            <a:lvl6pPr marL="2623425" indent="-238046" defTabSz="943974" eaLnBrk="0" fontAlgn="base" hangingPunct="0">
              <a:spcBef>
                <a:spcPct val="30000"/>
              </a:spcBef>
              <a:spcAft>
                <a:spcPct val="0"/>
              </a:spcAft>
              <a:defRPr sz="1200">
                <a:solidFill>
                  <a:schemeClr val="tx1"/>
                </a:solidFill>
                <a:latin typeface="Calibri" pitchFamily="34" charset="0"/>
              </a:defRPr>
            </a:lvl6pPr>
            <a:lvl7pPr marL="3096233" indent="-238046" defTabSz="943974" eaLnBrk="0" fontAlgn="base" hangingPunct="0">
              <a:spcBef>
                <a:spcPct val="30000"/>
              </a:spcBef>
              <a:spcAft>
                <a:spcPct val="0"/>
              </a:spcAft>
              <a:defRPr sz="1200">
                <a:solidFill>
                  <a:schemeClr val="tx1"/>
                </a:solidFill>
                <a:latin typeface="Calibri" pitchFamily="34" charset="0"/>
              </a:defRPr>
            </a:lvl7pPr>
            <a:lvl8pPr marL="3569039" indent="-238046" defTabSz="943974" eaLnBrk="0" fontAlgn="base" hangingPunct="0">
              <a:spcBef>
                <a:spcPct val="30000"/>
              </a:spcBef>
              <a:spcAft>
                <a:spcPct val="0"/>
              </a:spcAft>
              <a:defRPr sz="1200">
                <a:solidFill>
                  <a:schemeClr val="tx1"/>
                </a:solidFill>
                <a:latin typeface="Calibri" pitchFamily="34" charset="0"/>
              </a:defRPr>
            </a:lvl8pPr>
            <a:lvl9pPr marL="4041846" indent="-238046" defTabSz="94397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6C0822-3831-4BAB-BE4D-2E6BD506923E}" type="slidenum">
              <a:rPr lang="en-US" altLang="en-US" smtClean="0">
                <a:solidFill>
                  <a:srgbClr val="000000"/>
                </a:solidFill>
                <a:latin typeface="Arial" charset="0"/>
                <a:ea typeface="ＭＳ Ｐゴシック" pitchFamily="34" charset="-128"/>
              </a:rPr>
              <a:pPr eaLnBrk="1" hangingPunct="1">
                <a:spcBef>
                  <a:spcPct val="0"/>
                </a:spcBef>
              </a:pPr>
              <a:t>12</a:t>
            </a:fld>
            <a:endParaRPr lang="en-US" altLang="en-US">
              <a:solidFill>
                <a:srgbClr val="000000"/>
              </a:solidFill>
              <a:latin typeface="Arial" charset="0"/>
              <a:ea typeface="ＭＳ Ｐゴシック" pitchFamily="34" charset="-128"/>
            </a:endParaRPr>
          </a:p>
        </p:txBody>
      </p:sp>
      <p:sp>
        <p:nvSpPr>
          <p:cNvPr id="202755"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a typeface="ＭＳ Ｐゴシック" pitchFamily="34" charset="-128"/>
            </a:endParaRPr>
          </a:p>
        </p:txBody>
      </p:sp>
    </p:spTree>
    <p:extLst>
      <p:ext uri="{BB962C8B-B14F-4D97-AF65-F5344CB8AC3E}">
        <p14:creationId xmlns:p14="http://schemas.microsoft.com/office/powerpoint/2010/main" val="418686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C14592C-D25B-422D-888C-23E81DE6DA72}"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374622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1" dirty="0">
                <a:latin typeface="Calibri" panose="020F0502020204030204" pitchFamily="34" charset="0"/>
                <a:ea typeface="+mn-ea"/>
                <a:cs typeface="Calibri" panose="020F0502020204030204" pitchFamily="34" charset="0"/>
              </a:rPr>
              <a:t>IEEE Computer Vision and Pattern Recognition </a:t>
            </a:r>
          </a:p>
          <a:p>
            <a:endParaRPr lang="zh-TW" altLang="en-US" dirty="0"/>
          </a:p>
        </p:txBody>
      </p:sp>
      <p:sp>
        <p:nvSpPr>
          <p:cNvPr id="4" name="投影片編號版面配置區 3"/>
          <p:cNvSpPr>
            <a:spLocks noGrp="1"/>
          </p:cNvSpPr>
          <p:nvPr>
            <p:ph type="sldNum" sz="quarter" idx="5"/>
          </p:nvPr>
        </p:nvSpPr>
        <p:spPr/>
        <p:txBody>
          <a:bodyPr/>
          <a:lstStyle/>
          <a:p>
            <a:fld id="{DFF362D4-5DD5-1441-A093-8EF5773AF7CF}" type="slidenum">
              <a:rPr lang="en-US" smtClean="0"/>
              <a:t>19</a:t>
            </a:fld>
            <a:endParaRPr lang="en-US"/>
          </a:p>
        </p:txBody>
      </p:sp>
    </p:spTree>
    <p:extLst>
      <p:ext uri="{BB962C8B-B14F-4D97-AF65-F5344CB8AC3E}">
        <p14:creationId xmlns:p14="http://schemas.microsoft.com/office/powerpoint/2010/main" val="166534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2"/>
          <p:cNvSpPr>
            <a:spLocks noGrp="1" noRot="1" noChangeAspect="1" noChangeArrowheads="1" noTextEdit="1"/>
          </p:cNvSpPr>
          <p:nvPr>
            <p:ph type="sldImg"/>
          </p:nvPr>
        </p:nvSpPr>
        <p:spPr bwMode="auto">
          <a:xfrm>
            <a:off x="1184275" y="698500"/>
            <a:ext cx="4646613"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35148" y="4416509"/>
            <a:ext cx="5140106" cy="41816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rPr>
              <a:t>		.</a:t>
            </a:r>
          </a:p>
        </p:txBody>
      </p:sp>
    </p:spTree>
    <p:extLst>
      <p:ext uri="{BB962C8B-B14F-4D97-AF65-F5344CB8AC3E}">
        <p14:creationId xmlns:p14="http://schemas.microsoft.com/office/powerpoint/2010/main" val="3476012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接著來交各為如何檢索</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2197009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1049130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39053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1390531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139053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12220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26</a:t>
            </a:fld>
            <a:endParaRPr lang="en-US"/>
          </a:p>
        </p:txBody>
      </p:sp>
    </p:spTree>
    <p:extLst>
      <p:ext uri="{BB962C8B-B14F-4D97-AF65-F5344CB8AC3E}">
        <p14:creationId xmlns:p14="http://schemas.microsoft.com/office/powerpoint/2010/main" val="4259916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我們來看 透過</a:t>
            </a:r>
            <a:r>
              <a:rPr lang="en-US" altLang="zh-TW" dirty="0"/>
              <a:t>browse</a:t>
            </a:r>
            <a:r>
              <a:rPr lang="zh-TW" altLang="en-US" dirty="0"/>
              <a:t>選擇</a:t>
            </a:r>
            <a:r>
              <a:rPr lang="en-US" altLang="zh-TW" dirty="0" err="1"/>
              <a:t>jornal</a:t>
            </a:r>
            <a:r>
              <a:rPr lang="en-US" altLang="zh-TW" baseline="0" dirty="0"/>
              <a:t> and Magazine</a:t>
            </a:r>
            <a:r>
              <a:rPr lang="zh-TW" altLang="en-US" baseline="0" dirty="0"/>
              <a:t>會來到 </a:t>
            </a:r>
            <a:r>
              <a:rPr lang="zh-TW" altLang="en-US" dirty="0"/>
              <a:t>期刊雜誌的瀏覽畫面 </a:t>
            </a:r>
            <a:endParaRPr lang="en-US" altLang="zh-TW" dirty="0"/>
          </a:p>
          <a:p>
            <a:r>
              <a:rPr lang="zh-TW" altLang="en-US" dirty="0"/>
              <a:t>期刊清單</a:t>
            </a:r>
            <a:endParaRPr lang="en-US" altLang="zh-TW" dirty="0"/>
          </a:p>
          <a:p>
            <a:r>
              <a:rPr lang="zh-TW" altLang="en-US" dirty="0"/>
              <a:t>檢索室輸入關鍵字</a:t>
            </a:r>
            <a:endParaRPr lang="en-US" altLang="zh-TW" dirty="0"/>
          </a:p>
          <a:p>
            <a:r>
              <a:rPr lang="zh-TW" altLang="en-US" dirty="0"/>
              <a:t>依字母排序</a:t>
            </a:r>
            <a:endParaRPr lang="en-US" altLang="zh-TW" dirty="0"/>
          </a:p>
          <a:p>
            <a:r>
              <a:rPr lang="zh-TW" altLang="en-US" dirty="0"/>
              <a:t>並選擇顯示的比數</a:t>
            </a:r>
          </a:p>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27</a:t>
            </a:fld>
            <a:endParaRPr lang="en-US"/>
          </a:p>
        </p:txBody>
      </p:sp>
    </p:spTree>
    <p:extLst>
      <p:ext uri="{BB962C8B-B14F-4D97-AF65-F5344CB8AC3E}">
        <p14:creationId xmlns:p14="http://schemas.microsoft.com/office/powerpoint/2010/main" val="2260374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依照</a:t>
            </a:r>
            <a:r>
              <a:rPr lang="en-US" altLang="zh-TW" dirty="0"/>
              <a:t>tile </a:t>
            </a:r>
            <a:r>
              <a:rPr lang="zh-TW" altLang="en-US" dirty="0"/>
              <a:t>下關鍵字</a:t>
            </a:r>
            <a:endParaRPr lang="en-US" altLang="zh-TW" dirty="0"/>
          </a:p>
          <a:p>
            <a:r>
              <a:rPr lang="zh-TW" altLang="en-US" dirty="0"/>
              <a:t>或依照主題找尋你要的期刊</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28</a:t>
            </a:fld>
            <a:endParaRPr lang="en-US"/>
          </a:p>
        </p:txBody>
      </p:sp>
    </p:spTree>
    <p:extLst>
      <p:ext uri="{BB962C8B-B14F-4D97-AF65-F5344CB8AC3E}">
        <p14:creationId xmlns:p14="http://schemas.microsoft.com/office/powerpoint/2010/main" val="897474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假設我們要查詢跟網路相關的期刊有哪些</a:t>
            </a:r>
            <a:endParaRPr lang="en-US" altLang="zh-TW" dirty="0"/>
          </a:p>
          <a:p>
            <a:r>
              <a:rPr lang="zh-TW" altLang="en-US" dirty="0"/>
              <a:t>我們可以再檢索室</a:t>
            </a:r>
            <a:r>
              <a:rPr lang="en-US" altLang="zh-TW" dirty="0"/>
              <a:t>KEY </a:t>
            </a:r>
            <a:r>
              <a:rPr lang="zh-TW" altLang="en-US" dirty="0"/>
              <a:t>上</a:t>
            </a:r>
            <a:r>
              <a:rPr lang="en-US" altLang="zh-TW" dirty="0"/>
              <a:t>NETWORK</a:t>
            </a:r>
            <a:r>
              <a:rPr lang="zh-TW" altLang="en-US" dirty="0"/>
              <a:t>關鍵字，</a:t>
            </a:r>
            <a:endParaRPr lang="en-US" altLang="zh-TW" dirty="0"/>
          </a:p>
          <a:p>
            <a:r>
              <a:rPr lang="zh-TW" altLang="en-US" dirty="0"/>
              <a:t>注意喔這邊是依照期刊名稱做關鍵字</a:t>
            </a:r>
            <a:endParaRPr lang="en-US" altLang="zh-TW" dirty="0"/>
          </a:p>
          <a:p>
            <a:r>
              <a:rPr lang="zh-TW" altLang="en-US" dirty="0"/>
              <a:t>所以出來的結果都是帶有關鍵字的期刊名稱</a:t>
            </a:r>
            <a:endParaRPr lang="en-US" altLang="zh-TW" dirty="0"/>
          </a:p>
          <a:p>
            <a:r>
              <a:rPr lang="zh-TW" altLang="en-US" dirty="0"/>
              <a:t>接著一樣可以設定顯示筆數，依照一個排序條件</a:t>
            </a:r>
            <a:r>
              <a:rPr lang="en-US" altLang="zh-TW" dirty="0"/>
              <a:t>(</a:t>
            </a:r>
            <a:r>
              <a:rPr lang="zh-TW" altLang="en-US" dirty="0"/>
              <a:t>一開始設定是在相關性、也有依照新舊程度排序、引用程度排序、以及字母排序，滿推薦同學在第一次查詢時使用引用次數排序來決定自己優先參考的文章，剛剛也有提到引用程度越大，其文章越具權威性</a:t>
            </a:r>
            <a:endParaRPr lang="en-US" altLang="zh-TW" dirty="0"/>
          </a:p>
          <a:p>
            <a:r>
              <a:rPr lang="zh-TW" altLang="en-US" dirty="0"/>
              <a:t>左邊欄位可以依照年粉出版社主題等等做個資料限縮的部分</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29</a:t>
            </a:fld>
            <a:endParaRPr lang="en-US"/>
          </a:p>
        </p:txBody>
      </p:sp>
    </p:spTree>
    <p:extLst>
      <p:ext uri="{BB962C8B-B14F-4D97-AF65-F5344CB8AC3E}">
        <p14:creationId xmlns:p14="http://schemas.microsoft.com/office/powerpoint/2010/main" val="3510088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IEEE NETWORK</a:t>
            </a:r>
            <a:r>
              <a:rPr lang="zh-TW" altLang="en-US" dirty="0"/>
              <a:t>做期刊雜誌瀏覽頁面舉例</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30</a:t>
            </a:fld>
            <a:endParaRPr lang="en-US"/>
          </a:p>
        </p:txBody>
      </p:sp>
    </p:spTree>
    <p:extLst>
      <p:ext uri="{BB962C8B-B14F-4D97-AF65-F5344CB8AC3E}">
        <p14:creationId xmlns:p14="http://schemas.microsoft.com/office/powerpoint/2010/main" val="703516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About </a:t>
            </a:r>
            <a:r>
              <a:rPr lang="en-US" altLang="zh-TW" dirty="0" err="1"/>
              <a:t>Jornal</a:t>
            </a:r>
            <a:r>
              <a:rPr lang="en-US" altLang="zh-TW" dirty="0"/>
              <a:t> </a:t>
            </a:r>
            <a:r>
              <a:rPr lang="zh-TW" altLang="en-US" dirty="0"/>
              <a:t>介紹 </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31</a:t>
            </a:fld>
            <a:endParaRPr lang="en-US"/>
          </a:p>
        </p:txBody>
      </p:sp>
    </p:spTree>
    <p:extLst>
      <p:ext uri="{BB962C8B-B14F-4D97-AF65-F5344CB8AC3E}">
        <p14:creationId xmlns:p14="http://schemas.microsoft.com/office/powerpoint/2010/main" val="69588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Citation map </a:t>
            </a:r>
            <a:r>
              <a:rPr lang="zh-TW" altLang="en-US" dirty="0"/>
              <a:t>可以快速幫你整理出此篇文章所用的</a:t>
            </a:r>
            <a:r>
              <a:rPr lang="en-US" altLang="zh-TW" dirty="0" err="1"/>
              <a:t>refernce</a:t>
            </a:r>
            <a:r>
              <a:rPr lang="zh-TW" altLang="en-US" dirty="0"/>
              <a:t>以及</a:t>
            </a:r>
            <a:r>
              <a:rPr lang="en-US" altLang="zh-TW" dirty="0"/>
              <a:t>citation</a:t>
            </a:r>
            <a:r>
              <a:rPr lang="zh-TW" altLang="en-US" dirty="0"/>
              <a:t>列表</a:t>
            </a:r>
            <a:endParaRPr lang="en-US" altLang="zh-TW" dirty="0"/>
          </a:p>
          <a:p>
            <a:r>
              <a:rPr lang="zh-TW" altLang="en-US" dirty="0"/>
              <a:t>你可以查看這篇文章的來龍去脈</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346437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1954847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38</a:t>
            </a:fld>
            <a:endParaRPr lang="en-US"/>
          </a:p>
        </p:txBody>
      </p:sp>
    </p:spTree>
    <p:extLst>
      <p:ext uri="{BB962C8B-B14F-4D97-AF65-F5344CB8AC3E}">
        <p14:creationId xmlns:p14="http://schemas.microsoft.com/office/powerpoint/2010/main" val="265896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39</a:t>
            </a:fld>
            <a:endParaRPr lang="en-US"/>
          </a:p>
        </p:txBody>
      </p:sp>
    </p:spTree>
    <p:extLst>
      <p:ext uri="{BB962C8B-B14F-4D97-AF65-F5344CB8AC3E}">
        <p14:creationId xmlns:p14="http://schemas.microsoft.com/office/powerpoint/2010/main" val="338868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altLang="zh-TW" sz="1200" b="1" dirty="0">
              <a:solidFill>
                <a:schemeClr val="tx2"/>
              </a:solidFill>
              <a:latin typeface="+mn-ea"/>
            </a:endParaRPr>
          </a:p>
          <a:p>
            <a:endParaRPr lang="zh-CN" altLang="en-US" dirty="0">
              <a:latin typeface="Arial" pitchFamily="34" charset="0"/>
            </a:endParaRP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FCD96030-D7D1-4B4D-A588-FECB60558BBF}" type="slidenum">
              <a:rPr lang="en-US" altLang="zh-CN" sz="1200">
                <a:ea typeface="ＭＳ Ｐゴシック" pitchFamily="34" charset="-128"/>
              </a:rPr>
              <a:pPr/>
              <a:t>4</a:t>
            </a:fld>
            <a:endParaRPr lang="en-US" altLang="zh-CN" sz="120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接著來交各為如何檢索</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41</a:t>
            </a:fld>
            <a:endParaRPr lang="en-US"/>
          </a:p>
        </p:txBody>
      </p:sp>
    </p:spTree>
    <p:extLst>
      <p:ext uri="{BB962C8B-B14F-4D97-AF65-F5344CB8AC3E}">
        <p14:creationId xmlns:p14="http://schemas.microsoft.com/office/powerpoint/2010/main" val="15328061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42</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43</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44</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TW" altLang="en-US" dirty="0"/>
              <a:t>假設我們針對所有文章想了解跟雲端運算相關的文章</a:t>
            </a:r>
            <a:endParaRPr lang="en-US" altLang="zh-TW" dirty="0"/>
          </a:p>
          <a:p>
            <a:r>
              <a:rPr lang="zh-TW" altLang="en-US" dirty="0"/>
              <a:t>注意這邊檢索室只認定英文的部分，輸入完</a:t>
            </a:r>
            <a:r>
              <a:rPr lang="en-US" altLang="zh-TW" dirty="0"/>
              <a:t>cloud</a:t>
            </a:r>
            <a:r>
              <a:rPr lang="en-US" altLang="zh-TW" baseline="0" dirty="0"/>
              <a:t> computing</a:t>
            </a:r>
            <a:r>
              <a:rPr lang="zh-TW" altLang="en-US" baseline="0" dirty="0"/>
              <a:t>來到這樣的一個畫面</a:t>
            </a:r>
            <a:endParaRPr lang="en-US" altLang="zh-TW" baseline="0" dirty="0"/>
          </a:p>
          <a:p>
            <a:r>
              <a:rPr lang="zh-TW" altLang="en-US" baseline="0" dirty="0"/>
              <a:t>你可以再次輸入關鍵字</a:t>
            </a:r>
            <a:r>
              <a:rPr lang="en-US" altLang="zh-TW" baseline="0" dirty="0"/>
              <a:t>(</a:t>
            </a:r>
            <a:r>
              <a:rPr lang="zh-TW" altLang="en-US" baseline="0" dirty="0"/>
              <a:t>例如雲段應用在哪方面尚</a:t>
            </a:r>
            <a:r>
              <a:rPr lang="en-US" altLang="zh-TW" baseline="0" dirty="0"/>
              <a:t>)</a:t>
            </a:r>
          </a:p>
          <a:p>
            <a:r>
              <a:rPr lang="zh-TW" altLang="en-US" dirty="0"/>
              <a:t>以及更具左側欄位多重檢索列包含年份作者等更進一步的來限縮查找範圍</a:t>
            </a:r>
            <a:endParaRPr lang="en-US" altLang="zh-TW" dirty="0"/>
          </a:p>
          <a:p>
            <a:r>
              <a:rPr lang="zh-TW" altLang="en-US" dirty="0"/>
              <a:t>右上方一樣可以依照排序來顯示檢索結果</a:t>
            </a:r>
            <a:endParaRPr lang="zh-TW" altLang="zh-TW" dirty="0"/>
          </a:p>
          <a:p>
            <a:endParaRPr lang="zh-TW" altLang="zh-TW" dirty="0"/>
          </a:p>
        </p:txBody>
      </p:sp>
    </p:spTree>
    <p:extLst>
      <p:ext uri="{BB962C8B-B14F-4D97-AF65-F5344CB8AC3E}">
        <p14:creationId xmlns:p14="http://schemas.microsoft.com/office/powerpoint/2010/main" val="2872252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45</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dirty="0">
              <a:latin typeface="Arial" panose="020B0604020202020204" pitchFamily="34" charset="0"/>
            </a:endParaRPr>
          </a:p>
        </p:txBody>
      </p:sp>
    </p:spTree>
    <p:extLst>
      <p:ext uri="{BB962C8B-B14F-4D97-AF65-F5344CB8AC3E}">
        <p14:creationId xmlns:p14="http://schemas.microsoft.com/office/powerpoint/2010/main" val="1660260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46</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a:latin typeface="Arial" panose="020B0604020202020204" pitchFamily="34" charset="0"/>
              </a:rPr>
              <a:t>點選設定</a:t>
            </a:r>
          </a:p>
        </p:txBody>
      </p:sp>
    </p:spTree>
    <p:extLst>
      <p:ext uri="{BB962C8B-B14F-4D97-AF65-F5344CB8AC3E}">
        <p14:creationId xmlns:p14="http://schemas.microsoft.com/office/powerpoint/2010/main" val="1050225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232796CB-9B14-4750-B604-1E1C60AA3095}" type="slidenum">
              <a:rPr lang="en-US" altLang="zh-TW" sz="1200">
                <a:solidFill>
                  <a:srgbClr val="000000"/>
                </a:solidFill>
                <a:latin typeface="Times New Roman" panose="02020603050405020304" pitchFamily="18" charset="0"/>
                <a:ea typeface="新細明體" panose="02020500000000000000" pitchFamily="18" charset="-120"/>
              </a:rPr>
              <a:pPr eaLnBrk="1"/>
              <a:t>47</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9267"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9268"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85814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0292" name="投影片編號版面配置區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94901015-04C0-42C8-BBA0-4B68F693D481}" type="slidenum">
              <a:rPr lang="en-US" altLang="zh-TW" sz="1200">
                <a:solidFill>
                  <a:srgbClr val="000000"/>
                </a:solidFill>
                <a:latin typeface="Times New Roman" panose="02020603050405020304" pitchFamily="18" charset="0"/>
                <a:ea typeface="新細明體" panose="02020500000000000000" pitchFamily="18" charset="-120"/>
              </a:rPr>
              <a:pPr eaLnBrk="1"/>
              <a:t>48</a:t>
            </a:fld>
            <a:endParaRPr lang="en-US" altLang="zh-TW" sz="1200">
              <a:solidFill>
                <a:srgbClr val="000000"/>
              </a:solidFill>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4089964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EB103327-F945-4BA1-8E59-02308A8EF94C}" type="slidenum">
              <a:rPr lang="en-US" altLang="zh-TW" sz="1200">
                <a:solidFill>
                  <a:srgbClr val="000000"/>
                </a:solidFill>
                <a:latin typeface="Times New Roman" panose="02020603050405020304" pitchFamily="18" charset="0"/>
                <a:ea typeface="新細明體" panose="02020500000000000000" pitchFamily="18" charset="-120"/>
              </a:rPr>
              <a:pPr eaLnBrk="1"/>
              <a:t>49</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4131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4131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2916482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50</a:t>
            </a:fld>
            <a:endParaRPr lang="en-US"/>
          </a:p>
        </p:txBody>
      </p:sp>
    </p:spTree>
    <p:extLst>
      <p:ext uri="{BB962C8B-B14F-4D97-AF65-F5344CB8AC3E}">
        <p14:creationId xmlns:p14="http://schemas.microsoft.com/office/powerpoint/2010/main" val="32455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xfrm>
            <a:off x="684547" y="4344109"/>
            <a:ext cx="5488906" cy="4116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endParaRPr lang="en-US" altLang="en-US" dirty="0">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23" y="5148261"/>
            <a:ext cx="40100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304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51</a:t>
            </a:fld>
            <a:endParaRPr lang="en-US"/>
          </a:p>
        </p:txBody>
      </p:sp>
    </p:spTree>
    <p:extLst>
      <p:ext uri="{BB962C8B-B14F-4D97-AF65-F5344CB8AC3E}">
        <p14:creationId xmlns:p14="http://schemas.microsoft.com/office/powerpoint/2010/main" val="1016917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52</a:t>
            </a:fld>
            <a:endParaRPr lang="en-US"/>
          </a:p>
        </p:txBody>
      </p:sp>
    </p:spTree>
    <p:extLst>
      <p:ext uri="{BB962C8B-B14F-4D97-AF65-F5344CB8AC3E}">
        <p14:creationId xmlns:p14="http://schemas.microsoft.com/office/powerpoint/2010/main" val="21883547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53</a:t>
            </a:fld>
            <a:endParaRPr lang="en-US"/>
          </a:p>
        </p:txBody>
      </p:sp>
    </p:spTree>
    <p:extLst>
      <p:ext uri="{BB962C8B-B14F-4D97-AF65-F5344CB8AC3E}">
        <p14:creationId xmlns:p14="http://schemas.microsoft.com/office/powerpoint/2010/main" val="1444513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54</a:t>
            </a:fld>
            <a:endParaRPr lang="en-US"/>
          </a:p>
        </p:txBody>
      </p:sp>
    </p:spTree>
    <p:extLst>
      <p:ext uri="{BB962C8B-B14F-4D97-AF65-F5344CB8AC3E}">
        <p14:creationId xmlns:p14="http://schemas.microsoft.com/office/powerpoint/2010/main" val="6088490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使用功能要請同學幫我們先申請以一個免費的帳號</a:t>
            </a:r>
            <a:endParaRPr lang="en-US" altLang="zh-TW" dirty="0"/>
          </a:p>
          <a:p>
            <a:r>
              <a:rPr lang="zh-TW" altLang="en-US" dirty="0"/>
              <a:t>相當簡單只要提供你想收到通知的</a:t>
            </a:r>
            <a:r>
              <a:rPr lang="en-US" altLang="zh-TW" dirty="0"/>
              <a:t>email</a:t>
            </a:r>
            <a:r>
              <a:rPr lang="zh-TW" altLang="en-US" dirty="0"/>
              <a:t>以及姓名就能申請</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55</a:t>
            </a:fld>
            <a:endParaRPr lang="en-US"/>
          </a:p>
        </p:txBody>
      </p:sp>
    </p:spTree>
    <p:extLst>
      <p:ext uri="{BB962C8B-B14F-4D97-AF65-F5344CB8AC3E}">
        <p14:creationId xmlns:p14="http://schemas.microsoft.com/office/powerpoint/2010/main" val="3367188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申請完後你就獲得新知快報的功能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57</a:t>
            </a:fld>
            <a:endParaRPr lang="en-US"/>
          </a:p>
        </p:txBody>
      </p:sp>
    </p:spTree>
    <p:extLst>
      <p:ext uri="{BB962C8B-B14F-4D97-AF65-F5344CB8AC3E}">
        <p14:creationId xmlns:p14="http://schemas.microsoft.com/office/powerpoint/2010/main" val="3009438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點選你想持續關注的期刊右上角下個</a:t>
            </a:r>
            <a:r>
              <a:rPr lang="en-US" altLang="zh-TW" dirty="0"/>
              <a:t>content alert</a:t>
            </a:r>
          </a:p>
          <a:p>
            <a:r>
              <a:rPr lang="en-US" altLang="zh-TW" dirty="0"/>
              <a:t> </a:t>
            </a:r>
            <a:r>
              <a:rPr lang="zh-TW" altLang="en-US" dirty="0"/>
              <a:t>往後這本期刊有發表新的內容都能收到</a:t>
            </a:r>
            <a:r>
              <a:rPr lang="en-US" altLang="zh-TW" dirty="0"/>
              <a:t>email </a:t>
            </a:r>
            <a:r>
              <a:rPr lang="zh-TW" altLang="en-US" dirty="0"/>
              <a:t>通知</a:t>
            </a:r>
            <a:endParaRPr lang="en-US" altLang="zh-TW" dirty="0"/>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58</a:t>
            </a:fld>
            <a:endParaRPr lang="en-US"/>
          </a:p>
        </p:txBody>
      </p:sp>
    </p:spTree>
    <p:extLst>
      <p:ext uri="{BB962C8B-B14F-4D97-AF65-F5344CB8AC3E}">
        <p14:creationId xmlns:p14="http://schemas.microsoft.com/office/powerpoint/2010/main" val="71892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那什麼是</a:t>
            </a:r>
            <a:r>
              <a:rPr lang="en-US" altLang="zh-TW" dirty="0"/>
              <a:t>search alert </a:t>
            </a:r>
            <a:r>
              <a:rPr lang="zh-TW" altLang="en-US" dirty="0"/>
              <a:t>剛剛有提到基本的檢索功能透過一步步下關鍵字及多元檢索條件來完成我們所想要的檢索結果</a:t>
            </a:r>
            <a:endParaRPr lang="en-US" altLang="zh-TW" dirty="0"/>
          </a:p>
          <a:p>
            <a:r>
              <a:rPr lang="zh-TW" altLang="en-US" dirty="0"/>
              <a:t>那我們要怎麼紀錄這樣的檢索結果，除了下次不用再重複一樣的步驟外，有關這樣的一個檢索結過有發表相關的文章我們也能在</a:t>
            </a:r>
            <a:r>
              <a:rPr lang="en-US" altLang="zh-TW" dirty="0"/>
              <a:t>email</a:t>
            </a:r>
            <a:r>
              <a:rPr lang="zh-TW" altLang="en-US" dirty="0"/>
              <a:t>收到通知</a:t>
            </a:r>
            <a:endParaRPr lang="en-US" altLang="zh-TW" dirty="0"/>
          </a:p>
          <a:p>
            <a:r>
              <a:rPr lang="zh-TW" altLang="en-US" dirty="0"/>
              <a:t>這就是我們的</a:t>
            </a:r>
            <a:r>
              <a:rPr lang="en-US" altLang="zh-TW" dirty="0"/>
              <a:t>search alert </a:t>
            </a:r>
            <a:r>
              <a:rPr lang="zh-TW" altLang="en-US" dirty="0"/>
              <a:t>的功能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59</a:t>
            </a:fld>
            <a:endParaRPr lang="en-US"/>
          </a:p>
        </p:txBody>
      </p:sp>
    </p:spTree>
    <p:extLst>
      <p:ext uri="{BB962C8B-B14F-4D97-AF65-F5344CB8AC3E}">
        <p14:creationId xmlns:p14="http://schemas.microsoft.com/office/powerpoint/2010/main" val="348534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另外也有推出</a:t>
            </a:r>
            <a:r>
              <a:rPr lang="en-US" altLang="zh-TW" dirty="0"/>
              <a:t>App </a:t>
            </a:r>
            <a:r>
              <a:rPr lang="zh-TW" altLang="en-US" dirty="0"/>
              <a:t>功能</a:t>
            </a:r>
            <a:endParaRPr lang="en-US" altLang="zh-TW" dirty="0"/>
          </a:p>
          <a:p>
            <a:r>
              <a:rPr lang="en-US" altLang="zh-TW" dirty="0" err="1"/>
              <a:t>Ios</a:t>
            </a:r>
            <a:r>
              <a:rPr lang="en-US" altLang="zh-TW" dirty="0"/>
              <a:t> </a:t>
            </a:r>
            <a:r>
              <a:rPr lang="en-US" altLang="zh-TW" dirty="0" err="1"/>
              <a:t>andriod</a:t>
            </a:r>
            <a:r>
              <a:rPr lang="zh-TW" altLang="en-US" dirty="0"/>
              <a:t> 等都能下載</a:t>
            </a:r>
            <a:endParaRPr lang="en-US" altLang="zh-TW" dirty="0"/>
          </a:p>
          <a:p>
            <a:r>
              <a:rPr lang="zh-TW" altLang="en-US" dirty="0"/>
              <a:t>一樣需要登入個人化帳號</a:t>
            </a:r>
            <a:endParaRPr lang="en-US" altLang="zh-TW" dirty="0"/>
          </a:p>
          <a:p>
            <a:r>
              <a:rPr lang="zh-TW" altLang="en-US" dirty="0"/>
              <a:t>進行關鍵字搜尋文章</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61</a:t>
            </a:fld>
            <a:endParaRPr lang="en-US"/>
          </a:p>
        </p:txBody>
      </p:sp>
    </p:spTree>
    <p:extLst>
      <p:ext uri="{BB962C8B-B14F-4D97-AF65-F5344CB8AC3E}">
        <p14:creationId xmlns:p14="http://schemas.microsoft.com/office/powerpoint/2010/main" val="3021083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但要看全文還是要點選橘色</a:t>
            </a:r>
            <a:r>
              <a:rPr lang="en-US" altLang="zh-TW" dirty="0"/>
              <a:t>see more at IEEE </a:t>
            </a:r>
            <a:r>
              <a:rPr lang="en-US" altLang="zh-TW" dirty="0" err="1"/>
              <a:t>Xplorez</a:t>
            </a:r>
            <a:r>
              <a:rPr lang="zh-TW" altLang="en-US" dirty="0"/>
              <a:t>觀看，你可以右上方儲存或分享摘要給他人</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62</a:t>
            </a:fld>
            <a:endParaRPr lang="en-US"/>
          </a:p>
        </p:txBody>
      </p:sp>
    </p:spTree>
    <p:extLst>
      <p:ext uri="{BB962C8B-B14F-4D97-AF65-F5344CB8AC3E}">
        <p14:creationId xmlns:p14="http://schemas.microsoft.com/office/powerpoint/2010/main" val="251162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at a meeting with Alexander Graham Bell, Thomas Edison, and Nikola Tesla? You could have had that opportunity in October 1884, when these three giants of the electrical world met in Philadelphia with other prominent electrical engineers at the first technical meeting of the American Institute of Electrical Engineers, one of IEEE's predecessor societies. The gathering marked the first electrical engineering conference to be held in the United States.</a:t>
            </a:r>
          </a:p>
          <a:p>
            <a:endParaRPr lang="en-US" dirty="0"/>
          </a:p>
          <a:p>
            <a:r>
              <a:rPr lang="en-US" dirty="0"/>
              <a:t>This historic meeting was named an IEEE Milestone in Electrical Engineering and Computing. Administered by the IEEE History Center, the Milestone program recognizes important developments with a ceremony and a plaque.</a:t>
            </a:r>
          </a:p>
          <a:p>
            <a:r>
              <a:rPr lang="en-US" dirty="0" err="1"/>
              <a:t>ProfileBaum</a:t>
            </a:r>
            <a:r>
              <a:rPr lang="en-US" dirty="0"/>
              <a:t> Photo: IEEE</a:t>
            </a:r>
          </a:p>
          <a:p>
            <a:endParaRPr lang="en-US" dirty="0"/>
          </a:p>
          <a:p>
            <a:r>
              <a:rPr lang="en-US" dirty="0"/>
              <a:t>BRIGHT BEGINNINGS</a:t>
            </a:r>
          </a:p>
          <a:p>
            <a:endParaRPr lang="en-US" dirty="0"/>
          </a:p>
          <a:p>
            <a:r>
              <a:rPr lang="en-US" dirty="0"/>
              <a:t>Several months before the meeting, chemist and inventor Nathaniel S. Keith advertised in Electrical World, a monthly magazine published by McGraw-Hill, for electrical engineers in the New York area to meet and organize a society to represent the United States to foreign dignitaries attending the International Electrical Exhibition [see poster]. That exhibition lauding the wonders of electricity was to take place in Philadelphia from 2 September to 11 October, at a temporary building built to house the exhibits.</a:t>
            </a:r>
          </a:p>
        </p:txBody>
      </p:sp>
      <p:sp>
        <p:nvSpPr>
          <p:cNvPr id="4" name="Slide Number Placeholder 3"/>
          <p:cNvSpPr>
            <a:spLocks noGrp="1"/>
          </p:cNvSpPr>
          <p:nvPr>
            <p:ph type="sldNum" sz="quarter" idx="10"/>
          </p:nvPr>
        </p:nvSpPr>
        <p:spPr/>
        <p:txBody>
          <a:bodyPr lIns="91435" tIns="45718" rIns="91435" bIns="45718"/>
          <a:lstStyle/>
          <a:p>
            <a:fld id="{9AA23963-13E2-554B-8982-7FA41FE663DC}" type="slidenum">
              <a:rPr lang="en-US" smtClean="0"/>
              <a:t>6</a:t>
            </a:fld>
            <a:endParaRPr lang="en-US" dirty="0"/>
          </a:p>
        </p:txBody>
      </p:sp>
    </p:spTree>
    <p:extLst>
      <p:ext uri="{BB962C8B-B14F-4D97-AF65-F5344CB8AC3E}">
        <p14:creationId xmlns:p14="http://schemas.microsoft.com/office/powerpoint/2010/main" val="555080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63</a:t>
            </a:fld>
            <a:endParaRPr lang="en-US"/>
          </a:p>
        </p:txBody>
      </p:sp>
    </p:spTree>
    <p:extLst>
      <p:ext uri="{BB962C8B-B14F-4D97-AF65-F5344CB8AC3E}">
        <p14:creationId xmlns:p14="http://schemas.microsoft.com/office/powerpoint/2010/main" val="813336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64</a:t>
            </a:fld>
            <a:endParaRPr lang="en-US"/>
          </a:p>
        </p:txBody>
      </p:sp>
    </p:spTree>
    <p:extLst>
      <p:ext uri="{BB962C8B-B14F-4D97-AF65-F5344CB8AC3E}">
        <p14:creationId xmlns:p14="http://schemas.microsoft.com/office/powerpoint/2010/main" val="4078743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65</a:t>
            </a:fld>
            <a:endParaRPr lang="en-US"/>
          </a:p>
        </p:txBody>
      </p:sp>
    </p:spTree>
    <p:extLst>
      <p:ext uri="{BB962C8B-B14F-4D97-AF65-F5344CB8AC3E}">
        <p14:creationId xmlns:p14="http://schemas.microsoft.com/office/powerpoint/2010/main" val="2597898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charset="0"/>
              </a:rPr>
              <a:t>有什麼問題也歡迎與我們涵堂資訊聯繫謝謝。</a:t>
            </a:r>
            <a:endParaRPr lang="en-US" altLang="zh-TW" dirty="0">
              <a:latin typeface="Arial" charset="0"/>
            </a:endParaRPr>
          </a:p>
        </p:txBody>
      </p:sp>
      <p:sp>
        <p:nvSpPr>
          <p:cNvPr id="84996" name="Slide Number Placeholder 3"/>
          <p:cNvSpPr>
            <a:spLocks noGrp="1"/>
          </p:cNvSpPr>
          <p:nvPr>
            <p:ph type="sldNum" sz="quarter" idx="5"/>
          </p:nvPr>
        </p:nvSpPr>
        <p:spPr>
          <a:noFill/>
        </p:spPr>
        <p:txBody>
          <a:bodyPr/>
          <a:lstStyle/>
          <a:p>
            <a:fld id="{BAA48AAF-3D38-4FD1-A7C0-EE0ECF2302B5}" type="slidenum">
              <a:rPr lang="en-US" smtClean="0">
                <a:latin typeface="Arial" charset="0"/>
              </a:rPr>
              <a:pPr/>
              <a:t>66</a:t>
            </a:fld>
            <a:endParaRPr lang="en-US">
              <a:latin typeface="Arial" charset="0"/>
            </a:endParaRPr>
          </a:p>
        </p:txBody>
      </p:sp>
    </p:spTree>
    <p:extLst>
      <p:ext uri="{BB962C8B-B14F-4D97-AF65-F5344CB8AC3E}">
        <p14:creationId xmlns:p14="http://schemas.microsoft.com/office/powerpoint/2010/main" val="29503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ANIMATED SLIDE.</a:t>
            </a:r>
            <a:r>
              <a:rPr lang="en-US" baseline="0" dirty="0"/>
              <a:t>  </a:t>
            </a:r>
          </a:p>
          <a:p>
            <a:r>
              <a:rPr lang="en-US" baseline="0" dirty="0"/>
              <a:t>TEXT WILL REVEAL AS INTENDED IN SLIDE SHOW VIEW AS PRESENTER CLICKS THROUGH THE TIMELINE SEQUENCE.</a:t>
            </a:r>
          </a:p>
          <a:p>
            <a:endParaRPr lang="en-US" baseline="0" dirty="0"/>
          </a:p>
          <a:p>
            <a:r>
              <a:rPr lang="en-US" baseline="0" dirty="0"/>
              <a:t>AIEE</a:t>
            </a:r>
          </a:p>
          <a:p>
            <a:pPr defTabSz="465861">
              <a:defRPr/>
            </a:pPr>
            <a:r>
              <a:rPr lang="en-US" baseline="0" dirty="0"/>
              <a:t>- S</a:t>
            </a:r>
            <a:r>
              <a:rPr lang="en-US" dirty="0"/>
              <a:t>pring 1884, Thomas Edison, Alexander Graham Bell, and other notables founded the American Institute of Electrical Engineers, or AIEE.</a:t>
            </a:r>
            <a:endParaRPr lang="en-US" baseline="0" dirty="0"/>
          </a:p>
          <a:p>
            <a:pPr defTabSz="465861">
              <a:defRPr/>
            </a:pPr>
            <a:endParaRPr lang="en-US" baseline="0" dirty="0"/>
          </a:p>
          <a:p>
            <a:pPr defTabSz="465861">
              <a:defRPr/>
            </a:pPr>
            <a:r>
              <a:rPr lang="en-US" baseline="0" dirty="0"/>
              <a:t>IRE</a:t>
            </a:r>
          </a:p>
          <a:p>
            <a:pPr defTabSz="465861">
              <a:defRPr/>
            </a:pPr>
            <a:r>
              <a:rPr lang="en-US" baseline="0" dirty="0"/>
              <a:t>- </a:t>
            </a:r>
            <a:r>
              <a:rPr lang="en-US" dirty="0"/>
              <a:t>1912,  with focus on the new industries of wireless technologies and electronics, came a new society with an international focus, the Institute of Radio Engineers, or IRE.</a:t>
            </a:r>
            <a:endParaRPr lang="en-US" baseline="0" dirty="0"/>
          </a:p>
          <a:p>
            <a:pPr defTabSz="465861">
              <a:defRPr/>
            </a:pPr>
            <a:endParaRPr lang="en-US" baseline="0" dirty="0"/>
          </a:p>
          <a:p>
            <a:pPr defTabSz="465861">
              <a:defRPr/>
            </a:pPr>
            <a:r>
              <a:rPr lang="en-US" baseline="0" dirty="0"/>
              <a:t>- A</a:t>
            </a:r>
            <a:r>
              <a:rPr lang="en-US" dirty="0"/>
              <a:t>IEE and IRE were behind many of history’s world-changing technological developments, such as television, radar, satellites, transistors, computers, and others.</a:t>
            </a:r>
            <a:endParaRPr lang="en-US" baseline="0" dirty="0"/>
          </a:p>
          <a:p>
            <a:pPr defTabSz="465861">
              <a:defRPr/>
            </a:pPr>
            <a:endParaRPr lang="en-US" baseline="0" dirty="0"/>
          </a:p>
          <a:p>
            <a:pPr defTabSz="465861">
              <a:defRPr/>
            </a:pPr>
            <a:r>
              <a:rPr lang="en-US" baseline="0" dirty="0"/>
              <a:t>IEEE</a:t>
            </a:r>
          </a:p>
          <a:p>
            <a:pPr defTabSz="465861">
              <a:defRPr/>
            </a:pPr>
            <a:r>
              <a:rPr lang="en-US" baseline="0" dirty="0"/>
              <a:t>- </a:t>
            </a:r>
            <a:r>
              <a:rPr lang="en-US" dirty="0"/>
              <a:t>50 years ago, on January 1, 1963, AIEE and IRE merged to become the Institute of Electrical and Electronic Engineers, or IEEE.</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lIns="91435" tIns="45718" rIns="91435" bIns="45718"/>
          <a:lstStyle/>
          <a:p>
            <a:fld id="{DCE66866-8824-FB42-A268-53AD493C3BC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371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91504E19-CC79-4CBF-8F69-1CA884920113}" type="slidenum">
              <a:rPr lang="en-US" altLang="zh-CN" sz="1200">
                <a:ea typeface="ＭＳ Ｐゴシック" pitchFamily="34" charset="-128"/>
              </a:rPr>
              <a:pPr/>
              <a:t>9</a:t>
            </a:fld>
            <a:endParaRPr lang="en-US" altLang="zh-CN" sz="120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AC4BFF2F-3E0F-4955-A2CD-76BEB19DF699}" type="slidenum">
              <a:rPr lang="en-US" altLang="zh-CN" sz="1200">
                <a:ea typeface="ＭＳ Ｐゴシック" pitchFamily="34" charset="-128"/>
              </a:rPr>
              <a:pPr/>
              <a:t>10</a:t>
            </a:fld>
            <a:endParaRPr lang="en-US" altLang="zh-CN" sz="1200">
              <a:ea typeface="ＭＳ Ｐゴシック" pitchFamily="34" charset="-128"/>
            </a:endParaRPr>
          </a:p>
        </p:txBody>
      </p:sp>
      <p:sp>
        <p:nvSpPr>
          <p:cNvPr id="91139" name="Rectangle 2"/>
          <p:cNvSpPr>
            <a:spLocks noGrp="1" noRot="1" noChangeAspect="1" noChangeArrowheads="1" noTextEdit="1"/>
          </p:cNvSpPr>
          <p:nvPr>
            <p:ph type="sldImg"/>
          </p:nvPr>
        </p:nvSpPr>
        <p:spPr>
          <a:xfrm>
            <a:off x="1144588" y="685800"/>
            <a:ext cx="4573587" cy="3429000"/>
          </a:xfrm>
          <a:ln/>
        </p:spPr>
      </p:sp>
      <p:sp>
        <p:nvSpPr>
          <p:cNvPr id="91140" name="Rectangle 3"/>
          <p:cNvSpPr>
            <a:spLocks noGrp="1" noChangeArrowheads="1"/>
          </p:cNvSpPr>
          <p:nvPr>
            <p:ph type="body" idx="1"/>
          </p:nvPr>
        </p:nvSpPr>
        <p:spPr>
          <a:xfrm>
            <a:off x="687027" y="4342939"/>
            <a:ext cx="5483946"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77" tIns="46589" rIns="93177" bIns="46589" numCol="1" anchorCtr="0" compatLnSpc="1">
            <a:prstTxWarp prst="textNoShape">
              <a:avLst/>
            </a:prstTxWarp>
          </a:bodyPr>
          <a:lstStyle>
            <a:lvl1pPr defTabSz="942331" eaLnBrk="0" hangingPunct="0">
              <a:spcBef>
                <a:spcPct val="30000"/>
              </a:spcBef>
              <a:defRPr sz="1200">
                <a:solidFill>
                  <a:schemeClr val="tx1"/>
                </a:solidFill>
                <a:latin typeface="Calibri" pitchFamily="34" charset="0"/>
              </a:defRPr>
            </a:lvl1pPr>
            <a:lvl2pPr marL="776522" indent="-298788" defTabSz="942331" eaLnBrk="0" hangingPunct="0">
              <a:spcBef>
                <a:spcPct val="30000"/>
              </a:spcBef>
              <a:defRPr sz="1200">
                <a:solidFill>
                  <a:schemeClr val="tx1"/>
                </a:solidFill>
                <a:latin typeface="Calibri" pitchFamily="34" charset="0"/>
              </a:defRPr>
            </a:lvl2pPr>
            <a:lvl3pPr marL="1195151" indent="-238046" defTabSz="942331" eaLnBrk="0" hangingPunct="0">
              <a:spcBef>
                <a:spcPct val="30000"/>
              </a:spcBef>
              <a:defRPr sz="1200">
                <a:solidFill>
                  <a:schemeClr val="tx1"/>
                </a:solidFill>
                <a:latin typeface="Calibri" pitchFamily="34" charset="0"/>
              </a:defRPr>
            </a:lvl3pPr>
            <a:lvl4pPr marL="1672885" indent="-238046" defTabSz="942331" eaLnBrk="0" hangingPunct="0">
              <a:spcBef>
                <a:spcPct val="30000"/>
              </a:spcBef>
              <a:defRPr sz="1200">
                <a:solidFill>
                  <a:schemeClr val="tx1"/>
                </a:solidFill>
                <a:latin typeface="Calibri" pitchFamily="34" charset="0"/>
              </a:defRPr>
            </a:lvl4pPr>
            <a:lvl5pPr marL="2150617" indent="-238046" defTabSz="942331" eaLnBrk="0" hangingPunct="0">
              <a:spcBef>
                <a:spcPct val="30000"/>
              </a:spcBef>
              <a:defRPr sz="1200">
                <a:solidFill>
                  <a:schemeClr val="tx1"/>
                </a:solidFill>
                <a:latin typeface="Calibri" pitchFamily="34" charset="0"/>
              </a:defRPr>
            </a:lvl5pPr>
            <a:lvl6pPr marL="2623425" indent="-238046" defTabSz="942331" eaLnBrk="0" fontAlgn="base" hangingPunct="0">
              <a:spcBef>
                <a:spcPct val="30000"/>
              </a:spcBef>
              <a:spcAft>
                <a:spcPct val="0"/>
              </a:spcAft>
              <a:defRPr sz="1200">
                <a:solidFill>
                  <a:schemeClr val="tx1"/>
                </a:solidFill>
                <a:latin typeface="Calibri" pitchFamily="34" charset="0"/>
              </a:defRPr>
            </a:lvl6pPr>
            <a:lvl7pPr marL="3096233" indent="-238046" defTabSz="942331" eaLnBrk="0" fontAlgn="base" hangingPunct="0">
              <a:spcBef>
                <a:spcPct val="30000"/>
              </a:spcBef>
              <a:spcAft>
                <a:spcPct val="0"/>
              </a:spcAft>
              <a:defRPr sz="1200">
                <a:solidFill>
                  <a:schemeClr val="tx1"/>
                </a:solidFill>
                <a:latin typeface="Calibri" pitchFamily="34" charset="0"/>
              </a:defRPr>
            </a:lvl7pPr>
            <a:lvl8pPr marL="3569039" indent="-238046" defTabSz="942331" eaLnBrk="0" fontAlgn="base" hangingPunct="0">
              <a:spcBef>
                <a:spcPct val="30000"/>
              </a:spcBef>
              <a:spcAft>
                <a:spcPct val="0"/>
              </a:spcAft>
              <a:defRPr sz="1200">
                <a:solidFill>
                  <a:schemeClr val="tx1"/>
                </a:solidFill>
                <a:latin typeface="Calibri" pitchFamily="34" charset="0"/>
              </a:defRPr>
            </a:lvl8pPr>
            <a:lvl9pPr marL="4041846" indent="-238046" defTabSz="94233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E558E0C-5635-4CDB-AFE2-6D19E426B0FC}" type="slidenum">
              <a:rPr lang="en-US" altLang="en-US" smtClean="0">
                <a:solidFill>
                  <a:srgbClr val="000000"/>
                </a:solidFill>
                <a:latin typeface="Arial" charset="0"/>
                <a:ea typeface="ＭＳ Ｐゴシック" pitchFamily="34" charset="-128"/>
              </a:rPr>
              <a:pPr eaLnBrk="1" hangingPunct="1">
                <a:spcBef>
                  <a:spcPct val="0"/>
                </a:spcBef>
              </a:pPr>
              <a:t>11</a:t>
            </a:fld>
            <a:endParaRPr lang="en-US" altLang="en-US">
              <a:solidFill>
                <a:srgbClr val="000000"/>
              </a:solidFill>
              <a:latin typeface="Arial" charset="0"/>
              <a:ea typeface="ＭＳ Ｐゴシック" pitchFamily="34" charset="-128"/>
            </a:endParaRPr>
          </a:p>
        </p:txBody>
      </p:sp>
      <p:sp>
        <p:nvSpPr>
          <p:cNvPr id="201731" name="Rectangle 2"/>
          <p:cNvSpPr>
            <a:spLocks noGrp="1" noRot="1" noChangeAspect="1" noChangeArrowheads="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pitchFamily="34" charset="-128"/>
            </a:endParaRPr>
          </a:p>
        </p:txBody>
      </p:sp>
    </p:spTree>
    <p:extLst>
      <p:ext uri="{BB962C8B-B14F-4D97-AF65-F5344CB8AC3E}">
        <p14:creationId xmlns:p14="http://schemas.microsoft.com/office/powerpoint/2010/main" val="898466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emf"/><Relationship Id="rId4" Type="http://schemas.openxmlformats.org/officeDocument/2006/relationships/image" Target="../media/image2.png"/><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9408854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3793526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7243704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Opt 1_Taglin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6"/>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9"/>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10"/>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5" name="Picture 1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94" y="-3048"/>
            <a:ext cx="3263645" cy="3328681"/>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5650787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5"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endParaRPr lang="en-US" altLang="zh-TW"/>
          </a:p>
        </p:txBody>
      </p:sp>
    </p:spTree>
    <p:extLst>
      <p:ext uri="{BB962C8B-B14F-4D97-AF65-F5344CB8AC3E}">
        <p14:creationId xmlns:p14="http://schemas.microsoft.com/office/powerpoint/2010/main" val="120836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3702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7656988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testimonial.”</a:t>
            </a:r>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source</a:t>
            </a:r>
          </a:p>
        </p:txBody>
      </p:sp>
    </p:spTree>
    <p:extLst>
      <p:ext uri="{BB962C8B-B14F-4D97-AF65-F5344CB8AC3E}">
        <p14:creationId xmlns:p14="http://schemas.microsoft.com/office/powerpoint/2010/main" val="35797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a:xfrm>
            <a:off x="1219200" y="6172200"/>
            <a:ext cx="3124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BB9E4D3-F80A-BB4B-8FD5-37E8CBED91A1}" type="datetime1">
              <a:rPr kumimoji="0" lang="en-US" sz="2400" b="0" i="0" u="none" strike="noStrike" kern="1200" cap="none" spc="0" normalizeH="0" baseline="0" noProof="0" smtClean="0">
                <a:ln>
                  <a:noFill/>
                </a:ln>
                <a:solidFill>
                  <a:srgbClr val="40404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1/27/2021</a:t>
            </a:fld>
            <a:endParaRPr kumimoji="0" lang="en-US" sz="2400" b="0" i="0" u="none" strike="noStrike" kern="1200" cap="none" spc="0" normalizeH="0" baseline="0" noProof="0">
              <a:ln>
                <a:noFill/>
              </a:ln>
              <a:solidFill>
                <a:srgbClr val="404040"/>
              </a:solidFill>
              <a:effectLst/>
              <a:uLnTx/>
              <a:uFillTx/>
              <a:latin typeface="Arial" pitchFamily="34" charset="0"/>
              <a:ea typeface="ＭＳ Ｐゴシック" pitchFamily="34" charset="-128"/>
              <a:cs typeface="+mn-cs"/>
            </a:endParaRPr>
          </a:p>
        </p:txBody>
      </p:sp>
      <p:sp>
        <p:nvSpPr>
          <p:cNvPr id="3" name="Slide Number Placeholder 2"/>
          <p:cNvSpPr>
            <a:spLocks noGrp="1"/>
          </p:cNvSpPr>
          <p:nvPr>
            <p:ph type="sldNum" sz="quarter" idx="15"/>
          </p:nvPr>
        </p:nvSpPr>
        <p:spPr>
          <a:xfrm>
            <a:off x="533400" y="6172200"/>
            <a:ext cx="685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0BC5383-B22C-A746-A4AF-C32103C6BFA6}" type="slidenum">
              <a:rPr kumimoji="0" lang="en-US" sz="2400" b="0" i="0" u="none" strike="noStrike" kern="1200" cap="none" spc="0" normalizeH="0" baseline="0" noProof="0" smtClean="0">
                <a:ln>
                  <a:noFill/>
                </a:ln>
                <a:solidFill>
                  <a:srgbClr val="40404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40404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1546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2"/>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a:t>Click to edit Master text styles</a:t>
            </a:r>
          </a:p>
        </p:txBody>
      </p:sp>
      <p:pic>
        <p:nvPicPr>
          <p:cNvPr id="1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a:t>Click to edit Master title style</a:t>
            </a:r>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521960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3"/>
          <p:cNvSpPr txBox="1">
            <a:spLocks noGrp="1"/>
          </p:cNvSpPr>
          <p:nvPr>
            <p:ph type="body" idx="1"/>
          </p:nvPr>
        </p:nvSpPr>
        <p:spPr>
          <a:xfrm>
            <a:off x="457200" y="1676400"/>
            <a:ext cx="8229600" cy="4408488"/>
          </a:xfrm>
          <a:prstGeom prst="rect">
            <a:avLst/>
          </a:prstGeom>
          <a:noFill/>
          <a:ln>
            <a:noFill/>
          </a:ln>
        </p:spPr>
        <p:txBody>
          <a:bodyPr spcFirstLastPara="1" wrap="square" lIns="91425" tIns="45700" rIns="91425" bIns="45700" anchor="t" anchorCtr="0"/>
          <a:lstStyle>
            <a:lvl1pPr marL="342900" marR="0" lvl="0" indent="-276225" algn="l" rtl="0">
              <a:spcBef>
                <a:spcPts val="1500"/>
              </a:spcBef>
              <a:spcAft>
                <a:spcPts val="0"/>
              </a:spcAft>
              <a:buClr>
                <a:srgbClr val="000000"/>
              </a:buClr>
              <a:buSzPts val="2200"/>
              <a:buFont typeface="Verdana"/>
              <a:buChar char="•"/>
              <a:defRPr sz="1650" b="0" i="0" u="none" strike="noStrike" cap="none">
                <a:solidFill>
                  <a:srgbClr val="000000"/>
                </a:solidFill>
                <a:latin typeface="Verdana"/>
                <a:ea typeface="Verdana"/>
                <a:cs typeface="Verdana"/>
                <a:sym typeface="Verdana"/>
              </a:defRPr>
            </a:lvl1pPr>
            <a:lvl2pPr marL="685800" marR="0" lvl="1" indent="-266700" algn="l" rtl="0">
              <a:spcBef>
                <a:spcPts val="450"/>
              </a:spcBef>
              <a:spcAft>
                <a:spcPts val="0"/>
              </a:spcAft>
              <a:buClr>
                <a:srgbClr val="000000"/>
              </a:buClr>
              <a:buSzPts val="2000"/>
              <a:buFont typeface="Verdana"/>
              <a:buChar char="•"/>
              <a:defRPr sz="1500" b="0" i="0" u="none" strike="noStrike" cap="none">
                <a:solidFill>
                  <a:srgbClr val="000000"/>
                </a:solidFill>
                <a:latin typeface="Verdana"/>
                <a:ea typeface="Verdana"/>
                <a:cs typeface="Verdana"/>
                <a:sym typeface="Verdana"/>
              </a:defRPr>
            </a:lvl2pPr>
            <a:lvl3pPr marL="1028700" marR="0" lvl="2"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3pPr>
            <a:lvl4pPr marL="1371600" marR="0" lvl="3"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4pPr>
            <a:lvl5pPr marL="1714500" marR="0" lvl="4"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5pPr>
            <a:lvl6pPr marL="2057400" marR="0" lvl="5"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6pPr>
            <a:lvl7pPr marL="2400300" marR="0" lvl="6"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7pPr>
            <a:lvl8pPr marL="2743200" marR="0" lvl="7"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8pPr>
            <a:lvl9pPr marL="3086100" marR="0" lvl="8"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9pPr>
          </a:lstStyle>
          <a:p>
            <a:endParaRPr/>
          </a:p>
        </p:txBody>
      </p:sp>
      <p:sp>
        <p:nvSpPr>
          <p:cNvPr id="34" name="Google Shape;34;p3"/>
          <p:cNvSpPr txBox="1">
            <a:spLocks noGrp="1"/>
          </p:cNvSpPr>
          <p:nvPr>
            <p:ph type="title"/>
          </p:nvPr>
        </p:nvSpPr>
        <p:spPr>
          <a:xfrm>
            <a:off x="498475" y="646114"/>
            <a:ext cx="7556500" cy="111601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625" b="1" i="0" u="none" strike="noStrike" cap="none">
                <a:solidFill>
                  <a:schemeClr val="dk2"/>
                </a:solidFill>
                <a:latin typeface="Verdana"/>
                <a:ea typeface="Verdana"/>
                <a:cs typeface="Verdana"/>
                <a:sym typeface="Verdana"/>
              </a:defRPr>
            </a:lvl1pPr>
            <a:lvl2pPr marR="0" lvl="1"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2pPr>
            <a:lvl3pPr marR="0" lvl="2"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3pPr>
            <a:lvl4pPr marR="0" lvl="3"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4pPr>
            <a:lvl5pPr marR="0" lvl="4"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5pPr>
            <a:lvl6pPr marR="0" lvl="5"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6pPr>
            <a:lvl7pPr marR="0" lvl="6"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7pPr>
            <a:lvl8pPr marR="0" lvl="7"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8pPr>
            <a:lvl9pPr marR="0" lvl="8"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35481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7933614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3586098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2971197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4299636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32307652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2021/1/27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4093145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110E-F7A5-4DEE-81BF-C124F59758A6}" type="datetimeFigureOut">
              <a:rPr lang="zh-TW" altLang="en-US" smtClean="0"/>
              <a:t>2021/1/27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7BEB-BAEF-0344-9D5C-EC73E478698A}" type="slidenum">
              <a:rPr lang="en-US" smtClean="0"/>
              <a:pPr/>
              <a:t>‹#›</a:t>
            </a:fld>
            <a:endParaRPr lang="en-US"/>
          </a:p>
        </p:txBody>
      </p:sp>
      <p:pic>
        <p:nvPicPr>
          <p:cNvPr id="7" name="Picture 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8" name="Picture 1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9" name="Picture 1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Tree>
    <p:extLst>
      <p:ext uri="{BB962C8B-B14F-4D97-AF65-F5344CB8AC3E}">
        <p14:creationId xmlns:p14="http://schemas.microsoft.com/office/powerpoint/2010/main" val="11481337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6" r:id="rId13"/>
    <p:sldLayoutId id="2147483686" r:id="rId14"/>
    <p:sldLayoutId id="2147483683" r:id="rId15"/>
    <p:sldLayoutId id="2147483684" r:id="rId16"/>
    <p:sldLayoutId id="2147483662" r:id="rId17"/>
    <p:sldLayoutId id="2147483675" r:id="rId18"/>
    <p:sldLayoutId id="2147483664" r:id="rId19"/>
    <p:sldLayoutId id="2147483665" r:id="rId20"/>
    <p:sldLayoutId id="2147483676" r:id="rId21"/>
    <p:sldLayoutId id="2147483677" r:id="rId22"/>
    <p:sldLayoutId id="2147483678" r:id="rId23"/>
    <p:sldLayoutId id="2147483679" r:id="rId24"/>
    <p:sldLayoutId id="2147483680" r:id="rId25"/>
    <p:sldLayoutId id="2147483682" r:id="rId26"/>
    <p:sldLayoutId id="2147483681" r:id="rId27"/>
    <p:sldLayoutId id="2147483747" r:id="rId28"/>
    <p:sldLayoutId id="2147483748" r:id="rId29"/>
    <p:sldLayoutId id="2147483750" r:id="rId30"/>
    <p:sldLayoutId id="2147483751" r:id="rId31"/>
    <p:sldLayoutId id="2147483752" r:id="rId32"/>
    <p:sldLayoutId id="2147483799" r:id="rId3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8.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1.gif"/><Relationship Id="rId2" Type="http://schemas.openxmlformats.org/officeDocument/2006/relationships/notesSlide" Target="../notesSlides/notesSlide11.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jpeg"/><Relationship Id="rId4" Type="http://schemas.openxmlformats.org/officeDocument/2006/relationships/image" Target="../media/image27.jpg"/><Relationship Id="rId9" Type="http://schemas.openxmlformats.org/officeDocument/2006/relationships/image" Target="../media/image68.pn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31.png"/><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0.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86.png"/><Relationship Id="rId5" Type="http://schemas.openxmlformats.org/officeDocument/2006/relationships/image" Target="../media/image83.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90.pn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92.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7.jp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27.jp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7.jpg"/><Relationship Id="rId7"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35.png"/><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7.jpg"/><Relationship Id="rId4" Type="http://schemas.openxmlformats.org/officeDocument/2006/relationships/image" Target="../media/image137.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143.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3.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147.png"/><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6.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149.png"/></Relationships>
</file>

<file path=ppt/slides/_rels/slide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27.jp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160.jpg"/><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158.png"/><Relationship Id="rId4" Type="http://schemas.openxmlformats.org/officeDocument/2006/relationships/image" Target="../media/image161.png"/></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162.png"/></Relationships>
</file>

<file path=ppt/slides/_rels/slide6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163.jp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1.png"/><Relationship Id="rId7" Type="http://schemas.openxmlformats.org/officeDocument/2006/relationships/image" Target="../media/image51.jp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27.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12" y="3010060"/>
            <a:ext cx="8494192" cy="1057443"/>
          </a:xfrm>
        </p:spPr>
        <p:txBody>
          <a:bodyPr/>
          <a:lstStyle/>
          <a:p>
            <a:pPr algn="ctr"/>
            <a:r>
              <a:rPr lang="en-US" altLang="zh-TW" sz="3200" dirty="0">
                <a:latin typeface="Verdana" panose="020B0604030504040204" pitchFamily="34" charset="0"/>
                <a:ea typeface="Verdana" panose="020B0604030504040204" pitchFamily="34" charset="0"/>
                <a:cs typeface="Arial Unicode MS" panose="020B0604020202020204" pitchFamily="34" charset="-120"/>
              </a:rPr>
              <a:t>IEEE</a:t>
            </a:r>
            <a:r>
              <a:rPr lang="en-US" altLang="zh-TW" sz="3200" i="1" dirty="0">
                <a:latin typeface="Verdana" panose="020B0604030504040204" pitchFamily="34" charset="0"/>
                <a:ea typeface="Verdana" panose="020B0604030504040204" pitchFamily="34" charset="0"/>
                <a:cs typeface="Arial Unicode MS" panose="020B0604020202020204" pitchFamily="34" charset="-120"/>
              </a:rPr>
              <a:t> </a:t>
            </a:r>
            <a:r>
              <a:rPr lang="en-US" altLang="zh-TW" sz="3200" i="1" dirty="0" err="1">
                <a:latin typeface="Verdana" panose="020B0604030504040204" pitchFamily="34" charset="0"/>
                <a:ea typeface="Verdana" panose="020B0604030504040204" pitchFamily="34" charset="0"/>
                <a:cs typeface="Arial Unicode MS" panose="020B0604020202020204" pitchFamily="34" charset="-120"/>
              </a:rPr>
              <a:t>Xplore</a:t>
            </a:r>
            <a:r>
              <a:rPr lang="en-US" altLang="zh-TW" sz="3200" baseline="30000" dirty="0">
                <a:latin typeface="Verdana" panose="020B0604030504040204" pitchFamily="34" charset="0"/>
                <a:ea typeface="Verdana" panose="020B0604030504040204" pitchFamily="34" charset="0"/>
                <a:cs typeface="Arial Unicode MS" panose="020B0604020202020204" pitchFamily="34" charset="-120"/>
              </a:rPr>
              <a:t>®</a:t>
            </a:r>
            <a:r>
              <a:rPr lang="en-US" altLang="zh-TW" sz="3200" dirty="0">
                <a:latin typeface="Verdana" panose="020B0604030504040204" pitchFamily="34" charset="0"/>
                <a:ea typeface="Verdana" panose="020B0604030504040204" pitchFamily="34" charset="0"/>
                <a:cs typeface="Arial Unicode MS" panose="020B0604020202020204" pitchFamily="34" charset="-120"/>
              </a:rPr>
              <a:t> </a:t>
            </a:r>
            <a:r>
              <a:rPr lang="zh-TW" altLang="en-US" sz="3200" dirty="0">
                <a:latin typeface="微軟正黑體" panose="020B0604030504040204" pitchFamily="34" charset="-120"/>
                <a:ea typeface="微軟正黑體" panose="020B0604030504040204" pitchFamily="34" charset="-120"/>
              </a:rPr>
              <a:t>全文電子資料庫</a:t>
            </a:r>
            <a:br>
              <a:rPr lang="en-US" altLang="zh-TW" sz="3200" dirty="0">
                <a:latin typeface="微軟正黑體" panose="020B0604030504040204" pitchFamily="34" charset="-120"/>
                <a:ea typeface="微軟正黑體" panose="020B0604030504040204" pitchFamily="34" charset="-120"/>
              </a:rPr>
            </a:br>
            <a:r>
              <a:rPr lang="en-US" altLang="zh-TW" sz="3200" dirty="0">
                <a:latin typeface="微軟正黑體" panose="020B0604030504040204" pitchFamily="34" charset="-120"/>
                <a:ea typeface="微軟正黑體" panose="020B0604030504040204" pitchFamily="34" charset="-120"/>
              </a:rPr>
              <a:t>-IEL</a:t>
            </a:r>
            <a:r>
              <a:rPr lang="zh-TW" altLang="en-US" sz="3200" dirty="0">
                <a:latin typeface="微軟正黑體" panose="020B0604030504040204" pitchFamily="34" charset="-120"/>
                <a:ea typeface="微軟正黑體" panose="020B0604030504040204" pitchFamily="34" charset="-120"/>
              </a:rPr>
              <a:t>簡介及操作說明</a:t>
            </a:r>
            <a:r>
              <a:rPr lang="en-US" altLang="zh-TW" sz="3200" dirty="0">
                <a:latin typeface="微軟正黑體" panose="020B0604030504040204" pitchFamily="34" charset="-120"/>
                <a:ea typeface="微軟正黑體" panose="020B0604030504040204" pitchFamily="34" charset="-120"/>
              </a:rPr>
              <a:t>-</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7" name="Subtitle 2"/>
          <p:cNvSpPr>
            <a:spLocks noGrp="1"/>
          </p:cNvSpPr>
          <p:nvPr>
            <p:ph type="body" sz="quarter" idx="13"/>
          </p:nvPr>
        </p:nvSpPr>
        <p:spPr>
          <a:xfrm>
            <a:off x="6047763" y="5115391"/>
            <a:ext cx="2460020" cy="378005"/>
          </a:xfrm>
        </p:spPr>
        <p:txBody>
          <a:bodyPr>
            <a:noAutofit/>
          </a:bodyPr>
          <a:lstStyle/>
          <a:p>
            <a:r>
              <a:rPr lang="zh-TW" altLang="en-US" sz="2000" dirty="0">
                <a:latin typeface="微軟正黑體" pitchFamily="34" charset="-120"/>
                <a:ea typeface="微軟正黑體" pitchFamily="34" charset="-120"/>
              </a:rPr>
              <a:t>涵堂資訊 獨家代理</a:t>
            </a:r>
            <a:endParaRPr lang="en-US" altLang="zh-TW" sz="2000" dirty="0">
              <a:latin typeface="微軟正黑體" pitchFamily="34" charset="-120"/>
              <a:ea typeface="微軟正黑體" pitchFamily="34" charset="-120"/>
            </a:endParaRPr>
          </a:p>
          <a:p>
            <a:r>
              <a:rPr lang="en-US" altLang="zh-TW" sz="2000" dirty="0">
                <a:latin typeface="微軟正黑體" pitchFamily="34" charset="-120"/>
                <a:ea typeface="微軟正黑體" pitchFamily="34" charset="-120"/>
              </a:rPr>
              <a:t>                                                                                                                </a:t>
            </a:r>
          </a:p>
          <a:p>
            <a:r>
              <a:rPr lang="zh-TW" altLang="en-US" sz="2000" dirty="0">
                <a:latin typeface="微軟正黑體" pitchFamily="34" charset="-120"/>
                <a:ea typeface="微軟正黑體" pitchFamily="34" charset="-120"/>
              </a:rPr>
              <a:t> </a:t>
            </a:r>
          </a:p>
          <a:p>
            <a:endParaRPr lang="en-US" sz="2000" dirty="0"/>
          </a:p>
        </p:txBody>
      </p:sp>
      <p:pic>
        <p:nvPicPr>
          <p:cNvPr id="8"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843" y="5038769"/>
            <a:ext cx="1749191" cy="531248"/>
          </a:xfrm>
          <a:prstGeom prst="rect">
            <a:avLst/>
          </a:prstGeom>
        </p:spPr>
      </p:pic>
    </p:spTree>
    <p:extLst>
      <p:ext uri="{BB962C8B-B14F-4D97-AF65-F5344CB8AC3E}">
        <p14:creationId xmlns:p14="http://schemas.microsoft.com/office/powerpoint/2010/main" val="21673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49288" y="363538"/>
            <a:ext cx="8153400" cy="914400"/>
          </a:xfrm>
        </p:spPr>
        <p:txBody>
          <a:bodyPr>
            <a:normAutofit fontScale="90000"/>
          </a:bodyPr>
          <a:lstStyle/>
          <a:p>
            <a:pPr eaLnBrk="1" hangingPunct="1"/>
            <a:r>
              <a:rPr lang="en-US" altLang="zh-CN"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涵蓋各個科技領域</a:t>
            </a:r>
            <a:br>
              <a:rPr lang="en-US" altLang="zh-CN" sz="2000" dirty="0">
                <a:latin typeface="Verdana" panose="020B0604030504040204" pitchFamily="34" charset="0"/>
                <a:ea typeface="Verdana" panose="020B0604030504040204" pitchFamily="34" charset="0"/>
                <a:cs typeface="Verdana" panose="020B0604030504040204" pitchFamily="34" charset="0"/>
              </a:rPr>
            </a:br>
            <a:r>
              <a:rPr lang="en-US" altLang="en-US" sz="2000" b="1" dirty="0">
                <a:latin typeface="Verdana" panose="020B0604030504040204" pitchFamily="34" charset="0"/>
                <a:ea typeface="Verdana" panose="020B0604030504040204" pitchFamily="34" charset="0"/>
                <a:cs typeface="Verdana" panose="020B0604030504040204" pitchFamily="34" charset="0"/>
              </a:rPr>
              <a:t>More than just electrical engineering &amp; computer science</a:t>
            </a:r>
            <a:br>
              <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rPr>
            </a:br>
            <a:endPar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5603" name="Straight Connector 31"/>
          <p:cNvCxnSpPr>
            <a:cxnSpLocks noChangeShapeType="1"/>
          </p:cNvCxnSpPr>
          <p:nvPr/>
        </p:nvCxnSpPr>
        <p:spPr bwMode="auto">
          <a:xfrm>
            <a:off x="304800" y="809625"/>
            <a:ext cx="2209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l="17023" r="15343"/>
          <a:stretch>
            <a:fillRect/>
          </a:stretch>
        </p:blipFill>
        <p:spPr bwMode="auto">
          <a:xfrm>
            <a:off x="7670800" y="5010150"/>
            <a:ext cx="15319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p:cNvPicPr>
            <a:picLocks noChangeAspect="1" noChangeArrowheads="1"/>
          </p:cNvPicPr>
          <p:nvPr/>
        </p:nvPicPr>
        <p:blipFill>
          <a:blip r:embed="rId5">
            <a:extLst>
              <a:ext uri="{28A0092B-C50C-407E-A947-70E740481C1C}">
                <a14:useLocalDpi xmlns:a14="http://schemas.microsoft.com/office/drawing/2010/main" val="0"/>
              </a:ext>
            </a:extLst>
          </a:blip>
          <a:srcRect l="30103" r="34238"/>
          <a:stretch>
            <a:fillRect/>
          </a:stretch>
        </p:blipFill>
        <p:spPr bwMode="auto">
          <a:xfrm>
            <a:off x="3082926" y="5024438"/>
            <a:ext cx="164306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p:cNvPicPr>
            <a:picLocks noChangeAspect="1" noChangeArrowheads="1"/>
          </p:cNvPicPr>
          <p:nvPr/>
        </p:nvPicPr>
        <p:blipFill>
          <a:blip r:embed="rId6">
            <a:extLst>
              <a:ext uri="{28A0092B-C50C-407E-A947-70E740481C1C}">
                <a14:useLocalDpi xmlns:a14="http://schemas.microsoft.com/office/drawing/2010/main" val="0"/>
              </a:ext>
            </a:extLst>
          </a:blip>
          <a:srcRect t="14619" r="26932"/>
          <a:stretch>
            <a:fillRect/>
          </a:stretch>
        </p:blipFill>
        <p:spPr bwMode="auto">
          <a:xfrm>
            <a:off x="4725988" y="5024438"/>
            <a:ext cx="1449387"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 y="5032375"/>
            <a:ext cx="150653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6313" y="5021263"/>
            <a:ext cx="16144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p:cNvPicPr>
            <a:picLocks noChangeAspect="1" noChangeArrowheads="1"/>
          </p:cNvPicPr>
          <p:nvPr/>
        </p:nvPicPr>
        <p:blipFill>
          <a:blip r:embed="rId9">
            <a:extLst>
              <a:ext uri="{28A0092B-C50C-407E-A947-70E740481C1C}">
                <a14:useLocalDpi xmlns:a14="http://schemas.microsoft.com/office/drawing/2010/main" val="0"/>
              </a:ext>
            </a:extLst>
          </a:blip>
          <a:srcRect l="9819" r="9145"/>
          <a:stretch>
            <a:fillRect/>
          </a:stretch>
        </p:blipFill>
        <p:spPr bwMode="auto">
          <a:xfrm>
            <a:off x="1443038" y="5026025"/>
            <a:ext cx="170338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26"/>
          <p:cNvSpPr>
            <a:spLocks noChangeArrowheads="1"/>
          </p:cNvSpPr>
          <p:nvPr/>
        </p:nvSpPr>
        <p:spPr bwMode="auto">
          <a:xfrm>
            <a:off x="487363" y="1223963"/>
            <a:ext cx="4572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Aerospace &amp; Defense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Automotive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Biomedical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Biometrics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Circuits &amp; Systems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Cloud Computing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Communications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Computer Software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Electronics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Energy</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Imaging</a:t>
            </a:r>
          </a:p>
        </p:txBody>
      </p:sp>
      <p:sp>
        <p:nvSpPr>
          <p:cNvPr id="25611" name="Rectangle 27"/>
          <p:cNvSpPr>
            <a:spLocks noChangeArrowheads="1"/>
          </p:cNvSpPr>
          <p:nvPr/>
        </p:nvSpPr>
        <p:spPr bwMode="auto">
          <a:xfrm>
            <a:off x="4548188" y="820738"/>
            <a:ext cx="4572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endParaRPr lang="en-US" altLang="zh-CN"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Information 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Medical Devices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Nanotechnology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Optics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Petroleum &amp; Gas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Electronics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Systems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Robotics &amp; Automation</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Semiconductors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Smart Grid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Wireless Broadband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and many more</a:t>
            </a:r>
          </a:p>
        </p:txBody>
      </p:sp>
      <p:grpSp>
        <p:nvGrpSpPr>
          <p:cNvPr id="2" name="组合 14"/>
          <p:cNvGrpSpPr>
            <a:grpSpLocks/>
          </p:cNvGrpSpPr>
          <p:nvPr/>
        </p:nvGrpSpPr>
        <p:grpSpPr bwMode="auto">
          <a:xfrm>
            <a:off x="966787" y="2652394"/>
            <a:ext cx="8068498" cy="2105025"/>
            <a:chOff x="1143000" y="2667001"/>
            <a:chExt cx="8879853" cy="2104406"/>
          </a:xfrm>
        </p:grpSpPr>
        <p:sp>
          <p:nvSpPr>
            <p:cNvPr id="12" name="圆角矩形 11"/>
            <p:cNvSpPr/>
            <p:nvPr/>
          </p:nvSpPr>
          <p:spPr>
            <a:xfrm>
              <a:off x="1143000" y="2667001"/>
              <a:ext cx="7696200" cy="2104406"/>
            </a:xfrm>
            <a:prstGeom prst="roundRect">
              <a:avLst/>
            </a:prstGeom>
            <a:solidFill>
              <a:schemeClr val="lt1">
                <a:alpha val="91000"/>
              </a:schemeClr>
            </a:solidFill>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zh-CN" altLang="en-US" sz="2800">
                <a:solidFill>
                  <a:srgbClr val="000000"/>
                </a:solidFill>
                <a:latin typeface="Verdana" panose="020B0604030504040204" pitchFamily="34" charset="0"/>
                <a:ea typeface="Microsoft YaHei" pitchFamily="34" charset="-122"/>
                <a:cs typeface="Verdana" panose="020B0604030504040204" pitchFamily="34" charset="0"/>
              </a:endParaRPr>
            </a:p>
          </p:txBody>
        </p:sp>
        <p:sp>
          <p:nvSpPr>
            <p:cNvPr id="25615" name="矩形 12"/>
            <p:cNvSpPr>
              <a:spLocks noChangeArrowheads="1"/>
            </p:cNvSpPr>
            <p:nvPr/>
          </p:nvSpPr>
          <p:spPr bwMode="auto">
            <a:xfrm>
              <a:off x="2326653" y="3073800"/>
              <a:ext cx="7696200" cy="119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出版電機電子工程和電腦領域</a:t>
              </a:r>
              <a:endParaRPr lang="en-US" altLang="zh-CN" sz="2800" b="1" dirty="0">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90000"/>
                </a:lnSpc>
                <a:spcBef>
                  <a:spcPct val="75000"/>
                </a:spcBef>
              </a:pPr>
              <a:r>
                <a:rPr lang="en-US" altLang="zh-CN" sz="2800" b="1" dirty="0">
                  <a:latin typeface="Verdana" panose="020B0604030504040204" pitchFamily="34" charset="0"/>
                  <a:ea typeface="Verdana" panose="020B0604030504040204" pitchFamily="34" charset="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佔全世界</a:t>
              </a:r>
              <a:r>
                <a:rPr lang="en-US" altLang="zh-CN" sz="2800" b="1" dirty="0">
                  <a:latin typeface="微軟正黑體" panose="020B0604030504040204" pitchFamily="34" charset="-120"/>
                  <a:ea typeface="微軟正黑體" panose="020B0604030504040204" pitchFamily="34" charset="-12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   </a:t>
              </a:r>
              <a:r>
                <a:rPr lang="zh-CN" altLang="en-US" sz="2800" b="1" dirty="0">
                  <a:latin typeface="微軟正黑體" panose="020B0604030504040204" pitchFamily="34" charset="-120"/>
                  <a:ea typeface="微軟正黑體" panose="020B0604030504040204" pitchFamily="34" charset="-120"/>
                  <a:cs typeface="Verdana" panose="020B0604030504040204" pitchFamily="34" charset="0"/>
                </a:rPr>
                <a:t>的文獻</a:t>
              </a:r>
            </a:p>
          </p:txBody>
        </p:sp>
        <p:sp>
          <p:nvSpPr>
            <p:cNvPr id="14" name="矩形 13"/>
            <p:cNvSpPr/>
            <p:nvPr/>
          </p:nvSpPr>
          <p:spPr>
            <a:xfrm>
              <a:off x="4204341" y="3479683"/>
              <a:ext cx="1970412" cy="110767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1/3</a:t>
              </a:r>
              <a:endParaRPr lang="zh-CN" alt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cs typeface="Verdana" panose="020B0604030504040204" pitchFamily="34" charset="0"/>
              </a:endParaRPr>
            </a:p>
          </p:txBody>
        </p:sp>
      </p:grpSp>
      <p:sp>
        <p:nvSpPr>
          <p:cNvPr id="25613" name="灯片编号占位符 1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F52C9CB5-DD9E-4749-9A77-A3BE4349810F}" type="slidenum">
              <a:rPr lang="en-US" altLang="zh-CN" sz="1000" smtClean="0">
                <a:solidFill>
                  <a:schemeClr val="bg1"/>
                </a:solidFill>
                <a:ea typeface="ＭＳ Ｐゴシック" pitchFamily="34" charset="-128"/>
              </a:rPr>
              <a:pPr/>
              <a:t>10</a:t>
            </a:fld>
            <a:endParaRPr lang="en-US" altLang="zh-CN" sz="1400">
              <a:ea typeface="ＭＳ Ｐゴシック" pitchFamily="34" charset="-128"/>
            </a:endParaRPr>
          </a:p>
        </p:txBody>
      </p:sp>
    </p:spTree>
    <p:custDataLst>
      <p:tags r:id="rId1"/>
    </p:custDataLst>
    <p:extLst>
      <p:ext uri="{BB962C8B-B14F-4D97-AF65-F5344CB8AC3E}">
        <p14:creationId xmlns:p14="http://schemas.microsoft.com/office/powerpoint/2010/main" val="335912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slide(fromBottom)">
                                      <p:cBhvr>
                                        <p:cTn id="7" dur="500"/>
                                        <p:tgtEl>
                                          <p:spTgt spid="6554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65545"/>
                                        </p:tgtEl>
                                        <p:attrNameLst>
                                          <p:attrName>style.visibility</p:attrName>
                                        </p:attrNameLst>
                                      </p:cBhvr>
                                      <p:to>
                                        <p:strVal val="visible"/>
                                      </p:to>
                                    </p:set>
                                    <p:animEffect transition="in" filter="slide(fromBottom)">
                                      <p:cBhvr>
                                        <p:cTn id="11" dur="500"/>
                                        <p:tgtEl>
                                          <p:spTgt spid="65545"/>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65541"/>
                                        </p:tgtEl>
                                        <p:attrNameLst>
                                          <p:attrName>style.visibility</p:attrName>
                                        </p:attrNameLst>
                                      </p:cBhvr>
                                      <p:to>
                                        <p:strVal val="visible"/>
                                      </p:to>
                                    </p:set>
                                    <p:animEffect transition="in" filter="slide(fromBottom)">
                                      <p:cBhvr>
                                        <p:cTn id="15" dur="500"/>
                                        <p:tgtEl>
                                          <p:spTgt spid="65541"/>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65543"/>
                                        </p:tgtEl>
                                        <p:attrNameLst>
                                          <p:attrName>style.visibility</p:attrName>
                                        </p:attrNameLst>
                                      </p:cBhvr>
                                      <p:to>
                                        <p:strVal val="visible"/>
                                      </p:to>
                                    </p:set>
                                    <p:animEffect transition="in" filter="slide(fromBottom)">
                                      <p:cBhvr>
                                        <p:cTn id="19" dur="500"/>
                                        <p:tgtEl>
                                          <p:spTgt spid="6554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5544"/>
                                        </p:tgtEl>
                                        <p:attrNameLst>
                                          <p:attrName>style.visibility</p:attrName>
                                        </p:attrNameLst>
                                      </p:cBhvr>
                                      <p:to>
                                        <p:strVal val="visible"/>
                                      </p:to>
                                    </p:set>
                                    <p:animEffect transition="in" filter="slide(fromBottom)">
                                      <p:cBhvr>
                                        <p:cTn id="23" dur="500"/>
                                        <p:tgtEl>
                                          <p:spTgt spid="65544"/>
                                        </p:tgtEl>
                                      </p:cBhvr>
                                    </p:animEffect>
                                  </p:childTnLst>
                                </p:cTn>
                              </p:par>
                            </p:childTnLst>
                          </p:cTn>
                        </p:par>
                        <p:par>
                          <p:cTn id="24" fill="hold" nodeType="afterGroup">
                            <p:stCondLst>
                              <p:cond delay="2500"/>
                            </p:stCondLst>
                            <p:childTnLst>
                              <p:par>
                                <p:cTn id="25" presetID="12" presetClass="entr" presetSubtype="4" fill="hold" nodeType="afterEffect">
                                  <p:stCondLst>
                                    <p:cond delay="0"/>
                                  </p:stCondLst>
                                  <p:childTnLst>
                                    <p:set>
                                      <p:cBhvr>
                                        <p:cTn id="26" dur="1" fill="hold">
                                          <p:stCondLst>
                                            <p:cond delay="0"/>
                                          </p:stCondLst>
                                        </p:cTn>
                                        <p:tgtEl>
                                          <p:spTgt spid="65538"/>
                                        </p:tgtEl>
                                        <p:attrNameLst>
                                          <p:attrName>style.visibility</p:attrName>
                                        </p:attrNameLst>
                                      </p:cBhvr>
                                      <p:to>
                                        <p:strVal val="visible"/>
                                      </p:to>
                                    </p:set>
                                    <p:animEffect transition="in" filter="slide(fromBottom)">
                                      <p:cBhvr>
                                        <p:cTn id="27" dur="500"/>
                                        <p:tgtEl>
                                          <p:spTgt spid="65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903410" y="1548811"/>
            <a:ext cx="2184347" cy="414688"/>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FFFFFF"/>
              </a:solidFill>
            </a:endParaRPr>
          </a:p>
        </p:txBody>
      </p:sp>
      <p:sp>
        <p:nvSpPr>
          <p:cNvPr id="3" name="Rectangle 2"/>
          <p:cNvSpPr/>
          <p:nvPr/>
        </p:nvSpPr>
        <p:spPr>
          <a:xfrm>
            <a:off x="903409" y="1923858"/>
            <a:ext cx="7337181" cy="2767615"/>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FFFFFF"/>
              </a:solidFill>
            </a:endParaRPr>
          </a:p>
        </p:txBody>
      </p:sp>
      <p:sp>
        <p:nvSpPr>
          <p:cNvPr id="23558" name="Rectangle 3"/>
          <p:cNvSpPr>
            <a:spLocks noGrp="1" noChangeArrowheads="1"/>
          </p:cNvSpPr>
          <p:nvPr>
            <p:ph idx="1"/>
          </p:nvPr>
        </p:nvSpPr>
        <p:spPr bwMode="black">
          <a:xfrm>
            <a:off x="1087957" y="2129930"/>
            <a:ext cx="7247659" cy="2744995"/>
          </a:xfrm>
        </p:spPr>
        <p:txBody>
          <a:bodyPr vert="horz" lIns="0" tIns="0" rIns="0" bIns="0" rtlCol="0">
            <a:noAutofit/>
          </a:bodyPr>
          <a:lstStyle/>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27 of the top 30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Electrical and Electronic Engineering</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 </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21 of the top 25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Telecommunications</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7 of the top 10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Artificial Intelligence</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8 of the top 10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Automation &amp; Control Systems</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4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Information Systems</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7 of the top 10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a:t>
            </a:r>
            <a:r>
              <a:rPr lang="en-US" altLang="en-US" sz="2000" b="1" dirty="0">
                <a:solidFill>
                  <a:schemeClr val="tx1">
                    <a:lumMod val="75000"/>
                  </a:schemeClr>
                </a:solidFill>
                <a:latin typeface="Calibri" panose="020F0502020204030204" pitchFamily="34" charset="0"/>
                <a:ea typeface="ＭＳ Ｐゴシック"/>
                <a:cs typeface="Calibri" panose="020F0502020204030204" pitchFamily="34" charset="0"/>
              </a:rPr>
              <a:t>Science</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 Hardware &amp; Architecture </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Cybernetics</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Imaging Science &amp; Photographic Technology</a:t>
            </a:r>
          </a:p>
          <a:p>
            <a:pPr>
              <a:lnSpc>
                <a:spcPts val="2100"/>
              </a:lnSpc>
              <a:spcBef>
                <a:spcPct val="0"/>
              </a:spcBef>
              <a:defRPr/>
            </a:pPr>
            <a:r>
              <a:rPr lang="en-US" altLang="en-US" sz="1800" b="1" dirty="0">
                <a:solidFill>
                  <a:srgbClr val="0066A1"/>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Transportation Science &amp; Technology </a:t>
            </a:r>
            <a:endParaRPr lang="en-US" altLang="en-US" sz="1800" b="1" dirty="0">
              <a:solidFill>
                <a:srgbClr val="0066A1"/>
              </a:solidFill>
              <a:latin typeface="Calibri" panose="020F0502020204030204" pitchFamily="34" charset="0"/>
              <a:ea typeface="ＭＳ Ｐゴシック"/>
              <a:cs typeface="Calibri" panose="020F0502020204030204" pitchFamily="34" charset="0"/>
            </a:endParaRPr>
          </a:p>
        </p:txBody>
      </p:sp>
      <p:sp>
        <p:nvSpPr>
          <p:cNvPr id="30728" name="Rectangle 3"/>
          <p:cNvSpPr>
            <a:spLocks noChangeArrowheads="1"/>
          </p:cNvSpPr>
          <p:nvPr/>
        </p:nvSpPr>
        <p:spPr bwMode="auto">
          <a:xfrm>
            <a:off x="1011205" y="1529761"/>
            <a:ext cx="1875760" cy="35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2250"/>
              </a:lnSpc>
              <a:spcBef>
                <a:spcPct val="0"/>
              </a:spcBef>
              <a:buNone/>
            </a:pPr>
            <a:r>
              <a:rPr lang="en-US" altLang="en-US" sz="1400" b="1" dirty="0">
                <a:solidFill>
                  <a:srgbClr val="FFFFFF"/>
                </a:solidFill>
              </a:rPr>
              <a:t>IEEE publishes</a:t>
            </a:r>
            <a:r>
              <a:rPr lang="en-US" altLang="en-US" sz="1275" b="1" dirty="0">
                <a:solidFill>
                  <a:srgbClr val="FFFFFF"/>
                </a:solidFill>
              </a:rPr>
              <a:t>:</a:t>
            </a:r>
          </a:p>
        </p:txBody>
      </p:sp>
      <p:sp>
        <p:nvSpPr>
          <p:cNvPr id="30730" name="Rectangle 12"/>
          <p:cNvSpPr>
            <a:spLocks noChangeArrowheads="1"/>
          </p:cNvSpPr>
          <p:nvPr/>
        </p:nvSpPr>
        <p:spPr bwMode="auto">
          <a:xfrm>
            <a:off x="903411" y="4761679"/>
            <a:ext cx="7337180" cy="81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50000"/>
              </a:spcBef>
              <a:buClr>
                <a:srgbClr val="808080"/>
              </a:buClr>
              <a:buSzPct val="80000"/>
              <a:buNone/>
            </a:pPr>
            <a:r>
              <a:rPr lang="en-US" altLang="en-US" sz="1000" dirty="0">
                <a:solidFill>
                  <a:schemeClr val="tx1"/>
                </a:solidFill>
                <a:latin typeface="Calibri" panose="020F0502020204030204" pitchFamily="34" charset="0"/>
                <a:cs typeface="Calibri" panose="020F0502020204030204" pitchFamily="34" charset="0"/>
              </a:rPr>
              <a:t>Source: 2019 Journal Citation Reports (</a:t>
            </a:r>
            <a:r>
              <a:rPr lang="en-US" altLang="en-US" sz="1000" dirty="0" err="1">
                <a:solidFill>
                  <a:schemeClr val="tx1"/>
                </a:solidFill>
                <a:latin typeface="Calibri" panose="020F0502020204030204" pitchFamily="34" charset="0"/>
                <a:cs typeface="Calibri" panose="020F0502020204030204" pitchFamily="34" charset="0"/>
              </a:rPr>
              <a:t>Clarivate</a:t>
            </a:r>
            <a:r>
              <a:rPr lang="en-US" altLang="en-US" sz="1000" dirty="0">
                <a:solidFill>
                  <a:schemeClr val="tx1"/>
                </a:solidFill>
                <a:latin typeface="Calibri" panose="020F0502020204030204" pitchFamily="34" charset="0"/>
                <a:cs typeface="Calibri" panose="020F0502020204030204" pitchFamily="34" charset="0"/>
              </a:rPr>
              <a:t> Analytics, 2020) </a:t>
            </a:r>
          </a:p>
          <a:p>
            <a:pPr eaLnBrk="1" hangingPunct="1">
              <a:spcBef>
                <a:spcPct val="50000"/>
              </a:spcBef>
              <a:buClr>
                <a:srgbClr val="808080"/>
              </a:buClr>
              <a:buSzPct val="80000"/>
              <a:buFont typeface="Wingdings" pitchFamily="2" charset="2"/>
              <a:buNone/>
            </a:pPr>
            <a:r>
              <a:rPr lang="en-US" sz="1050" dirty="0">
                <a:solidFill>
                  <a:schemeClr val="tx1"/>
                </a:solidFill>
                <a:latin typeface="Calibri" panose="020F0502020204030204" pitchFamily="34" charset="0"/>
                <a:cs typeface="Calibri" panose="020F0502020204030204" pitchFamily="34" charset="0"/>
              </a:rPr>
              <a:t>Each year, the Journal Citation Reports® (JCR) from Web of Science Group examines the influence and impact of scholarly research journals. JCR reveals the relationship between citing and cited journals, offering a systematic, objective means to evaluate the world’s leading journals.</a:t>
            </a:r>
            <a:endParaRPr lang="en-US" altLang="en-US" sz="1050" dirty="0">
              <a:solidFill>
                <a:schemeClr val="tx1"/>
              </a:solidFill>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BAFF3C69-B772-4C54-9ED3-2767C99265F1}"/>
              </a:ext>
            </a:extLst>
          </p:cNvPr>
          <p:cNvSpPr/>
          <p:nvPr/>
        </p:nvSpPr>
        <p:spPr>
          <a:xfrm>
            <a:off x="741363" y="489349"/>
            <a:ext cx="7912100" cy="892552"/>
          </a:xfrm>
          <a:prstGeom prst="rect">
            <a:avLst/>
          </a:prstGeom>
        </p:spPr>
        <p:txBody>
          <a:bodyPr wrap="square">
            <a:spAutoFit/>
          </a:bodyPr>
          <a:lstStyle/>
          <a:p>
            <a:pPr>
              <a:buClr>
                <a:schemeClr val="bg2"/>
              </a:buClr>
              <a:buSzPct val="80000"/>
            </a:pPr>
            <a:r>
              <a:rPr lang="zh-TW" altLang="en-US" sz="3200" b="1" dirty="0">
                <a:solidFill>
                  <a:schemeClr val="tx2"/>
                </a:solidFill>
                <a:latin typeface="Verdana" panose="020B0604030504040204" pitchFamily="34" charset="0"/>
                <a:ea typeface="微軟正黑體" pitchFamily="34" charset="-120"/>
                <a:cs typeface="Verdana" panose="020B0604030504040204" pitchFamily="34" charset="0"/>
              </a:rPr>
              <a:t>期刊引用率以</a:t>
            </a:r>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Verdana" panose="020B0604030504040204" pitchFamily="34" charset="0"/>
                <a:ea typeface="微軟正黑體" pitchFamily="34" charset="-120"/>
                <a:cs typeface="Verdana" panose="020B0604030504040204" pitchFamily="34" charset="0"/>
              </a:rPr>
              <a:t>文獻佔比最多</a:t>
            </a:r>
            <a:endParaRPr lang="en-US" altLang="zh-TW" sz="3200" b="1" dirty="0">
              <a:solidFill>
                <a:schemeClr val="tx2"/>
              </a:solidFill>
              <a:latin typeface="Verdana" panose="020B0604030504040204" pitchFamily="34" charset="0"/>
              <a:ea typeface="微軟正黑體" pitchFamily="34" charset="-120"/>
              <a:cs typeface="Verdana" panose="020B0604030504040204" pitchFamily="34" charset="0"/>
            </a:endParaRPr>
          </a:p>
          <a:p>
            <a:pPr>
              <a:buClr>
                <a:schemeClr val="bg2"/>
              </a:buClr>
              <a:buSzPct val="80000"/>
            </a:pPr>
            <a:r>
              <a:rPr lang="en-US" altLang="en-US" sz="2000" b="1" dirty="0">
                <a:solidFill>
                  <a:srgbClr val="E37222"/>
                </a:solidFill>
                <a:latin typeface="Calibri" panose="020F0502020204030204" pitchFamily="34" charset="0"/>
                <a:cs typeface="Calibri" panose="020F0502020204030204" pitchFamily="34" charset="0"/>
              </a:rPr>
              <a:t>Journal Citation Reports</a:t>
            </a:r>
            <a:r>
              <a:rPr lang="en-US" altLang="en-US" sz="2000" b="1" baseline="30000" dirty="0">
                <a:solidFill>
                  <a:srgbClr val="E37222"/>
                </a:solidFill>
                <a:latin typeface="Calibri" panose="020F0502020204030204" pitchFamily="34" charset="0"/>
                <a:cs typeface="Calibri" panose="020F0502020204030204" pitchFamily="34" charset="0"/>
              </a:rPr>
              <a:t>®</a:t>
            </a:r>
            <a:r>
              <a:rPr lang="en-US" altLang="en-US" sz="2000" b="1" dirty="0">
                <a:solidFill>
                  <a:srgbClr val="E37222"/>
                </a:solidFill>
                <a:latin typeface="Calibri" panose="020F0502020204030204" pitchFamily="34" charset="0"/>
                <a:cs typeface="Calibri" panose="020F0502020204030204" pitchFamily="34" charset="0"/>
              </a:rPr>
              <a:t> by Impact Factor</a:t>
            </a:r>
            <a:endParaRPr lang="en-US" altLang="en-US" sz="32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6180295"/>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Single Corner Rectangle 18"/>
          <p:cNvSpPr/>
          <p:nvPr/>
        </p:nvSpPr>
        <p:spPr>
          <a:xfrm>
            <a:off x="470765" y="1748040"/>
            <a:ext cx="2245025" cy="375047"/>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dirty="0">
              <a:solidFill>
                <a:srgbClr val="FFFFFF"/>
              </a:solidFill>
            </a:endParaRPr>
          </a:p>
        </p:txBody>
      </p:sp>
      <p:sp>
        <p:nvSpPr>
          <p:cNvPr id="31751" name="Rectangle 3"/>
          <p:cNvSpPr>
            <a:spLocks noGrp="1" noChangeArrowheads="1"/>
          </p:cNvSpPr>
          <p:nvPr>
            <p:ph idx="1"/>
          </p:nvPr>
        </p:nvSpPr>
        <p:spPr bwMode="black">
          <a:xfrm>
            <a:off x="496266" y="2222408"/>
            <a:ext cx="4719782" cy="3234232"/>
          </a:xfrm>
        </p:spPr>
        <p:txBody>
          <a:bodyPr vert="horz" lIns="0" tIns="0" rIns="0" bIns="0" rtlCol="0">
            <a:normAutofit/>
          </a:bodyPr>
          <a:lstStyle/>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Artificial Intelligence</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Automation and Control Systems</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Cybernetics</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Hardware &amp; Architecture</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Imaging Science &amp; Photographic Technology</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Information Systems</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Instruments and Instrumentation</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Medical Informatics</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Remote Sensing</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1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Telecommunications</a:t>
            </a:r>
          </a:p>
          <a:p>
            <a:pPr>
              <a:lnSpc>
                <a:spcPts val="2100"/>
              </a:lnSpc>
              <a:spcBef>
                <a:spcPct val="0"/>
              </a:spcBef>
            </a:pPr>
            <a:r>
              <a:rPr lang="en-US" altLang="en-US" sz="2000" b="1" dirty="0">
                <a:solidFill>
                  <a:srgbClr val="0066A1"/>
                </a:solidFill>
                <a:latin typeface="Calibri" panose="020F0502020204030204" pitchFamily="34" charset="0"/>
                <a:ea typeface="ＭＳ Ｐゴシック" pitchFamily="34" charset="-128"/>
                <a:cs typeface="Calibri" panose="020F0502020204030204" pitchFamily="34" charset="0"/>
              </a:rPr>
              <a:t># 2</a:t>
            </a:r>
            <a:r>
              <a:rPr lang="en-US" altLang="en-US" sz="2000" b="1"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 </a:t>
            </a:r>
            <a:r>
              <a:rPr lang="en-US" altLang="en-US" sz="2000" dirty="0">
                <a:solidFill>
                  <a:schemeClr val="tx2">
                    <a:lumMod val="25000"/>
                  </a:schemeClr>
                </a:solidFill>
                <a:latin typeface="Calibri" panose="020F0502020204030204" pitchFamily="34" charset="0"/>
                <a:ea typeface="ＭＳ Ｐゴシック" pitchFamily="34" charset="-128"/>
                <a:cs typeface="Calibri" panose="020F0502020204030204" pitchFamily="34" charset="0"/>
              </a:rPr>
              <a:t>in Electrical &amp; Electronic Engineering</a:t>
            </a:r>
          </a:p>
        </p:txBody>
      </p:sp>
      <p:sp>
        <p:nvSpPr>
          <p:cNvPr id="31753" name="Rectangle 15"/>
          <p:cNvSpPr>
            <a:spLocks noChangeArrowheads="1"/>
          </p:cNvSpPr>
          <p:nvPr/>
        </p:nvSpPr>
        <p:spPr bwMode="auto">
          <a:xfrm>
            <a:off x="5066450" y="4764969"/>
            <a:ext cx="3927953"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50000"/>
              </a:spcBef>
              <a:buClr>
                <a:srgbClr val="808080"/>
              </a:buClr>
              <a:buSzPct val="80000"/>
              <a:buNone/>
            </a:pPr>
            <a:r>
              <a:rPr lang="en-US" altLang="en-US" sz="1100" dirty="0">
                <a:solidFill>
                  <a:schemeClr val="tx1"/>
                </a:solidFill>
                <a:latin typeface="Calibri" panose="020F0502020204030204" pitchFamily="34" charset="0"/>
                <a:cs typeface="Calibri" panose="020F0502020204030204" pitchFamily="34" charset="0"/>
              </a:rPr>
              <a:t>Source: 2019 Journal Citation Reports (</a:t>
            </a:r>
            <a:r>
              <a:rPr lang="en-US" altLang="en-US" sz="1100" dirty="0" err="1">
                <a:solidFill>
                  <a:schemeClr val="tx1"/>
                </a:solidFill>
                <a:latin typeface="Calibri" panose="020F0502020204030204" pitchFamily="34" charset="0"/>
                <a:cs typeface="Calibri" panose="020F0502020204030204" pitchFamily="34" charset="0"/>
              </a:rPr>
              <a:t>Clarivate</a:t>
            </a:r>
            <a:r>
              <a:rPr lang="en-US" altLang="en-US" sz="1100" dirty="0">
                <a:solidFill>
                  <a:schemeClr val="tx1"/>
                </a:solidFill>
                <a:latin typeface="Calibri" panose="020F0502020204030204" pitchFamily="34" charset="0"/>
                <a:cs typeface="Calibri" panose="020F0502020204030204" pitchFamily="34" charset="0"/>
              </a:rPr>
              <a:t> Analytics, 2020) </a:t>
            </a:r>
          </a:p>
          <a:p>
            <a:pPr eaLnBrk="1" hangingPunct="1">
              <a:spcBef>
                <a:spcPct val="50000"/>
              </a:spcBef>
              <a:buClr>
                <a:srgbClr val="808080"/>
              </a:buClr>
              <a:buSzPct val="80000"/>
              <a:buNone/>
            </a:pPr>
            <a:r>
              <a:rPr lang="en-US" altLang="en-US" sz="1100" dirty="0">
                <a:solidFill>
                  <a:schemeClr val="tx1"/>
                </a:solidFill>
                <a:latin typeface="Calibri" panose="020F0502020204030204" pitchFamily="34" charset="0"/>
                <a:cs typeface="Calibri" panose="020F0502020204030204" pitchFamily="34" charset="0"/>
              </a:rPr>
              <a:t>The Journal Citation Report presents quantifiable statistical data that provide a systematic, objective way to evaluate the world’s leading journals.</a:t>
            </a:r>
          </a:p>
        </p:txBody>
      </p:sp>
      <p:sp>
        <p:nvSpPr>
          <p:cNvPr id="31754" name="Rectangle 16"/>
          <p:cNvSpPr>
            <a:spLocks noChangeArrowheads="1"/>
          </p:cNvSpPr>
          <p:nvPr/>
        </p:nvSpPr>
        <p:spPr bwMode="auto">
          <a:xfrm>
            <a:off x="546786" y="1735801"/>
            <a:ext cx="3159665" cy="35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2250"/>
              </a:lnSpc>
              <a:spcBef>
                <a:spcPct val="0"/>
              </a:spcBef>
              <a:buNone/>
            </a:pPr>
            <a:r>
              <a:rPr lang="en-US" altLang="en-US" sz="1400" b="1" dirty="0">
                <a:solidFill>
                  <a:srgbClr val="FFFFFF"/>
                </a:solidFill>
              </a:rPr>
              <a:t>IEEE journals are:</a:t>
            </a:r>
          </a:p>
        </p:txBody>
      </p:sp>
      <p:sp>
        <p:nvSpPr>
          <p:cNvPr id="31755" name="Rectangle 5"/>
          <p:cNvSpPr>
            <a:spLocks noChangeArrowheads="1"/>
          </p:cNvSpPr>
          <p:nvPr/>
        </p:nvSpPr>
        <p:spPr bwMode="black">
          <a:xfrm>
            <a:off x="470766" y="588076"/>
            <a:ext cx="7375236" cy="74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838200" indent="-8382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Clr>
                <a:srgbClr val="808080"/>
              </a:buClr>
              <a:buSzPct val="80000"/>
              <a:buFont typeface="Wingdings" pitchFamily="2" charset="2"/>
              <a:buNone/>
            </a:pPr>
            <a:r>
              <a:rPr lang="en-US" altLang="en-US" sz="3200" b="1" dirty="0">
                <a:solidFill>
                  <a:srgbClr val="0066A1"/>
                </a:solidFill>
                <a:latin typeface="Calibri" panose="020F0502020204030204" pitchFamily="34" charset="0"/>
                <a:ea typeface="ＭＳ Ｐゴシック" charset="0"/>
                <a:cs typeface="Calibri" panose="020F0502020204030204" pitchFamily="34" charset="0"/>
              </a:rPr>
              <a:t>IEEE </a:t>
            </a:r>
            <a:r>
              <a:rPr lang="zh-TW" altLang="en-US" sz="3200" b="1" dirty="0">
                <a:solidFill>
                  <a:srgbClr val="0066A1"/>
                </a:solidFill>
                <a:latin typeface="Calibri" panose="020F0502020204030204" pitchFamily="34" charset="0"/>
                <a:ea typeface="ＭＳ Ｐゴシック" charset="0"/>
                <a:cs typeface="Calibri" panose="020F0502020204030204" pitchFamily="34" charset="0"/>
              </a:rPr>
              <a:t>文獻在各領域影響甚鉅</a:t>
            </a:r>
            <a:endParaRPr lang="en-US" altLang="en-US" sz="3200" b="1" dirty="0">
              <a:solidFill>
                <a:srgbClr val="0066A1"/>
              </a:solidFill>
              <a:latin typeface="Calibri" panose="020F0502020204030204" pitchFamily="34" charset="0"/>
              <a:ea typeface="ＭＳ Ｐゴシック" charset="0"/>
              <a:cs typeface="Calibri" panose="020F0502020204030204" pitchFamily="34" charset="0"/>
            </a:endParaRPr>
          </a:p>
          <a:p>
            <a:pPr eaLnBrk="1" hangingPunct="1">
              <a:lnSpc>
                <a:spcPts val="1950"/>
              </a:lnSpc>
              <a:spcBef>
                <a:spcPct val="0"/>
              </a:spcBef>
              <a:buClr>
                <a:srgbClr val="808080"/>
              </a:buClr>
              <a:buSzPct val="80000"/>
              <a:buNone/>
            </a:pPr>
            <a:r>
              <a:rPr lang="en-US" altLang="en-US" sz="1800" b="1" dirty="0">
                <a:solidFill>
                  <a:srgbClr val="E37222"/>
                </a:solidFill>
                <a:latin typeface="Calibri" panose="020F0502020204030204" pitchFamily="34" charset="0"/>
                <a:cs typeface="Calibri" panose="020F0502020204030204" pitchFamily="34" charset="0"/>
              </a:rPr>
              <a:t>Journal Citation Reports</a:t>
            </a:r>
            <a:r>
              <a:rPr lang="en-US" altLang="en-US" sz="1800" b="1" baseline="30000" dirty="0">
                <a:solidFill>
                  <a:srgbClr val="E37222"/>
                </a:solidFill>
                <a:latin typeface="Calibri" panose="020F0502020204030204" pitchFamily="34" charset="0"/>
                <a:cs typeface="Calibri" panose="020F0502020204030204" pitchFamily="34" charset="0"/>
              </a:rPr>
              <a:t>®</a:t>
            </a:r>
            <a:r>
              <a:rPr lang="en-US" altLang="en-US" sz="1800" b="1" dirty="0">
                <a:solidFill>
                  <a:srgbClr val="E37222"/>
                </a:solidFill>
                <a:latin typeface="Calibri" panose="020F0502020204030204" pitchFamily="34" charset="0"/>
                <a:cs typeface="Calibri" panose="020F0502020204030204" pitchFamily="34" charset="0"/>
              </a:rPr>
              <a:t> by Impact Factor</a:t>
            </a:r>
          </a:p>
          <a:p>
            <a:pPr eaLnBrk="1" hangingPunct="1">
              <a:spcBef>
                <a:spcPct val="0"/>
              </a:spcBef>
              <a:buClr>
                <a:srgbClr val="808080"/>
              </a:buClr>
              <a:buSzPct val="80000"/>
              <a:buFont typeface="Wingdings" pitchFamily="2" charset="2"/>
              <a:buNone/>
            </a:pPr>
            <a:endParaRPr lang="en-US" altLang="en-US" sz="2400" dirty="0">
              <a:solidFill>
                <a:srgbClr val="0066A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16048" y="1719260"/>
            <a:ext cx="1428750" cy="191452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46988" y="2288562"/>
            <a:ext cx="1357313" cy="1893094"/>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l="2589" t="5660" r="10053" b="8473"/>
          <a:stretch/>
        </p:blipFill>
        <p:spPr>
          <a:xfrm>
            <a:off x="7116455" y="2730151"/>
            <a:ext cx="1459093" cy="1892808"/>
          </a:xfrm>
          <a:prstGeom prst="rect">
            <a:avLst/>
          </a:prstGeom>
        </p:spPr>
      </p:pic>
    </p:spTree>
    <p:extLst>
      <p:ext uri="{BB962C8B-B14F-4D97-AF65-F5344CB8AC3E}">
        <p14:creationId xmlns:p14="http://schemas.microsoft.com/office/powerpoint/2010/main" val="276923786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8392-4764-6B4E-BB5B-12121E12C401}"/>
              </a:ext>
            </a:extLst>
          </p:cNvPr>
          <p:cNvSpPr>
            <a:spLocks noGrp="1"/>
          </p:cNvSpPr>
          <p:nvPr>
            <p:ph type="title"/>
          </p:nvPr>
        </p:nvSpPr>
        <p:spPr>
          <a:xfrm>
            <a:off x="616748" y="488108"/>
            <a:ext cx="7556500" cy="531531"/>
          </a:xfrm>
        </p:spPr>
        <p:txBody>
          <a:bodyPr>
            <a:noAutofit/>
          </a:bodyPr>
          <a:lstStyle/>
          <a:p>
            <a:r>
              <a:rPr lang="en-US" altLang="zh-TW" sz="3200" dirty="0">
                <a:solidFill>
                  <a:srgbClr val="0066A1"/>
                </a:solidFill>
                <a:latin typeface="Calibri" panose="020F0502020204030204" pitchFamily="34" charset="0"/>
                <a:ea typeface="ＭＳ Ｐゴシック" charset="0"/>
                <a:cs typeface="Calibri" panose="020F0502020204030204" pitchFamily="34" charset="0"/>
                <a:sym typeface="Arial"/>
              </a:rPr>
              <a:t>IEEE </a:t>
            </a:r>
            <a:r>
              <a:rPr lang="zh-TW" altLang="en-US" sz="3200" dirty="0">
                <a:solidFill>
                  <a:srgbClr val="0066A1"/>
                </a:solidFill>
                <a:latin typeface="Calibri" panose="020F0502020204030204" pitchFamily="34" charset="0"/>
                <a:ea typeface="ＭＳ Ｐゴシック" charset="0"/>
                <a:cs typeface="Calibri" panose="020F0502020204030204" pitchFamily="34" charset="0"/>
                <a:sym typeface="Arial"/>
              </a:rPr>
              <a:t>在人工智慧、自動駕駛汽車和物聯網相關專利中穩居領導地位</a:t>
            </a:r>
          </a:p>
        </p:txBody>
      </p:sp>
      <p:sp>
        <p:nvSpPr>
          <p:cNvPr id="29" name="TextBox 28"/>
          <p:cNvSpPr txBox="1"/>
          <p:nvPr/>
        </p:nvSpPr>
        <p:spPr>
          <a:xfrm>
            <a:off x="1349400" y="1561521"/>
            <a:ext cx="6032550" cy="307777"/>
          </a:xfrm>
          <a:prstGeom prst="rect">
            <a:avLst/>
          </a:prstGeom>
          <a:noFill/>
        </p:spPr>
        <p:txBody>
          <a:bodyPr wrap="none" rtlCol="0">
            <a:spAutoFit/>
          </a:bodyPr>
          <a:lstStyle/>
          <a:p>
            <a:pPr algn="ctr" defTabSz="685800"/>
            <a:r>
              <a:rPr lang="en-US" sz="1400" b="1" dirty="0">
                <a:solidFill>
                  <a:srgbClr val="0070C0"/>
                </a:solidFill>
                <a:latin typeface="Calibri"/>
              </a:rPr>
              <a:t>Number of U.S. Patent References from Top 50 Companies to Top 20 Publishers</a:t>
            </a:r>
          </a:p>
        </p:txBody>
      </p:sp>
      <p:sp>
        <p:nvSpPr>
          <p:cNvPr id="4" name="Rectangle 3"/>
          <p:cNvSpPr/>
          <p:nvPr/>
        </p:nvSpPr>
        <p:spPr>
          <a:xfrm>
            <a:off x="827301" y="5658915"/>
            <a:ext cx="2914965" cy="243785"/>
          </a:xfrm>
          <a:prstGeom prst="rect">
            <a:avLst/>
          </a:prstGeom>
        </p:spPr>
        <p:txBody>
          <a:bodyPr wrap="none">
            <a:spAutoFit/>
          </a:bodyPr>
          <a:lstStyle/>
          <a:p>
            <a:pPr algn="ctr">
              <a:lnSpc>
                <a:spcPct val="80000"/>
              </a:lnSpc>
              <a:spcBef>
                <a:spcPct val="50000"/>
              </a:spcBef>
              <a:buClr>
                <a:srgbClr val="808080"/>
              </a:buClr>
              <a:buSzPct val="80000"/>
            </a:pPr>
            <a:r>
              <a:rPr lang="en-US" sz="1200" b="1" dirty="0">
                <a:solidFill>
                  <a:schemeClr val="tx2">
                    <a:lumMod val="50000"/>
                  </a:schemeClr>
                </a:solidFill>
                <a:latin typeface="Calibri"/>
              </a:rPr>
              <a:t>Source: 1790 Analytics LLC, Copyright 2020</a:t>
            </a:r>
            <a:endParaRPr lang="en-US" sz="1400" b="1" dirty="0">
              <a:solidFill>
                <a:schemeClr val="tx2">
                  <a:lumMod val="50000"/>
                </a:schemeClr>
              </a:solidFill>
              <a:latin typeface="Calibri"/>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4558" t="3659" r="5476" b="7347"/>
          <a:stretch/>
        </p:blipFill>
        <p:spPr>
          <a:xfrm>
            <a:off x="827301" y="1857710"/>
            <a:ext cx="7135394" cy="3735038"/>
          </a:xfrm>
          <a:prstGeom prst="rect">
            <a:avLst/>
          </a:prstGeom>
        </p:spPr>
      </p:pic>
    </p:spTree>
    <p:extLst>
      <p:ext uri="{BB962C8B-B14F-4D97-AF65-F5344CB8AC3E}">
        <p14:creationId xmlns:p14="http://schemas.microsoft.com/office/powerpoint/2010/main" val="399556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797" y="2024742"/>
            <a:ext cx="7556313" cy="799933"/>
          </a:xfrm>
        </p:spPr>
        <p:txBody>
          <a:bodyPr/>
          <a:lstStyle/>
          <a:p>
            <a:pPr algn="ctr"/>
            <a:r>
              <a:rPr lang="zh-TW" altLang="en-US" sz="3600" b="1" dirty="0">
                <a:latin typeface="微軟正黑體" panose="020B0604030504040204" pitchFamily="34" charset="-120"/>
                <a:ea typeface="微軟正黑體" panose="020B0604030504040204" pitchFamily="34" charset="-120"/>
              </a:rPr>
              <a:t>認識</a:t>
            </a:r>
            <a:r>
              <a:rPr lang="en-US" sz="3600" b="1" dirty="0">
                <a:latin typeface="微軟正黑體" panose="020B0604030504040204" pitchFamily="34" charset="-120"/>
                <a:ea typeface="微軟正黑體" panose="020B0604030504040204" pitchFamily="34" charset="-120"/>
              </a:rPr>
              <a:t> IEL</a:t>
            </a:r>
            <a:r>
              <a:rPr lang="zh-TW" altLang="en-US" sz="3600" b="1" dirty="0">
                <a:latin typeface="微軟正黑體" panose="020B0604030504040204" pitchFamily="34" charset="-120"/>
                <a:ea typeface="微軟正黑體" panose="020B0604030504040204" pitchFamily="34" charset="-120"/>
              </a:rPr>
              <a:t>資料庫</a:t>
            </a:r>
            <a:endParaRPr 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3106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373" y="273276"/>
            <a:ext cx="6314725" cy="979488"/>
          </a:xfrm>
        </p:spPr>
        <p:txBody>
          <a:bodyPr>
            <a:noAutofit/>
          </a:bodyPr>
          <a:lstStyle/>
          <a:p>
            <a:r>
              <a:rPr lang="en-US"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IEL </a:t>
            </a:r>
            <a:r>
              <a:rPr lang="en-US" altLang="zh-TW"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3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I</a:t>
            </a:r>
            <a:r>
              <a:rPr lang="en-US" altLang="zh-TW"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EEE  </a:t>
            </a:r>
            <a:r>
              <a:rPr lang="en-US" altLang="zh-TW" sz="3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E</a:t>
            </a:r>
            <a:r>
              <a:rPr lang="en-US" altLang="zh-TW" sz="32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lectrical</a:t>
            </a:r>
            <a:r>
              <a:rPr lang="en-US" altLang="zh-TW"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32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L</a:t>
            </a:r>
            <a:r>
              <a:rPr lang="en-US" altLang="zh-TW" sz="32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ibrary</a:t>
            </a:r>
            <a:r>
              <a:rPr lang="en-US" altLang="zh-TW"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a:t>
            </a:r>
            <a:endParaRPr lang="en-US" sz="32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Content Placeholder 2"/>
          <p:cNvSpPr>
            <a:spLocks noGrp="1"/>
          </p:cNvSpPr>
          <p:nvPr>
            <p:ph idx="1"/>
          </p:nvPr>
        </p:nvSpPr>
        <p:spPr>
          <a:xfrm>
            <a:off x="463778" y="1249520"/>
            <a:ext cx="8326844" cy="1937152"/>
          </a:xfrm>
        </p:spPr>
        <p:txBody>
          <a:bodyPr>
            <a:noAutofit/>
          </a:bodyPr>
          <a:lstStyle/>
          <a:p>
            <a:pPr marL="363150" lvl="1" indent="-342900">
              <a:buFont typeface="Wingdings" panose="05000000000000000000" pitchFamily="2" charset="2"/>
              <a:buChar char="Ø"/>
            </a:pP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IEEE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電子出版品皆透過</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IEEE </a:t>
            </a:r>
            <a:r>
              <a:rPr lang="en-US" altLang="zh-TW" sz="2400" b="1" dirty="0" err="1">
                <a:solidFill>
                  <a:schemeClr val="tx1">
                    <a:lumMod val="65000"/>
                    <a:lumOff val="35000"/>
                  </a:schemeClr>
                </a:solidFill>
                <a:latin typeface="微軟正黑體" panose="020B0604030504040204" pitchFamily="34" charset="-120"/>
                <a:ea typeface="微軟正黑體" panose="020B0604030504040204" pitchFamily="34" charset="-120"/>
              </a:rPr>
              <a:t>Xpolre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平台連線查看</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63150" lvl="1" indent="-342900">
              <a:buFont typeface="Wingdings" panose="05000000000000000000" pitchFamily="2" charset="2"/>
              <a:buChar char="Ø"/>
            </a:pP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IEL</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為</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IEEE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收錄最完整的線上資料庫，完整收錄了</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IEEE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出版的核心文獻，包括期刊雜誌、會議論文及技術標準</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363150" lvl="1" indent="-342900">
              <a:buFont typeface="Wingdings" panose="05000000000000000000" pitchFamily="2" charset="2"/>
              <a:buChar char="Ø"/>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亦可查看其他相關學會出版的文獻全文，包括</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:IET</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會議論文、 </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Bell Lab </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技術期刊及</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VDE</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會議論文。</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8" name="Picture 2" descr="D:\Users\Bruce.Lee\Desktop\I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999" y="3518165"/>
            <a:ext cx="1781010" cy="846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
        <p:nvSpPr>
          <p:cNvPr id="5" name="文字方塊 4"/>
          <p:cNvSpPr txBox="1"/>
          <p:nvPr/>
        </p:nvSpPr>
        <p:spPr>
          <a:xfrm>
            <a:off x="501663" y="3386536"/>
            <a:ext cx="2814436" cy="461665"/>
          </a:xfrm>
          <a:prstGeom prst="rect">
            <a:avLst/>
          </a:prstGeom>
          <a:noFill/>
        </p:spPr>
        <p:txBody>
          <a:bodyPr wrap="square" rtlCol="0">
            <a:spAutoFit/>
          </a:bodyPr>
          <a:lstStyle/>
          <a:p>
            <a:pPr marL="0" lvl="1"/>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合作的出版單位有</a:t>
            </a:r>
            <a:r>
              <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dirty="0"/>
          </a:p>
        </p:txBody>
      </p:sp>
      <p:pic>
        <p:nvPicPr>
          <p:cNvPr id="10"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6151" y="3846825"/>
            <a:ext cx="2074394" cy="540433"/>
          </a:xfrm>
          <a:prstGeom prst="rect">
            <a:avLst/>
          </a:prstGeom>
        </p:spPr>
      </p:pic>
      <p:pic>
        <p:nvPicPr>
          <p:cNvPr id="11"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800" y="4579355"/>
            <a:ext cx="1446080" cy="662552"/>
          </a:xfrm>
          <a:prstGeom prst="rect">
            <a:avLst/>
          </a:prstGeom>
        </p:spPr>
      </p:pic>
      <p:pic>
        <p:nvPicPr>
          <p:cNvPr id="12" name="圖片 11" descr="畫面剪輯"/>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2377" y="5408195"/>
            <a:ext cx="1755441" cy="441800"/>
          </a:xfrm>
          <a:prstGeom prst="rect">
            <a:avLst/>
          </a:prstGeom>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130" y="3941559"/>
            <a:ext cx="1444750" cy="456837"/>
          </a:xfrm>
          <a:prstGeom prst="rect">
            <a:avLst/>
          </a:prstGeom>
        </p:spPr>
      </p:pic>
      <p:pic>
        <p:nvPicPr>
          <p:cNvPr id="16"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8572" y="5311559"/>
            <a:ext cx="966799" cy="570570"/>
          </a:xfrm>
          <a:prstGeom prst="rect">
            <a:avLst/>
          </a:prstGeom>
        </p:spPr>
      </p:pic>
      <p:pic>
        <p:nvPicPr>
          <p:cNvPr id="17"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19779" y="3447527"/>
            <a:ext cx="1191786" cy="854332"/>
          </a:xfrm>
          <a:prstGeom prst="rect">
            <a:avLst/>
          </a:prstGeom>
        </p:spPr>
      </p:pic>
      <p:pic>
        <p:nvPicPr>
          <p:cNvPr id="13" name="圖片 12">
            <a:extLst>
              <a:ext uri="{FF2B5EF4-FFF2-40B4-BE49-F238E27FC236}">
                <a16:creationId xmlns:a16="http://schemas.microsoft.com/office/drawing/2014/main" id="{1E7AF421-71A3-4C74-BF1A-FC919455A76A}"/>
              </a:ext>
            </a:extLst>
          </p:cNvPr>
          <p:cNvPicPr>
            <a:picLocks noChangeAspect="1"/>
          </p:cNvPicPr>
          <p:nvPr/>
        </p:nvPicPr>
        <p:blipFill>
          <a:blip r:embed="rId11"/>
          <a:stretch>
            <a:fillRect/>
          </a:stretch>
        </p:blipFill>
        <p:spPr>
          <a:xfrm>
            <a:off x="463778" y="432749"/>
            <a:ext cx="2224794" cy="566393"/>
          </a:xfrm>
          <a:prstGeom prst="rect">
            <a:avLst/>
          </a:prstGeom>
          <a:solidFill>
            <a:schemeClr val="tx2">
              <a:lumMod val="50000"/>
            </a:schemeClr>
          </a:solidFill>
        </p:spPr>
      </p:pic>
      <p:pic>
        <p:nvPicPr>
          <p:cNvPr id="20" name="圖片 19">
            <a:extLst>
              <a:ext uri="{FF2B5EF4-FFF2-40B4-BE49-F238E27FC236}">
                <a16:creationId xmlns:a16="http://schemas.microsoft.com/office/drawing/2014/main" id="{48C4E3BC-A906-4D73-9245-9D672B70CC0F}"/>
              </a:ext>
            </a:extLst>
          </p:cNvPr>
          <p:cNvPicPr>
            <a:picLocks noChangeAspect="1"/>
          </p:cNvPicPr>
          <p:nvPr/>
        </p:nvPicPr>
        <p:blipFill>
          <a:blip r:embed="rId12"/>
          <a:stretch>
            <a:fillRect/>
          </a:stretch>
        </p:blipFill>
        <p:spPr>
          <a:xfrm>
            <a:off x="2408150" y="4562393"/>
            <a:ext cx="1629726" cy="662552"/>
          </a:xfrm>
          <a:prstGeom prst="rect">
            <a:avLst/>
          </a:prstGeom>
        </p:spPr>
      </p:pic>
      <p:pic>
        <p:nvPicPr>
          <p:cNvPr id="22" name="圖片 21">
            <a:extLst>
              <a:ext uri="{FF2B5EF4-FFF2-40B4-BE49-F238E27FC236}">
                <a16:creationId xmlns:a16="http://schemas.microsoft.com/office/drawing/2014/main" id="{3D813D82-B7FF-401F-BF31-178214BCADE3}"/>
              </a:ext>
            </a:extLst>
          </p:cNvPr>
          <p:cNvPicPr>
            <a:picLocks noChangeAspect="1"/>
          </p:cNvPicPr>
          <p:nvPr/>
        </p:nvPicPr>
        <p:blipFill rotWithShape="1">
          <a:blip r:embed="rId13"/>
          <a:srcRect l="12884" r="16324" b="4326"/>
          <a:stretch/>
        </p:blipFill>
        <p:spPr>
          <a:xfrm>
            <a:off x="6750885" y="4479564"/>
            <a:ext cx="1329574" cy="730505"/>
          </a:xfrm>
          <a:prstGeom prst="rect">
            <a:avLst/>
          </a:prstGeom>
        </p:spPr>
      </p:pic>
      <p:pic>
        <p:nvPicPr>
          <p:cNvPr id="24" name="圖片 23">
            <a:extLst>
              <a:ext uri="{FF2B5EF4-FFF2-40B4-BE49-F238E27FC236}">
                <a16:creationId xmlns:a16="http://schemas.microsoft.com/office/drawing/2014/main" id="{6CCB737D-B3DD-4EBD-A630-A7BBAD4E1C22}"/>
              </a:ext>
            </a:extLst>
          </p:cNvPr>
          <p:cNvPicPr>
            <a:picLocks noChangeAspect="1"/>
          </p:cNvPicPr>
          <p:nvPr/>
        </p:nvPicPr>
        <p:blipFill rotWithShape="1">
          <a:blip r:embed="rId14"/>
          <a:srcRect t="23615" b="23676"/>
          <a:stretch/>
        </p:blipFill>
        <p:spPr>
          <a:xfrm>
            <a:off x="4263440" y="5435076"/>
            <a:ext cx="2076450" cy="441800"/>
          </a:xfrm>
          <a:prstGeom prst="rect">
            <a:avLst/>
          </a:prstGeom>
        </p:spPr>
      </p:pic>
      <p:pic>
        <p:nvPicPr>
          <p:cNvPr id="26" name="圖片 25">
            <a:extLst>
              <a:ext uri="{FF2B5EF4-FFF2-40B4-BE49-F238E27FC236}">
                <a16:creationId xmlns:a16="http://schemas.microsoft.com/office/drawing/2014/main" id="{400EE896-0DE5-4BBE-A6B7-6AED9A983D5B}"/>
              </a:ext>
            </a:extLst>
          </p:cNvPr>
          <p:cNvPicPr>
            <a:picLocks noChangeAspect="1"/>
          </p:cNvPicPr>
          <p:nvPr/>
        </p:nvPicPr>
        <p:blipFill rotWithShape="1">
          <a:blip r:embed="rId15"/>
          <a:srcRect l="7109" t="12554" r="696" b="16337"/>
          <a:stretch/>
        </p:blipFill>
        <p:spPr>
          <a:xfrm>
            <a:off x="666291" y="5408195"/>
            <a:ext cx="1539860" cy="482843"/>
          </a:xfrm>
          <a:prstGeom prst="rect">
            <a:avLst/>
          </a:prstGeom>
        </p:spPr>
      </p:pic>
      <p:pic>
        <p:nvPicPr>
          <p:cNvPr id="28" name="圖片 27">
            <a:extLst>
              <a:ext uri="{FF2B5EF4-FFF2-40B4-BE49-F238E27FC236}">
                <a16:creationId xmlns:a16="http://schemas.microsoft.com/office/drawing/2014/main" id="{578B2E95-E91F-41F8-93C3-B7E80665B086}"/>
              </a:ext>
            </a:extLst>
          </p:cNvPr>
          <p:cNvPicPr>
            <a:picLocks noChangeAspect="1"/>
          </p:cNvPicPr>
          <p:nvPr/>
        </p:nvPicPr>
        <p:blipFill>
          <a:blip r:embed="rId16"/>
          <a:stretch>
            <a:fillRect/>
          </a:stretch>
        </p:blipFill>
        <p:spPr>
          <a:xfrm>
            <a:off x="4377332" y="4515072"/>
            <a:ext cx="1749192" cy="709873"/>
          </a:xfrm>
          <a:prstGeom prst="rect">
            <a:avLst/>
          </a:prstGeom>
        </p:spPr>
      </p:pic>
    </p:spTree>
    <p:extLst>
      <p:ext uri="{BB962C8B-B14F-4D97-AF65-F5344CB8AC3E}">
        <p14:creationId xmlns:p14="http://schemas.microsoft.com/office/powerpoint/2010/main" val="1543609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99296" y="592730"/>
            <a:ext cx="8229600" cy="979488"/>
          </a:xfrm>
        </p:spPr>
        <p:txBody>
          <a:bodyPr>
            <a:noAutofit/>
          </a:bodyPr>
          <a:lstStyle/>
          <a:p>
            <a:pPr lvl="0"/>
            <a:r>
              <a:rPr lang="en-US" altLang="zh-TW" sz="3200" b="1" dirty="0">
                <a:solidFill>
                  <a:srgbClr val="0066A1"/>
                </a:solidFill>
                <a:latin typeface="Verdana" panose="020B0604030504040204" pitchFamily="34" charset="0"/>
                <a:ea typeface="Verdana" panose="020B0604030504040204" pitchFamily="34" charset="0"/>
                <a:cs typeface="Arial Unicode MS" panose="020B0604020202020204" pitchFamily="34" charset="-120"/>
              </a:rPr>
              <a:t>IEEE </a:t>
            </a:r>
            <a:r>
              <a:rPr lang="en-US" altLang="zh-TW" sz="3200" b="1" dirty="0" err="1">
                <a:solidFill>
                  <a:srgbClr val="0066A1"/>
                </a:solidFill>
                <a:latin typeface="Verdana" panose="020B0604030504040204" pitchFamily="34" charset="0"/>
                <a:ea typeface="Verdana" panose="020B0604030504040204" pitchFamily="34" charset="0"/>
                <a:cs typeface="Arial Unicode MS" panose="020B0604020202020204" pitchFamily="34" charset="-120"/>
              </a:rPr>
              <a:t>Xplore</a:t>
            </a:r>
            <a:r>
              <a:rPr lang="en-US" altLang="zh-TW" sz="3200" b="1" dirty="0">
                <a:solidFill>
                  <a:srgbClr val="0066A1"/>
                </a:solidFill>
                <a:latin typeface="Verdana" panose="020B0604030504040204" pitchFamily="34" charset="0"/>
                <a:ea typeface="Verdana" panose="020B0604030504040204" pitchFamily="34" charset="0"/>
                <a:cs typeface="Arial Unicode MS" panose="020B0604020202020204" pitchFamily="34" charset="-120"/>
              </a:rPr>
              <a:t>®</a:t>
            </a:r>
            <a:r>
              <a:rPr lang="zh-TW" altLang="en-US" sz="3200" b="1"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收錄文獻類型</a:t>
            </a:r>
            <a:br>
              <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br>
            <a:endPar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9459" name="Rectangle 16"/>
          <p:cNvSpPr>
            <a:spLocks noChangeArrowheads="1"/>
          </p:cNvSpPr>
          <p:nvPr/>
        </p:nvSpPr>
        <p:spPr bwMode="auto">
          <a:xfrm>
            <a:off x="585788" y="1811338"/>
            <a:ext cx="32654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000"/>
              </a:spcBef>
            </a:pPr>
            <a:r>
              <a:rPr kumimoji="0" lang="en-US" altLang="zh-TW" sz="1700">
                <a:solidFill>
                  <a:schemeClr val="bg1"/>
                </a:solidFill>
                <a:latin typeface="Verdana" pitchFamily="34" charset="0"/>
              </a:rPr>
              <a:t>IEL allows you to access:</a:t>
            </a:r>
          </a:p>
        </p:txBody>
      </p:sp>
      <p:graphicFrame>
        <p:nvGraphicFramePr>
          <p:cNvPr id="13" name="內容版面配置區 11"/>
          <p:cNvGraphicFramePr>
            <a:graphicFrameLocks noGrp="1"/>
          </p:cNvGraphicFramePr>
          <p:nvPr>
            <p:ph idx="1"/>
            <p:extLst>
              <p:ext uri="{D42A27DB-BD31-4B8C-83A1-F6EECF244321}">
                <p14:modId xmlns:p14="http://schemas.microsoft.com/office/powerpoint/2010/main" val="3775816845"/>
              </p:ext>
            </p:extLst>
          </p:nvPr>
        </p:nvGraphicFramePr>
        <p:xfrm>
          <a:off x="553832" y="1256803"/>
          <a:ext cx="8057408" cy="4365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
        <p:nvSpPr>
          <p:cNvPr id="2" name="加號 1">
            <a:extLst>
              <a:ext uri="{FF2B5EF4-FFF2-40B4-BE49-F238E27FC236}">
                <a16:creationId xmlns:a16="http://schemas.microsoft.com/office/drawing/2014/main" id="{7D3AC528-29BE-40B6-BFCA-8EBADB44519F}"/>
              </a:ext>
            </a:extLst>
          </p:cNvPr>
          <p:cNvSpPr/>
          <p:nvPr/>
        </p:nvSpPr>
        <p:spPr>
          <a:xfrm>
            <a:off x="980661" y="3962399"/>
            <a:ext cx="768626" cy="7421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加號 11">
            <a:extLst>
              <a:ext uri="{FF2B5EF4-FFF2-40B4-BE49-F238E27FC236}">
                <a16:creationId xmlns:a16="http://schemas.microsoft.com/office/drawing/2014/main" id="{886D6334-9B44-4D11-B3A9-8F070034616A}"/>
              </a:ext>
            </a:extLst>
          </p:cNvPr>
          <p:cNvSpPr/>
          <p:nvPr/>
        </p:nvSpPr>
        <p:spPr>
          <a:xfrm>
            <a:off x="585788" y="4704521"/>
            <a:ext cx="768626" cy="7421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8726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96" y="1149286"/>
            <a:ext cx="7531485" cy="837080"/>
          </a:xfrm>
        </p:spPr>
        <p:txBody>
          <a:bodyPr>
            <a:normAutofit fontScale="90000"/>
          </a:bodyPr>
          <a:lstStyle/>
          <a:p>
            <a:br>
              <a:rPr lang="en-US" sz="3500" dirty="0">
                <a:latin typeface="Calibri" panose="020F0502020204030204" pitchFamily="34" charset="0"/>
                <a:ea typeface="ＭＳ Ｐゴシック" charset="0"/>
                <a:cs typeface="Calibri" panose="020F0502020204030204" pitchFamily="34" charset="0"/>
              </a:rPr>
            </a:br>
            <a:br>
              <a:rPr lang="en-US" sz="3500" dirty="0">
                <a:latin typeface="Calibri" panose="020F0502020204030204" pitchFamily="34" charset="0"/>
                <a:ea typeface="ＭＳ Ｐゴシック" charset="0"/>
                <a:cs typeface="Calibri" panose="020F0502020204030204" pitchFamily="34" charset="0"/>
              </a:rPr>
            </a:br>
            <a:endParaRPr lang="en-US" sz="3500" dirty="0">
              <a:latin typeface="Calibri" panose="020F0502020204030204" pitchFamily="34" charset="0"/>
              <a:ea typeface="ＭＳ Ｐゴシック" charset="0"/>
              <a:cs typeface="Calibri" panose="020F0502020204030204" pitchFamily="34" charset="0"/>
            </a:endParaRPr>
          </a:p>
        </p:txBody>
      </p:sp>
      <p:sp>
        <p:nvSpPr>
          <p:cNvPr id="3" name="Content Placeholder 2"/>
          <p:cNvSpPr>
            <a:spLocks noGrp="1"/>
          </p:cNvSpPr>
          <p:nvPr>
            <p:ph sz="half" idx="1"/>
          </p:nvPr>
        </p:nvSpPr>
        <p:spPr>
          <a:xfrm>
            <a:off x="437779" y="1453499"/>
            <a:ext cx="5983994" cy="2798241"/>
          </a:xfrm>
        </p:spPr>
        <p:txBody>
          <a:bodyPr>
            <a:noAutofit/>
          </a:bodyPr>
          <a:lstStyle/>
          <a:p>
            <a:pPr marL="285743" indent="-285743" defTabSz="342892">
              <a:spcAft>
                <a:spcPts val="600"/>
              </a:spcAft>
              <a:buFont typeface="Wingdings" panose="05000000000000000000" pitchFamily="2" charset="2"/>
              <a:buChar char="§"/>
              <a:defRPr/>
            </a:pP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Journal of Emerging and Selected Topics in </a:t>
            </a:r>
            <a:r>
              <a:rPr lang="en-US" sz="2400" b="1" dirty="0">
                <a:solidFill>
                  <a:srgbClr val="0066A1"/>
                </a:solidFill>
                <a:latin typeface="Calibri" panose="020F0502020204030204" pitchFamily="34" charset="0"/>
                <a:ea typeface="Verdana" panose="020B0604030504040204" pitchFamily="34" charset="0"/>
                <a:cs typeface="Calibri" panose="020F0502020204030204" pitchFamily="34" charset="0"/>
              </a:rPr>
              <a:t>Industrial Electronics</a:t>
            </a:r>
          </a:p>
          <a:p>
            <a:pPr marL="285743" indent="-285743" defTabSz="342892">
              <a:spcAft>
                <a:spcPts val="600"/>
              </a:spcAft>
              <a:buFont typeface="Wingdings" panose="05000000000000000000" pitchFamily="2" charset="2"/>
              <a:buChar char="§"/>
              <a:defRPr/>
            </a:pP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Journal on Selected Areas in </a:t>
            </a:r>
            <a:r>
              <a:rPr lang="en-US" sz="2400" b="1" dirty="0">
                <a:solidFill>
                  <a:srgbClr val="0066A1"/>
                </a:solidFill>
                <a:latin typeface="Calibri" panose="020F0502020204030204" pitchFamily="34" charset="0"/>
                <a:ea typeface="Verdana" panose="020B0604030504040204" pitchFamily="34" charset="0"/>
                <a:cs typeface="Calibri" panose="020F0502020204030204" pitchFamily="34" charset="0"/>
              </a:rPr>
              <a:t>Information Theory</a:t>
            </a:r>
          </a:p>
          <a:p>
            <a:pPr marL="285743" indent="-285743" defTabSz="342892">
              <a:spcAft>
                <a:spcPts val="600"/>
              </a:spcAft>
              <a:buFont typeface="Wingdings" panose="05000000000000000000" pitchFamily="2" charset="2"/>
              <a:buChar char="§"/>
              <a:defRPr/>
            </a:pP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en-US" sz="2400" b="1" dirty="0">
                <a:solidFill>
                  <a:srgbClr val="0066A1"/>
                </a:solidFill>
                <a:latin typeface="Calibri" panose="020F0502020204030204" pitchFamily="34" charset="0"/>
                <a:ea typeface="Verdana" panose="020B0604030504040204" pitchFamily="34" charset="0"/>
                <a:cs typeface="Calibri" panose="020F0502020204030204" pitchFamily="34" charset="0"/>
              </a:rPr>
              <a:t>Technology and Society</a:t>
            </a:r>
          </a:p>
          <a:p>
            <a:pPr marL="285743" indent="-285743" defTabSz="342892">
              <a:spcAft>
                <a:spcPts val="600"/>
              </a:spcAft>
              <a:buFont typeface="Wingdings" panose="05000000000000000000" pitchFamily="2" charset="2"/>
              <a:buChar char="§"/>
              <a:defRPr/>
            </a:pP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en-US" sz="2400" b="1" dirty="0">
                <a:solidFill>
                  <a:srgbClr val="0066A1"/>
                </a:solidFill>
                <a:latin typeface="Calibri" panose="020F0502020204030204" pitchFamily="34" charset="0"/>
                <a:ea typeface="Verdana" panose="020B0604030504040204" pitchFamily="34" charset="0"/>
                <a:cs typeface="Calibri" panose="020F0502020204030204" pitchFamily="34" charset="0"/>
              </a:rPr>
              <a:t>Artificial Intelligence</a:t>
            </a: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 </a:t>
            </a:r>
          </a:p>
          <a:p>
            <a:pPr marL="285743" indent="-285743" defTabSz="342892">
              <a:spcAft>
                <a:spcPts val="600"/>
              </a:spcAft>
              <a:buFont typeface="Wingdings" panose="05000000000000000000" pitchFamily="2" charset="2"/>
              <a:buChar char="§"/>
              <a:defRPr/>
            </a:pPr>
            <a:r>
              <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BITS the </a:t>
            </a:r>
            <a:r>
              <a:rPr lang="en-US" sz="2400" b="1" dirty="0">
                <a:solidFill>
                  <a:srgbClr val="0066A1"/>
                </a:solidFill>
                <a:latin typeface="Calibri" panose="020F0502020204030204" pitchFamily="34" charset="0"/>
                <a:ea typeface="Verdana" panose="020B0604030504040204" pitchFamily="34" charset="0"/>
                <a:cs typeface="Calibri" panose="020F0502020204030204" pitchFamily="34" charset="0"/>
              </a:rPr>
              <a:t>Information Theory Magazine</a:t>
            </a:r>
            <a:endParaRPr lang="en-US" sz="24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7" name="Rectangle 6"/>
          <p:cNvSpPr/>
          <p:nvPr/>
        </p:nvSpPr>
        <p:spPr>
          <a:xfrm>
            <a:off x="437779" y="5478058"/>
            <a:ext cx="5008316" cy="246221"/>
          </a:xfrm>
          <a:prstGeom prst="rect">
            <a:avLst/>
          </a:prstGeom>
        </p:spPr>
        <p:txBody>
          <a:bodyPr wrap="square">
            <a:spAutoFit/>
          </a:bodyPr>
          <a:lstStyle/>
          <a:p>
            <a:pPr marL="211926" lvl="1" defTabSz="914378">
              <a:defRPr/>
            </a:pPr>
            <a:r>
              <a:rPr lang="en-US" sz="1000" dirty="0">
                <a:solidFill>
                  <a:prstClr val="black">
                    <a:lumMod val="75000"/>
                  </a:prstClr>
                </a:solidFill>
                <a:latin typeface="Calibri" panose="020F0502020204030204"/>
                <a:ea typeface="Verdana" panose="020B0604030504040204" pitchFamily="34" charset="0"/>
                <a:cs typeface="Calibri" panose="020F0502020204030204" pitchFamily="34" charset="0"/>
              </a:rPr>
              <a:t>*Please note this is a tentative list and is subject to change.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1773" y="2793521"/>
            <a:ext cx="2062488" cy="147256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1601" y="1428019"/>
            <a:ext cx="2042660" cy="1242158"/>
          </a:xfrm>
          <a:prstGeom prst="rect">
            <a:avLst/>
          </a:prstGeom>
        </p:spPr>
      </p:pic>
      <p:pic>
        <p:nvPicPr>
          <p:cNvPr id="9" name="Picture 8"/>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3000" contrast="11000"/>
                    </a14:imgEffect>
                  </a14:imgLayer>
                </a14:imgProps>
              </a:ext>
              <a:ext uri="{28A0092B-C50C-407E-A947-70E740481C1C}">
                <a14:useLocalDpi xmlns:a14="http://schemas.microsoft.com/office/drawing/2010/main"/>
              </a:ext>
            </a:extLst>
          </a:blip>
          <a:srcRect/>
          <a:stretch/>
        </p:blipFill>
        <p:spPr>
          <a:xfrm>
            <a:off x="6441601" y="4397948"/>
            <a:ext cx="2042660" cy="1228811"/>
          </a:xfrm>
          <a:prstGeom prst="rect">
            <a:avLst/>
          </a:prstGeom>
        </p:spPr>
      </p:pic>
      <p:sp>
        <p:nvSpPr>
          <p:cNvPr id="10" name="Title 1"/>
          <p:cNvSpPr txBox="1">
            <a:spLocks/>
          </p:cNvSpPr>
          <p:nvPr/>
        </p:nvSpPr>
        <p:spPr bwMode="auto">
          <a:xfrm>
            <a:off x="472087" y="760663"/>
            <a:ext cx="7600102" cy="6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6"/>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7"/>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9pPr>
          </a:lstStyle>
          <a:p>
            <a:pPr defTabSz="914355" eaLnBrk="1" hangingPunct="1">
              <a:lnSpc>
                <a:spcPts val="2600"/>
              </a:lnSpc>
              <a:spcBef>
                <a:spcPts val="0"/>
              </a:spcBef>
              <a:buClr>
                <a:srgbClr val="003399"/>
              </a:buClr>
              <a:buSzPct val="60000"/>
              <a:buNone/>
            </a:pPr>
            <a:r>
              <a:rPr lang="en-US" altLang="en-US" sz="3200" b="1" dirty="0">
                <a:solidFill>
                  <a:srgbClr val="0066A1"/>
                </a:solidFill>
                <a:latin typeface="Calibri" panose="020F0502020204030204" pitchFamily="34" charset="0"/>
                <a:ea typeface="ＭＳ Ｐゴシック" charset="0"/>
                <a:cs typeface="Calibri" panose="020F0502020204030204" pitchFamily="34" charset="0"/>
              </a:rPr>
              <a:t>2020</a:t>
            </a:r>
            <a:r>
              <a:rPr lang="zh-TW" altLang="en-US" sz="3200" b="1" dirty="0">
                <a:solidFill>
                  <a:srgbClr val="0066A1"/>
                </a:solidFill>
                <a:latin typeface="Calibri" panose="020F0502020204030204" pitchFamily="34" charset="0"/>
                <a:ea typeface="ＭＳ Ｐゴシック" charset="0"/>
                <a:cs typeface="Calibri" panose="020F0502020204030204" pitchFamily="34" charset="0"/>
              </a:rPr>
              <a:t>及</a:t>
            </a:r>
            <a:r>
              <a:rPr lang="en-US" altLang="zh-TW" sz="3200" b="1" dirty="0">
                <a:solidFill>
                  <a:srgbClr val="0066A1"/>
                </a:solidFill>
                <a:latin typeface="Calibri" panose="020F0502020204030204" pitchFamily="34" charset="0"/>
                <a:ea typeface="ＭＳ Ｐゴシック" charset="0"/>
                <a:cs typeface="Calibri" panose="020F0502020204030204" pitchFamily="34" charset="0"/>
              </a:rPr>
              <a:t>2021</a:t>
            </a:r>
            <a:r>
              <a:rPr lang="zh-TW" altLang="en-US" sz="3200" b="1" dirty="0">
                <a:solidFill>
                  <a:srgbClr val="0066A1"/>
                </a:solidFill>
                <a:latin typeface="Calibri" panose="020F0502020204030204" pitchFamily="34" charset="0"/>
                <a:ea typeface="ＭＳ Ｐゴシック" charset="0"/>
                <a:cs typeface="Calibri" panose="020F0502020204030204" pitchFamily="34" charset="0"/>
              </a:rPr>
              <a:t>年計劃出版的新期刊</a:t>
            </a:r>
            <a:endParaRPr lang="en-US" altLang="en-US" sz="3200" b="1" dirty="0">
              <a:solidFill>
                <a:srgbClr val="0066A1"/>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8351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601" y="1286795"/>
            <a:ext cx="8290798" cy="2546802"/>
          </a:xfrm>
        </p:spPr>
        <p:txBody>
          <a:bodyPr>
            <a:normAutofit/>
          </a:bodyPr>
          <a:lstStyle/>
          <a:p>
            <a:pPr marL="257175" indent="-257175">
              <a:spcBef>
                <a:spcPts val="600"/>
              </a:spcBef>
              <a:buClr>
                <a:srgbClr val="0070C0"/>
              </a:buClr>
              <a:buFont typeface="Wingdings" panose="05000000000000000000" pitchFamily="2" charset="2"/>
              <a:buChar char="§"/>
            </a:pP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大多數 </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IEEE </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會議以新的虛擬方式持續舉辦，許多會議都</a:t>
            </a:r>
            <a:endParaRPr lang="en-US" altLang="zh-TW" sz="2400" dirty="0">
              <a:latin typeface="微軟正黑體" panose="020B0604030504040204" pitchFamily="34" charset="-120"/>
              <a:ea typeface="微軟正黑體" panose="020B0604030504040204" pitchFamily="34" charset="-120"/>
              <a:cs typeface="Calibri" panose="020F0502020204030204" pitchFamily="34" charset="0"/>
            </a:endParaRPr>
          </a:p>
          <a:p>
            <a:pPr marL="0" indent="0">
              <a:spcBef>
                <a:spcPts val="600"/>
              </a:spcBef>
              <a:buClr>
                <a:srgbClr val="0070C0"/>
              </a:buClr>
              <a:buNone/>
            </a:pP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   </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創下了出席人數的紀錄，並獲得廣大迴響。</a:t>
            </a:r>
            <a:endParaRPr lang="en-US" sz="2400" dirty="0">
              <a:latin typeface="微軟正黑體" panose="020B0604030504040204" pitchFamily="34" charset="-120"/>
              <a:ea typeface="微軟正黑體" panose="020B0604030504040204" pitchFamily="34" charset="-120"/>
              <a:cs typeface="Calibri" panose="020F0502020204030204" pitchFamily="34" charset="0"/>
            </a:endParaRPr>
          </a:p>
          <a:p>
            <a:pPr>
              <a:spcBef>
                <a:spcPts val="600"/>
              </a:spcBef>
              <a:buClr>
                <a:srgbClr val="0070C0"/>
              </a:buClr>
            </a:pP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例如</a:t>
            </a:r>
            <a:r>
              <a:rPr lang="en-US" sz="2400" dirty="0">
                <a:latin typeface="微軟正黑體" panose="020B0604030504040204" pitchFamily="34" charset="-120"/>
                <a:ea typeface="微軟正黑體" panose="020B0604030504040204" pitchFamily="34" charset="-120"/>
                <a:cs typeface="Calibri" panose="020F0502020204030204" pitchFamily="34" charset="0"/>
              </a:rPr>
              <a:t>: 2020</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年</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5</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月舉辦的</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CLEO</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會議</a:t>
            </a:r>
            <a:endParaRPr lang="en-US" sz="2400" dirty="0">
              <a:latin typeface="微軟正黑體" panose="020B0604030504040204" pitchFamily="34" charset="-120"/>
              <a:ea typeface="微軟正黑體" panose="020B0604030504040204" pitchFamily="34" charset="-120"/>
              <a:cs typeface="Calibri" panose="020F0502020204030204" pitchFamily="34" charset="0"/>
            </a:endParaRPr>
          </a:p>
          <a:p>
            <a:pPr marL="742950" indent="-285750">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有來自</a:t>
            </a:r>
            <a:r>
              <a:rPr lang="en-US" altLang="zh-TW" sz="2000" b="1" u="sng" dirty="0">
                <a:solidFill>
                  <a:schemeClr val="accent1"/>
                </a:solidFill>
                <a:latin typeface="微軟正黑體" panose="020B0604030504040204" pitchFamily="34" charset="-120"/>
                <a:ea typeface="微軟正黑體" panose="020B0604030504040204" pitchFamily="34" charset="-120"/>
                <a:cs typeface="Calibri" panose="020F0502020204030204" pitchFamily="34" charset="0"/>
              </a:rPr>
              <a:t>75</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個國家，近</a:t>
            </a:r>
            <a:r>
              <a:rPr lang="en-US" sz="2000" dirty="0">
                <a:latin typeface="微軟正黑體" panose="020B0604030504040204" pitchFamily="34" charset="-120"/>
                <a:ea typeface="微軟正黑體" panose="020B0604030504040204" pitchFamily="34" charset="-120"/>
                <a:cs typeface="Calibri" panose="020F0502020204030204" pitchFamily="34" charset="0"/>
              </a:rPr>
              <a:t> </a:t>
            </a:r>
            <a:r>
              <a:rPr lang="en-US" sz="2000" b="1" u="sng" dirty="0">
                <a:solidFill>
                  <a:schemeClr val="accent1"/>
                </a:solidFill>
                <a:latin typeface="微軟正黑體" panose="020B0604030504040204" pitchFamily="34" charset="-120"/>
                <a:ea typeface="微軟正黑體" panose="020B0604030504040204" pitchFamily="34" charset="-120"/>
                <a:cs typeface="Calibri" panose="020F0502020204030204" pitchFamily="34" charset="0"/>
              </a:rPr>
              <a:t>20,000</a:t>
            </a:r>
            <a:r>
              <a:rPr lang="en-US" sz="2000" dirty="0">
                <a:latin typeface="微軟正黑體" panose="020B0604030504040204" pitchFamily="34" charset="-120"/>
                <a:ea typeface="微軟正黑體" panose="020B0604030504040204" pitchFamily="34" charset="-120"/>
                <a:cs typeface="Calibri" panose="020F0502020204030204" pitchFamily="34" charset="0"/>
              </a:rPr>
              <a:t>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名參與者</a:t>
            </a:r>
            <a:endParaRPr lang="en-US" sz="2000" dirty="0">
              <a:latin typeface="微軟正黑體" panose="020B0604030504040204" pitchFamily="34" charset="-120"/>
              <a:ea typeface="微軟正黑體" panose="020B0604030504040204" pitchFamily="34" charset="-120"/>
              <a:cs typeface="Calibri" panose="020F0502020204030204" pitchFamily="34" charset="0"/>
            </a:endParaRPr>
          </a:p>
          <a:p>
            <a:pPr marL="742950" indent="-285750">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超過</a:t>
            </a:r>
            <a:r>
              <a:rPr lang="en-US" sz="2000" dirty="0">
                <a:latin typeface="微軟正黑體" panose="020B0604030504040204" pitchFamily="34" charset="-120"/>
                <a:ea typeface="微軟正黑體" panose="020B0604030504040204" pitchFamily="34" charset="-120"/>
                <a:cs typeface="Calibri" panose="020F0502020204030204" pitchFamily="34" charset="0"/>
              </a:rPr>
              <a:t> </a:t>
            </a:r>
            <a:r>
              <a:rPr lang="en-US" sz="2000" b="1" u="sng" dirty="0">
                <a:solidFill>
                  <a:schemeClr val="accent1"/>
                </a:solidFill>
                <a:latin typeface="微軟正黑體" panose="020B0604030504040204" pitchFamily="34" charset="-120"/>
                <a:ea typeface="微軟正黑體" panose="020B0604030504040204" pitchFamily="34" charset="-120"/>
                <a:cs typeface="Calibri" panose="020F0502020204030204" pitchFamily="34" charset="0"/>
              </a:rPr>
              <a:t>1,800</a:t>
            </a:r>
            <a:r>
              <a:rPr lang="en-US" sz="2000" dirty="0">
                <a:latin typeface="微軟正黑體" panose="020B0604030504040204" pitchFamily="34" charset="-120"/>
                <a:ea typeface="微軟正黑體" panose="020B0604030504040204" pitchFamily="34" charset="-120"/>
                <a:cs typeface="Calibri" panose="020F0502020204030204" pitchFamily="34" charset="0"/>
              </a:rPr>
              <a:t>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篇科學文獻</a:t>
            </a:r>
            <a:r>
              <a:rPr lang="en-US" sz="2000" dirty="0">
                <a:latin typeface="微軟正黑體" panose="020B0604030504040204" pitchFamily="34" charset="-120"/>
                <a:ea typeface="微軟正黑體" panose="020B0604030504040204" pitchFamily="34" charset="-120"/>
                <a:cs typeface="Calibri" panose="020F0502020204030204" pitchFamily="34" charset="0"/>
              </a:rPr>
              <a:t> (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較以往增長</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20%)</a:t>
            </a:r>
            <a:endParaRPr lang="en-US" sz="2000" dirty="0">
              <a:latin typeface="微軟正黑體" panose="020B0604030504040204" pitchFamily="34" charset="-120"/>
              <a:ea typeface="微軟正黑體" panose="020B0604030504040204" pitchFamily="34" charset="-120"/>
              <a:cs typeface="Calibri" panose="020F0502020204030204" pitchFamily="34" charset="0"/>
            </a:endParaRPr>
          </a:p>
          <a:p>
            <a:pPr marL="742950" indent="-285750">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這些文獻如今都可以在</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IEE Xplore</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查找全文</a:t>
            </a:r>
            <a:endParaRPr lang="en-US" sz="2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Title 1"/>
          <p:cNvSpPr txBox="1">
            <a:spLocks/>
          </p:cNvSpPr>
          <p:nvPr/>
        </p:nvSpPr>
        <p:spPr bwMode="auto">
          <a:xfrm>
            <a:off x="1732911" y="724091"/>
            <a:ext cx="5678177" cy="8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defTabSz="914378" eaLnBrk="1" hangingPunct="1">
              <a:lnSpc>
                <a:spcPts val="2600"/>
              </a:lnSpc>
              <a:spcBef>
                <a:spcPts val="0"/>
              </a:spcBef>
              <a:buClr>
                <a:srgbClr val="003399"/>
              </a:buClr>
              <a:buSzPct val="60000"/>
              <a:buNone/>
            </a:pPr>
            <a:r>
              <a:rPr lang="zh-TW" altLang="en-US" sz="3200" b="1" dirty="0">
                <a:solidFill>
                  <a:srgbClr val="0066A1"/>
                </a:solidFill>
                <a:latin typeface="Calibri" panose="020F0502020204030204" pitchFamily="34" charset="0"/>
                <a:ea typeface="ＭＳ Ｐゴシック" charset="0"/>
                <a:cs typeface="Calibri" panose="020F0502020204030204" pitchFamily="34" charset="0"/>
              </a:rPr>
              <a:t>不間斷的線上學術研討交流</a:t>
            </a:r>
            <a:endParaRPr lang="en-US" altLang="en-US" sz="3200" b="1" i="1" dirty="0">
              <a:solidFill>
                <a:srgbClr val="0066A1"/>
              </a:solidFill>
              <a:latin typeface="Calibri" panose="020F0502020204030204" pitchFamily="34" charset="0"/>
              <a:ea typeface="ＭＳ Ｐゴシック" charset="0"/>
              <a:cs typeface="Calibri" panose="020F0502020204030204" pitchFamily="34" charset="0"/>
            </a:endParaRPr>
          </a:p>
        </p:txBody>
      </p:sp>
      <p:pic>
        <p:nvPicPr>
          <p:cNvPr id="6" name="Picture 5"/>
          <p:cNvPicPr>
            <a:picLocks noChangeAspect="1"/>
          </p:cNvPicPr>
          <p:nvPr/>
        </p:nvPicPr>
        <p:blipFill>
          <a:blip r:embed="rId4"/>
          <a:stretch>
            <a:fillRect/>
          </a:stretch>
        </p:blipFill>
        <p:spPr>
          <a:xfrm>
            <a:off x="651679" y="3795870"/>
            <a:ext cx="3632513" cy="1929903"/>
          </a:xfrm>
          <a:prstGeom prst="rect">
            <a:avLst/>
          </a:prstGeom>
          <a:ln w="28575">
            <a:solidFill>
              <a:schemeClr val="accent5"/>
            </a:solidFill>
          </a:ln>
        </p:spPr>
      </p:pic>
      <p:pic>
        <p:nvPicPr>
          <p:cNvPr id="8" name="Picture 7"/>
          <p:cNvPicPr>
            <a:picLocks noChangeAspect="1"/>
          </p:cNvPicPr>
          <p:nvPr/>
        </p:nvPicPr>
        <p:blipFill>
          <a:blip r:embed="rId5"/>
          <a:stretch>
            <a:fillRect/>
          </a:stretch>
        </p:blipFill>
        <p:spPr>
          <a:xfrm>
            <a:off x="6133178" y="2383010"/>
            <a:ext cx="2003657" cy="931491"/>
          </a:xfrm>
          <a:prstGeom prst="rect">
            <a:avLst/>
          </a:prstGeom>
          <a:ln w="28575">
            <a:solidFill>
              <a:schemeClr val="accent5"/>
            </a:solidFill>
          </a:ln>
        </p:spPr>
      </p:pic>
      <p:pic>
        <p:nvPicPr>
          <p:cNvPr id="9" name="Picture 8"/>
          <p:cNvPicPr>
            <a:picLocks noChangeAspect="1"/>
          </p:cNvPicPr>
          <p:nvPr/>
        </p:nvPicPr>
        <p:blipFill>
          <a:blip r:embed="rId6"/>
          <a:stretch>
            <a:fillRect/>
          </a:stretch>
        </p:blipFill>
        <p:spPr>
          <a:xfrm>
            <a:off x="4859810" y="3795870"/>
            <a:ext cx="3277025" cy="1915259"/>
          </a:xfrm>
          <a:prstGeom prst="rect">
            <a:avLst/>
          </a:prstGeom>
          <a:ln w="28575">
            <a:solidFill>
              <a:schemeClr val="accent5"/>
            </a:solidFill>
          </a:ln>
        </p:spPr>
      </p:pic>
    </p:spTree>
    <p:extLst>
      <p:ext uri="{BB962C8B-B14F-4D97-AF65-F5344CB8AC3E}">
        <p14:creationId xmlns:p14="http://schemas.microsoft.com/office/powerpoint/2010/main" val="159913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17197" y="1456217"/>
            <a:ext cx="5664947" cy="3958473"/>
          </a:xfrm>
        </p:spPr>
        <p:txBody>
          <a:bodyPr>
            <a:normAutofit/>
          </a:bodyPr>
          <a:lstStyle/>
          <a:p>
            <a:pPr marL="257175" indent="-257175">
              <a:spcBef>
                <a:spcPts val="600"/>
              </a:spcBef>
              <a:buClr>
                <a:srgbClr val="0070C0"/>
              </a:buClr>
              <a:buFont typeface="Wingdings" panose="05000000000000000000" pitchFamily="2" charset="2"/>
              <a:buChar char="§"/>
            </a:pP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通過主題演講、會議、研討會以及虛擬學習和討論，該活動成為一項強而有力的論壇，能夠以全球視野推動電腦視覺、</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AI </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和機器學習的理解、應用和進步。</a:t>
            </a:r>
            <a:endParaRPr lang="en-US" altLang="zh-TW" sz="2400" dirty="0">
              <a:latin typeface="微軟正黑體" panose="020B0604030504040204" pitchFamily="34" charset="-120"/>
              <a:ea typeface="微軟正黑體" panose="020B0604030504040204" pitchFamily="34" charset="-120"/>
              <a:cs typeface="Calibri" panose="020F0502020204030204" pitchFamily="34" charset="0"/>
            </a:endParaRPr>
          </a:p>
          <a:p>
            <a:pPr marL="257175" indent="-257175">
              <a:spcBef>
                <a:spcPts val="600"/>
              </a:spcBef>
              <a:buClr>
                <a:srgbClr val="0070C0"/>
              </a:buClr>
              <a:buFont typeface="Wingdings" panose="05000000000000000000" pitchFamily="2" charset="2"/>
              <a:buChar char="§"/>
            </a:pP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例如</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 2020</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年</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6</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月舉辦的</a:t>
            </a:r>
            <a:r>
              <a:rPr lang="en-US" altLang="zh-TW" sz="2400" dirty="0">
                <a:latin typeface="微軟正黑體" panose="020B0604030504040204" pitchFamily="34" charset="-120"/>
                <a:ea typeface="微軟正黑體" panose="020B0604030504040204" pitchFamily="34" charset="-120"/>
                <a:cs typeface="Calibri" panose="020F0502020204030204" pitchFamily="34" charset="0"/>
              </a:rPr>
              <a:t>CVPR</a:t>
            </a:r>
            <a:r>
              <a:rPr lang="zh-TW" altLang="en-US" sz="2400" dirty="0">
                <a:latin typeface="微軟正黑體" panose="020B0604030504040204" pitchFamily="34" charset="-120"/>
                <a:ea typeface="微軟正黑體" panose="020B0604030504040204" pitchFamily="34" charset="-120"/>
                <a:cs typeface="Calibri" panose="020F0502020204030204" pitchFamily="34" charset="0"/>
              </a:rPr>
              <a:t>會議</a:t>
            </a:r>
            <a:endParaRPr lang="en-US" altLang="zh-TW" sz="2400" dirty="0">
              <a:latin typeface="微軟正黑體" panose="020B0604030504040204" pitchFamily="34" charset="-120"/>
              <a:ea typeface="微軟正黑體" panose="020B0604030504040204" pitchFamily="34" charset="-120"/>
              <a:cs typeface="Calibri" panose="020F0502020204030204" pitchFamily="34" charset="0"/>
            </a:endParaRPr>
          </a:p>
          <a:p>
            <a:pPr marL="539750" indent="-276225">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有來自全球各地近</a:t>
            </a:r>
            <a:r>
              <a:rPr lang="en-US" altLang="zh-TW" sz="2000" b="1" u="sng" dirty="0">
                <a:solidFill>
                  <a:schemeClr val="accent1"/>
                </a:solidFill>
                <a:latin typeface="Calibri" panose="020F0502020204030204" pitchFamily="34" charset="0"/>
                <a:cs typeface="Calibri" panose="020F0502020204030204" pitchFamily="34" charset="0"/>
              </a:rPr>
              <a:t>7,600</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名參與者</a:t>
            </a:r>
            <a:endParaRPr lang="en-US" altLang="zh-TW" sz="2000" dirty="0">
              <a:latin typeface="微軟正黑體" panose="020B0604030504040204" pitchFamily="34" charset="-120"/>
              <a:ea typeface="微軟正黑體" panose="020B0604030504040204" pitchFamily="34" charset="-120"/>
              <a:cs typeface="Calibri" panose="020F0502020204030204" pitchFamily="34" charset="0"/>
            </a:endParaRPr>
          </a:p>
          <a:p>
            <a:pPr marL="539750" indent="-276225">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超過</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 </a:t>
            </a:r>
            <a:r>
              <a:rPr lang="en-US" altLang="zh-TW" sz="2000" dirty="0">
                <a:latin typeface="Calibri" panose="020F0502020204030204" pitchFamily="34" charset="0"/>
                <a:cs typeface="Calibri" panose="020F0502020204030204" pitchFamily="34" charset="0"/>
              </a:rPr>
              <a:t> </a:t>
            </a:r>
            <a:r>
              <a:rPr lang="en-US" altLang="zh-TW" sz="2000" b="1" u="sng" dirty="0">
                <a:solidFill>
                  <a:schemeClr val="accent1"/>
                </a:solidFill>
                <a:latin typeface="Calibri" panose="020F0502020204030204" pitchFamily="34" charset="0"/>
                <a:cs typeface="Calibri" panose="020F0502020204030204" pitchFamily="34" charset="0"/>
              </a:rPr>
              <a:t>1,470</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篇科學文獻</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 (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較以往增長</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13%)</a:t>
            </a:r>
          </a:p>
          <a:p>
            <a:pPr marL="539750" indent="-276225">
              <a:spcBef>
                <a:spcPts val="400"/>
              </a:spcBef>
              <a:buClr>
                <a:srgbClr val="0070C0"/>
              </a:buClr>
              <a:buFont typeface="Courier New" panose="02070309020205020404" pitchFamily="49" charset="0"/>
              <a:buChar char="o"/>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這些文獻如今都可以在</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IEE Xplore</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查找全文</a:t>
            </a:r>
            <a:endParaRPr lang="en-US" altLang="zh-TW" sz="2000" dirty="0">
              <a:latin typeface="微軟正黑體" panose="020B0604030504040204" pitchFamily="34" charset="-120"/>
              <a:ea typeface="微軟正黑體" panose="020B0604030504040204" pitchFamily="34" charset="-120"/>
              <a:cs typeface="Calibri" panose="020F0502020204030204" pitchFamily="34" charset="0"/>
            </a:endParaRPr>
          </a:p>
          <a:p>
            <a:pPr marL="539750" indent="-276225">
              <a:spcBef>
                <a:spcPts val="400"/>
              </a:spcBef>
              <a:buClr>
                <a:srgbClr val="0070C0"/>
              </a:buClr>
              <a:buFont typeface="Courier New" panose="02070309020205020404" pitchFamily="49" charset="0"/>
              <a:buChar char="o"/>
            </a:pPr>
            <a:r>
              <a:rPr lang="zh-TW" altLang="en-US" sz="1800" dirty="0">
                <a:latin typeface="微軟正黑體" panose="020B0604030504040204" pitchFamily="34" charset="-120"/>
                <a:ea typeface="微軟正黑體" panose="020B0604030504040204" pitchFamily="34" charset="-120"/>
                <a:cs typeface="Calibri" panose="020F0502020204030204" pitchFamily="34" charset="0"/>
              </a:rPr>
              <a:t>微軟首席執行官薩蒂亞</a:t>
            </a:r>
            <a:r>
              <a:rPr lang="en-US" altLang="zh-TW" sz="18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1800" dirty="0">
                <a:latin typeface="微軟正黑體" panose="020B0604030504040204" pitchFamily="34" charset="-120"/>
                <a:ea typeface="微軟正黑體" panose="020B0604030504040204" pitchFamily="34" charset="-120"/>
                <a:cs typeface="Calibri" panose="020F0502020204030204" pitchFamily="34" charset="0"/>
              </a:rPr>
              <a:t>納德拉（</a:t>
            </a:r>
            <a:r>
              <a:rPr lang="en-US" altLang="zh-TW" sz="1800" dirty="0">
                <a:latin typeface="微軟正黑體" panose="020B0604030504040204" pitchFamily="34" charset="-120"/>
                <a:ea typeface="微軟正黑體" panose="020B0604030504040204" pitchFamily="34" charset="-120"/>
                <a:cs typeface="Calibri" panose="020F0502020204030204" pitchFamily="34" charset="0"/>
              </a:rPr>
              <a:t>Satya Nadella</a:t>
            </a:r>
            <a:r>
              <a:rPr lang="zh-TW" altLang="en-US" sz="1800" dirty="0">
                <a:latin typeface="微軟正黑體" panose="020B0604030504040204" pitchFamily="34" charset="-120"/>
                <a:ea typeface="微軟正黑體" panose="020B0604030504040204" pitchFamily="34" charset="-120"/>
                <a:cs typeface="Calibri" panose="020F0502020204030204" pitchFamily="34" charset="0"/>
              </a:rPr>
              <a:t>）演示了用於安全治療英國</a:t>
            </a:r>
            <a:r>
              <a:rPr lang="en-US" altLang="zh-TW" sz="1800" dirty="0">
                <a:latin typeface="微軟正黑體" panose="020B0604030504040204" pitchFamily="34" charset="-120"/>
                <a:ea typeface="微軟正黑體" panose="020B0604030504040204" pitchFamily="34" charset="-120"/>
                <a:cs typeface="Calibri" panose="020F0502020204030204" pitchFamily="34" charset="0"/>
              </a:rPr>
              <a:t>COVID-19</a:t>
            </a:r>
            <a:r>
              <a:rPr lang="zh-TW" altLang="en-US" sz="1800" dirty="0">
                <a:latin typeface="微軟正黑體" panose="020B0604030504040204" pitchFamily="34" charset="-120"/>
                <a:ea typeface="微軟正黑體" panose="020B0604030504040204" pitchFamily="34" charset="-120"/>
                <a:cs typeface="Calibri" panose="020F0502020204030204" pitchFamily="34" charset="0"/>
              </a:rPr>
              <a:t>患者的霍洛倫斯技術</a:t>
            </a:r>
          </a:p>
          <a:p>
            <a:pPr marL="539750" indent="-276225">
              <a:spcBef>
                <a:spcPts val="400"/>
              </a:spcBef>
              <a:buClr>
                <a:srgbClr val="0070C0"/>
              </a:buClr>
              <a:buFont typeface="Courier New" panose="02070309020205020404" pitchFamily="49" charset="0"/>
              <a:buChar char="o"/>
            </a:pPr>
            <a:endParaRPr lang="en-US" sz="1600" dirty="0">
              <a:latin typeface="Calibri" panose="020F0502020204030204" pitchFamily="34" charset="0"/>
              <a:cs typeface="Calibri" panose="020F0502020204030204" pitchFamily="34" charset="0"/>
            </a:endParaRPr>
          </a:p>
        </p:txBody>
      </p:sp>
      <p:sp>
        <p:nvSpPr>
          <p:cNvPr id="5" name="Title 1"/>
          <p:cNvSpPr txBox="1">
            <a:spLocks/>
          </p:cNvSpPr>
          <p:nvPr/>
        </p:nvSpPr>
        <p:spPr bwMode="auto">
          <a:xfrm>
            <a:off x="548812" y="738927"/>
            <a:ext cx="8375495" cy="65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defTabSz="914378" eaLnBrk="1" hangingPunct="1">
              <a:lnSpc>
                <a:spcPts val="2600"/>
              </a:lnSpc>
              <a:spcBef>
                <a:spcPts val="0"/>
              </a:spcBef>
              <a:buClr>
                <a:srgbClr val="003399"/>
              </a:buClr>
              <a:buSzPct val="60000"/>
              <a:buNone/>
            </a:pPr>
            <a:r>
              <a:rPr lang="en-US" altLang="en-US" sz="3600" b="1" dirty="0">
                <a:solidFill>
                  <a:srgbClr val="0066A1"/>
                </a:solidFill>
                <a:latin typeface="Calibri" panose="020F0502020204030204" pitchFamily="34" charset="0"/>
                <a:ea typeface="ＭＳ Ｐゴシック" charset="0"/>
                <a:cs typeface="Calibri" panose="020F0502020204030204" pitchFamily="34" charset="0"/>
              </a:rPr>
              <a:t>IEEE</a:t>
            </a:r>
            <a:r>
              <a:rPr lang="zh-TW" altLang="en-US" sz="3200" b="1" dirty="0">
                <a:solidFill>
                  <a:srgbClr val="0066A1"/>
                </a:solidFill>
                <a:latin typeface="Calibri" panose="020F0502020204030204" pitchFamily="34" charset="0"/>
                <a:ea typeface="ＭＳ Ｐゴシック" charset="0"/>
                <a:cs typeface="Calibri" panose="020F0502020204030204" pitchFamily="34" charset="0"/>
              </a:rPr>
              <a:t>持續帶動全球科技脈動</a:t>
            </a:r>
            <a:endParaRPr lang="en-US" altLang="en-US" sz="3200" b="1" dirty="0">
              <a:solidFill>
                <a:srgbClr val="0066A1"/>
              </a:solidFill>
              <a:latin typeface="Calibri" panose="020F0502020204030204" pitchFamily="34" charset="0"/>
              <a:ea typeface="ＭＳ Ｐゴシック" charset="0"/>
              <a:cs typeface="Calibri" panose="020F0502020204030204" pitchFamily="34" charset="0"/>
            </a:endParaRPr>
          </a:p>
          <a:p>
            <a:pPr algn="ctr" defTabSz="914378" eaLnBrk="1" hangingPunct="1">
              <a:lnSpc>
                <a:spcPts val="3000"/>
              </a:lnSpc>
              <a:spcBef>
                <a:spcPts val="0"/>
              </a:spcBef>
              <a:buClr>
                <a:srgbClr val="003399"/>
              </a:buClr>
              <a:buSzPct val="60000"/>
              <a:buNone/>
            </a:pPr>
            <a:endParaRPr lang="en-US" altLang="en-US" sz="2550" b="1" i="1" dirty="0">
              <a:solidFill>
                <a:srgbClr val="0066A1"/>
              </a:solidFill>
              <a:latin typeface="Calibri" panose="020F0502020204030204" pitchFamily="34" charset="0"/>
              <a:ea typeface="ＭＳ Ｐゴシック" charset="0"/>
              <a:cs typeface="Calibri" panose="020F0502020204030204" pitchFamily="34"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sharpenSoften amount="45000"/>
                    </a14:imgEffect>
                    <a14:imgEffect>
                      <a14:brightnessContrast bright="26000" contrast="14000"/>
                    </a14:imgEffect>
                  </a14:imgLayer>
                </a14:imgProps>
              </a:ext>
            </a:extLst>
          </a:blip>
          <a:stretch>
            <a:fillRect/>
          </a:stretch>
        </p:blipFill>
        <p:spPr>
          <a:xfrm>
            <a:off x="6178986" y="2772527"/>
            <a:ext cx="2639974" cy="1224837"/>
          </a:xfrm>
          <a:prstGeom prst="rect">
            <a:avLst/>
          </a:prstGeom>
          <a:ln w="34925">
            <a:solidFill>
              <a:srgbClr val="CCFFFF"/>
            </a:solidFill>
          </a:ln>
        </p:spPr>
      </p:pic>
      <p:pic>
        <p:nvPicPr>
          <p:cNvPr id="15" name="Picture 1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43000" contrast="10000"/>
                    </a14:imgEffect>
                  </a14:imgLayer>
                </a14:imgProps>
              </a:ext>
            </a:extLst>
          </a:blip>
          <a:stretch>
            <a:fillRect/>
          </a:stretch>
        </p:blipFill>
        <p:spPr>
          <a:xfrm>
            <a:off x="6178986" y="1572247"/>
            <a:ext cx="2639974" cy="1257807"/>
          </a:xfrm>
          <a:prstGeom prst="rect">
            <a:avLst/>
          </a:prstGeom>
          <a:ln w="34925">
            <a:solidFill>
              <a:srgbClr val="CCFFFF"/>
            </a:solidFill>
          </a:ln>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sharpenSoften amount="15000"/>
                    </a14:imgEffect>
                    <a14:imgEffect>
                      <a14:brightnessContrast bright="10000" contrast="10000"/>
                    </a14:imgEffect>
                  </a14:imgLayer>
                </a14:imgProps>
              </a:ext>
            </a:extLst>
          </a:blip>
          <a:srcRect l="9107" r="15137"/>
          <a:stretch/>
        </p:blipFill>
        <p:spPr>
          <a:xfrm>
            <a:off x="6178986" y="4030880"/>
            <a:ext cx="2285813" cy="1734063"/>
          </a:xfrm>
          <a:prstGeom prst="rect">
            <a:avLst/>
          </a:prstGeom>
          <a:ln w="34925">
            <a:solidFill>
              <a:srgbClr val="CCFFFF"/>
            </a:solidFill>
          </a:ln>
        </p:spPr>
      </p:pic>
      <p:pic>
        <p:nvPicPr>
          <p:cNvPr id="4" name="圖片 3">
            <a:extLst>
              <a:ext uri="{FF2B5EF4-FFF2-40B4-BE49-F238E27FC236}">
                <a16:creationId xmlns:a16="http://schemas.microsoft.com/office/drawing/2014/main" id="{BDF99AE2-F6CC-43BA-8CF2-E25BD6CB54AD}"/>
              </a:ext>
            </a:extLst>
          </p:cNvPr>
          <p:cNvPicPr>
            <a:picLocks noChangeAspect="1"/>
          </p:cNvPicPr>
          <p:nvPr/>
        </p:nvPicPr>
        <p:blipFill>
          <a:blip r:embed="rId11"/>
          <a:stretch>
            <a:fillRect/>
          </a:stretch>
        </p:blipFill>
        <p:spPr>
          <a:xfrm>
            <a:off x="728921" y="6000101"/>
            <a:ext cx="6511160" cy="813895"/>
          </a:xfrm>
          <a:prstGeom prst="rect">
            <a:avLst/>
          </a:prstGeom>
        </p:spPr>
      </p:pic>
    </p:spTree>
    <p:extLst>
      <p:ext uri="{BB962C8B-B14F-4D97-AF65-F5344CB8AC3E}">
        <p14:creationId xmlns:p14="http://schemas.microsoft.com/office/powerpoint/2010/main" val="2872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0040" y="222886"/>
            <a:ext cx="8229600" cy="1143000"/>
          </a:xfrm>
        </p:spPr>
        <p:txBody>
          <a:bodyPr>
            <a:normAutofit/>
          </a:bodyPr>
          <a:lstStyle/>
          <a:p>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IEEE </a:t>
            </a:r>
            <a:r>
              <a:rPr lang="en-US" altLang="zh-TW" sz="3200" b="1" i="1" dirty="0" err="1">
                <a:solidFill>
                  <a:srgbClr val="0066A1"/>
                </a:solidFill>
                <a:latin typeface="Verdana" panose="020B0604030504040204" pitchFamily="34" charset="0"/>
                <a:ea typeface="Verdana" panose="020B0604030504040204" pitchFamily="34" charset="0"/>
                <a:cs typeface="Verdana" panose="020B0604030504040204" pitchFamily="34" charset="0"/>
              </a:rPr>
              <a:t>Xplore</a:t>
            </a:r>
            <a:r>
              <a:rPr lang="en-US" altLang="zh-TW" sz="3200" b="1" i="1" baseline="58000" dirty="0">
                <a:solidFill>
                  <a:schemeClr val="tx2">
                    <a:lumMod val="60000"/>
                    <a:lumOff val="40000"/>
                  </a:schemeClr>
                </a:solidFill>
                <a:latin typeface="Verdana" charset="0"/>
              </a:rPr>
              <a:t>®</a:t>
            </a:r>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2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全文電子資料庫</a:t>
            </a:r>
          </a:p>
        </p:txBody>
      </p:sp>
      <p:pic>
        <p:nvPicPr>
          <p:cNvPr id="16" name="Picture 3"/>
          <p:cNvPicPr>
            <a:picLocks noChangeAspect="1"/>
          </p:cNvPicPr>
          <p:nvPr/>
        </p:nvPicPr>
        <p:blipFill>
          <a:blip r:embed="rId3"/>
          <a:stretch>
            <a:fillRect/>
          </a:stretch>
        </p:blipFill>
        <p:spPr>
          <a:xfrm>
            <a:off x="7034964" y="4093374"/>
            <a:ext cx="1651835" cy="1651835"/>
          </a:xfrm>
          <a:prstGeom prst="rect">
            <a:avLst/>
          </a:prstGeom>
        </p:spPr>
      </p:pic>
      <p:sp>
        <p:nvSpPr>
          <p:cNvPr id="6" name="內容版面配置區 2"/>
          <p:cNvSpPr>
            <a:spLocks noGrp="1"/>
          </p:cNvSpPr>
          <p:nvPr>
            <p:ph idx="4294967295"/>
          </p:nvPr>
        </p:nvSpPr>
        <p:spPr>
          <a:xfrm>
            <a:off x="526397" y="1085010"/>
            <a:ext cx="8348662" cy="4408487"/>
          </a:xfrm>
          <a:prstGeom prst="rect">
            <a:avLst/>
          </a:prstGeom>
        </p:spPr>
        <p:txBody>
          <a:bodyPr rtlCol="0">
            <a:normAutofit/>
          </a:bodyPr>
          <a:lstStyle/>
          <a:p>
            <a:pPr>
              <a:buFont typeface="Wingdings" panose="05000000000000000000" pitchFamily="2" charset="2"/>
              <a:buChar char="Ø"/>
              <a:defRPr/>
            </a:pPr>
            <a:endParaRPr lang="en-US" altLang="zh-TW" sz="2800" b="1" dirty="0">
              <a:solidFill>
                <a:schemeClr val="tx1"/>
              </a:solidFill>
              <a:latin typeface="Vrinda" panose="020B0502040204020203" pitchFamily="34" charset="0"/>
              <a:ea typeface="微軟正黑體" panose="020B0604030504040204" pitchFamily="34" charset="-120"/>
              <a:cs typeface="Vrinda" panose="020B0502040204020203" pitchFamily="34" charset="0"/>
            </a:endParaRPr>
          </a:p>
          <a:p>
            <a:pP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認識</a:t>
            </a:r>
            <a:r>
              <a:rPr lang="en-US" altLang="zh-TW" sz="2800" b="1" dirty="0">
                <a:latin typeface="Verdana" panose="020B0604030504040204" pitchFamily="34" charset="0"/>
                <a:ea typeface="Verdana" panose="020B0604030504040204" pitchFamily="34" charset="0"/>
                <a:cs typeface="Verdana" panose="020B0604030504040204" pitchFamily="34" charset="0"/>
              </a:rPr>
              <a:t>IEEE </a:t>
            </a:r>
            <a:r>
              <a:rPr lang="en-US" altLang="zh-TW" sz="2800"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sz="2800"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sz="2800" b="1" dirty="0">
                <a:latin typeface="Verdana" panose="020B0604030504040204" pitchFamily="34" charset="0"/>
                <a:ea typeface="Verdana" panose="020B0604030504040204" pitchFamily="34" charset="0"/>
                <a:cs typeface="Verdana" panose="020B0604030504040204" pitchFamily="34" charset="0"/>
              </a:rPr>
              <a:t> </a:t>
            </a:r>
            <a:r>
              <a:rPr lang="en-US" altLang="zh-TW" sz="2800" b="1" dirty="0">
                <a:latin typeface="Verdana" panose="020B0604030504040204" pitchFamily="34" charset="0"/>
                <a:ea typeface="Verdana" panose="020B0604030504040204" pitchFamily="34" charset="0"/>
                <a:cs typeface="Verdana" panose="020B0604030504040204" pitchFamily="34" charset="0"/>
              </a:rPr>
              <a:t>Digital library</a:t>
            </a:r>
          </a:p>
          <a:p>
            <a:pPr marL="739775" lvl="1" indent="-457200">
              <a:buFont typeface="+mj-lt"/>
              <a:buAutoNum type="arabicParenR"/>
              <a:defRPr/>
            </a:pPr>
            <a:r>
              <a:rPr lang="en-US" altLang="zh-TW" sz="2600" dirty="0">
                <a:latin typeface="微軟正黑體" panose="020B0604030504040204" pitchFamily="34" charset="-120"/>
                <a:ea typeface="微軟正黑體" panose="020B0604030504040204" pitchFamily="34" charset="-120"/>
                <a:cs typeface="Verdana" panose="020B0604030504040204" pitchFamily="34" charset="0"/>
              </a:rPr>
              <a:t>IEEE</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 學會</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en-US" altLang="zh-TW" sz="2600" dirty="0">
                <a:latin typeface="微軟正黑體" panose="020B0604030504040204" pitchFamily="34" charset="-120"/>
                <a:ea typeface="微軟正黑體" panose="020B0604030504040204" pitchFamily="34" charset="-120"/>
                <a:cs typeface="Verdana" panose="020B0604030504040204" pitchFamily="34" charset="0"/>
              </a:rPr>
              <a:t>IEL</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資料庫</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457200" lvl="1" indent="-457200">
              <a:buFont typeface="Wingdings" panose="05000000000000000000" pitchFamily="2" charset="2"/>
              <a:buChar char="Ø"/>
              <a:defRPr/>
            </a:pPr>
            <a:r>
              <a:rPr lang="en-US" altLang="zh-TW" b="1" dirty="0">
                <a:solidFill>
                  <a:schemeClr val="tx1"/>
                </a:solidFill>
                <a:latin typeface="Verdana" panose="020B0604030504040204" pitchFamily="34" charset="0"/>
                <a:ea typeface="Verdana" panose="020B0604030504040204" pitchFamily="34" charset="0"/>
                <a:cs typeface="Verdana" panose="020B0604030504040204" pitchFamily="34" charset="0"/>
              </a:rPr>
              <a:t>IEEE</a:t>
            </a:r>
            <a:r>
              <a:rPr lang="zh-TW" alt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zh-TW"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b="1" baseline="30000" dirty="0">
                <a:latin typeface="Verdana" panose="020B0604030504040204" pitchFamily="34" charset="0"/>
                <a:ea typeface="Verdana" panose="020B0604030504040204" pitchFamily="34" charset="0"/>
                <a:cs typeface="Verdana" panose="020B0604030504040204" pitchFamily="34" charset="0"/>
              </a:rPr>
              <a:t> </a:t>
            </a:r>
            <a:r>
              <a:rPr lang="zh-TW" altLang="en-US" b="1" dirty="0">
                <a:latin typeface="Verdana" panose="020B0604030504040204" pitchFamily="34" charset="0"/>
                <a:ea typeface="微軟正黑體" panose="020B0604030504040204" pitchFamily="34" charset="-120"/>
                <a:cs typeface="Verdana" panose="020B0604030504040204" pitchFamily="34" charset="0"/>
              </a:rPr>
              <a:t>平台功能</a:t>
            </a:r>
            <a:endParaRPr lang="en-US" altLang="zh-TW"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瀏覽功能</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檢索功能</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個人化設定</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0" indent="0">
              <a:buFontTx/>
              <a:buNone/>
              <a:defRPr/>
            </a:pPr>
            <a:endParaRPr lang="zh-TW" altLang="en-US" sz="2800" dirty="0">
              <a:latin typeface="Vrinda" panose="020B0502040204020203" pitchFamily="34" charset="0"/>
              <a:ea typeface="微軟正黑體" panose="020B0604030504040204" pitchFamily="34" charset="-120"/>
              <a:cs typeface="Vrinda" panose="020B0502040204020203" pitchFamily="34" charset="0"/>
            </a:endParaRPr>
          </a:p>
        </p:txBody>
      </p:sp>
      <p:pic>
        <p:nvPicPr>
          <p:cNvPr id="5"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31055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586257" y="577278"/>
            <a:ext cx="8143952" cy="108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lnSpc>
                <a:spcPts val="3000"/>
              </a:lnSpc>
              <a:spcBef>
                <a:spcPts val="0"/>
              </a:spcBef>
              <a:buClr>
                <a:srgbClr val="003399"/>
              </a:buClr>
              <a:buSzPct val="60000"/>
              <a:buNone/>
            </a:pPr>
            <a:r>
              <a:rPr lang="en-US" altLang="en-US" sz="2800" b="1" dirty="0">
                <a:solidFill>
                  <a:srgbClr val="0066A1"/>
                </a:solidFill>
                <a:latin typeface="Calibri" panose="020F0502020204030204" pitchFamily="34" charset="0"/>
                <a:ea typeface="ＭＳ Ｐゴシック" charset="0"/>
                <a:cs typeface="Calibri" panose="020F0502020204030204" pitchFamily="34" charset="0"/>
              </a:rPr>
              <a:t>IEEE </a:t>
            </a:r>
            <a:r>
              <a:rPr lang="zh-TW" altLang="en-US" sz="2800" b="1" dirty="0">
                <a:solidFill>
                  <a:srgbClr val="0066A1"/>
                </a:solidFill>
                <a:latin typeface="Calibri" panose="020F0502020204030204" pitchFamily="34" charset="0"/>
                <a:ea typeface="ＭＳ Ｐゴシック" charset="0"/>
                <a:cs typeface="Calibri" panose="020F0502020204030204" pitchFamily="34" charset="0"/>
              </a:rPr>
              <a:t>會議引領專家學者持續在新興技術上不斷突破</a:t>
            </a:r>
            <a:endParaRPr lang="en-US" altLang="en-US" sz="3600" b="1" i="1" dirty="0">
              <a:solidFill>
                <a:srgbClr val="0066A1"/>
              </a:solidFill>
              <a:latin typeface="Calibri" panose="020F0502020204030204" pitchFamily="34" charset="0"/>
              <a:ea typeface="ＭＳ Ｐゴシック" charset="0"/>
              <a:cs typeface="Calibri" panose="020F0502020204030204" pitchFamily="34" charset="0"/>
            </a:endParaRPr>
          </a:p>
        </p:txBody>
      </p:sp>
      <p:sp>
        <p:nvSpPr>
          <p:cNvPr id="4" name="Rectangle 3"/>
          <p:cNvSpPr/>
          <p:nvPr/>
        </p:nvSpPr>
        <p:spPr>
          <a:xfrm>
            <a:off x="586257" y="1279144"/>
            <a:ext cx="7744743" cy="3662541"/>
          </a:xfrm>
          <a:prstGeom prst="rect">
            <a:avLst/>
          </a:prstGeom>
        </p:spPr>
        <p:txBody>
          <a:bodyPr wrap="square">
            <a:spAutoFit/>
          </a:bodyPr>
          <a:lstStyle/>
          <a:p>
            <a:pPr>
              <a:spcAft>
                <a:spcPts val="600"/>
              </a:spcAft>
            </a:pP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以下是 </a:t>
            </a:r>
            <a:r>
              <a:rPr lang="en-US" altLang="zh-TW" sz="2000" dirty="0">
                <a:latin typeface="微軟正黑體" panose="020B0604030504040204" pitchFamily="34" charset="-120"/>
                <a:ea typeface="微軟正黑體" panose="020B0604030504040204" pitchFamily="34" charset="-120"/>
                <a:cs typeface="Calibri" panose="020F0502020204030204" pitchFamily="34" charset="0"/>
              </a:rPr>
              <a:t>2020 </a:t>
            </a:r>
            <a:r>
              <a:rPr lang="zh-TW" altLang="en-US" sz="2000" dirty="0">
                <a:latin typeface="微軟正黑體" panose="020B0604030504040204" pitchFamily="34" charset="-120"/>
                <a:ea typeface="微軟正黑體" panose="020B0604030504040204" pitchFamily="34" charset="-120"/>
                <a:cs typeface="Calibri" panose="020F0502020204030204" pitchFamily="34" charset="0"/>
              </a:rPr>
              <a:t>年發佈的一些與創新技術有關的學術研討會</a:t>
            </a:r>
            <a:r>
              <a:rPr lang="en-US" sz="2000" dirty="0">
                <a:latin typeface="微軟正黑體" panose="020B0604030504040204" pitchFamily="34" charset="-120"/>
                <a:ea typeface="微軟正黑體" panose="020B0604030504040204" pitchFamily="34" charset="-120"/>
                <a:cs typeface="Calibri" panose="020F0502020204030204" pitchFamily="34" charset="0"/>
              </a:rPr>
              <a:t>:</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IEEE Int’l Conf on Blockchain and Cryptocurrency (ICBC)</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2020 Conf on Data Science and Machine Learning Applications</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World Symposium on Artificial Intelligence (WSAI)</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Artificial Intelligence and Big Data (ICAIBD)</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Connected and Autonomous Driving</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2020 Global Internet of Things Summit (</a:t>
            </a:r>
            <a:r>
              <a:rPr lang="en-US" sz="1600" dirty="0" err="1">
                <a:latin typeface="Calibri" panose="020F0502020204030204" pitchFamily="34" charset="0"/>
                <a:cs typeface="Calibri" panose="020F0502020204030204" pitchFamily="34" charset="0"/>
              </a:rPr>
              <a:t>GIoTS</a:t>
            </a:r>
            <a:r>
              <a:rPr lang="en-US" sz="1600" dirty="0">
                <a:latin typeface="Calibri" panose="020F0502020204030204" pitchFamily="34" charset="0"/>
                <a:cs typeface="Calibri" panose="020F0502020204030204" pitchFamily="34" charset="0"/>
              </a:rPr>
              <a:t>)</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IEEE 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Cyber Security and Cloud Computing</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IEEE 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Power Electronics, Smart Grid, and Renewable Energy</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Renewable Energies for Developing Countries</a:t>
            </a:r>
          </a:p>
          <a:p>
            <a:pPr marL="285750" indent="-285750">
              <a:buClr>
                <a:srgbClr val="006699"/>
              </a:buClr>
              <a:buFont typeface="Wingdings" panose="05000000000000000000" pitchFamily="2" charset="2"/>
              <a:buChar char="§"/>
            </a:pP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Innovation in Clouds, Internet and Networks, and Workshops (ICIN)</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2020 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Ubiquitous Robots (UR)</a:t>
            </a:r>
          </a:p>
          <a:p>
            <a:pPr marL="285750" indent="-285750">
              <a:buClr>
                <a:srgbClr val="006699"/>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2020 3rd Int’l </a:t>
            </a:r>
            <a:r>
              <a:rPr lang="en-US" sz="1600" dirty="0" err="1">
                <a:latin typeface="Calibri" panose="020F0502020204030204" pitchFamily="34" charset="0"/>
                <a:cs typeface="Calibri" panose="020F0502020204030204" pitchFamily="34" charset="0"/>
              </a:rPr>
              <a:t>Conf</a:t>
            </a:r>
            <a:r>
              <a:rPr lang="en-US" sz="1600" dirty="0">
                <a:latin typeface="Calibri" panose="020F0502020204030204" pitchFamily="34" charset="0"/>
                <a:cs typeface="Calibri" panose="020F0502020204030204" pitchFamily="34" charset="0"/>
              </a:rPr>
              <a:t> on Engineering: Machine Learning and Internet of Things</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p:txBody>
      </p:sp>
      <p:sp>
        <p:nvSpPr>
          <p:cNvPr id="2" name="Rectangle 1"/>
          <p:cNvSpPr/>
          <p:nvPr/>
        </p:nvSpPr>
        <p:spPr>
          <a:xfrm>
            <a:off x="1180880" y="5474794"/>
            <a:ext cx="6595075" cy="261610"/>
          </a:xfrm>
          <a:prstGeom prst="rect">
            <a:avLst/>
          </a:prstGeom>
        </p:spPr>
        <p:txBody>
          <a:bodyPr wrap="none">
            <a:spAutoFit/>
          </a:bodyPr>
          <a:lstStyle/>
          <a:p>
            <a:r>
              <a:rPr lang="en-US" sz="1100" dirty="0">
                <a:latin typeface="Calibri" panose="020F0502020204030204" pitchFamily="34" charset="0"/>
                <a:cs typeface="Calibri" panose="020F0502020204030204" pitchFamily="34" charset="0"/>
              </a:rPr>
              <a:t>Note: this is a partial listing of new conferences and is not all-inclusive or final. Information is subject to change. </a:t>
            </a:r>
            <a:endParaRPr lang="en-US" sz="1100" dirty="0"/>
          </a:p>
        </p:txBody>
      </p:sp>
      <p:pic>
        <p:nvPicPr>
          <p:cNvPr id="7" name="Picture 6"/>
          <p:cNvPicPr>
            <a:picLocks noChangeAspect="1"/>
          </p:cNvPicPr>
          <p:nvPr/>
        </p:nvPicPr>
        <p:blipFill>
          <a:blip r:embed="rId5"/>
          <a:stretch>
            <a:fillRect/>
          </a:stretch>
        </p:blipFill>
        <p:spPr>
          <a:xfrm>
            <a:off x="6229376" y="1665914"/>
            <a:ext cx="2633181" cy="1676215"/>
          </a:xfrm>
          <a:prstGeom prst="rect">
            <a:avLst/>
          </a:prstGeom>
        </p:spPr>
      </p:pic>
    </p:spTree>
    <p:extLst>
      <p:ext uri="{BB962C8B-B14F-4D97-AF65-F5344CB8AC3E}">
        <p14:creationId xmlns:p14="http://schemas.microsoft.com/office/powerpoint/2010/main" val="38618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endParaRPr lang="en-US" dirty="0"/>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4102599762"/>
              </p:ext>
            </p:extLst>
          </p:nvPr>
        </p:nvGraphicFramePr>
        <p:xfrm>
          <a:off x="1854200" y="2490579"/>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7259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EE4DC075-4B6E-425D-B642-AAF6F3C9656C}"/>
              </a:ext>
            </a:extLst>
          </p:cNvPr>
          <p:cNvPicPr>
            <a:picLocks noChangeAspect="1"/>
          </p:cNvPicPr>
          <p:nvPr/>
        </p:nvPicPr>
        <p:blipFill rotWithShape="1">
          <a:blip r:embed="rId3"/>
          <a:srcRect l="11842" t="13206" r="6939" b="25894"/>
          <a:stretch/>
        </p:blipFill>
        <p:spPr>
          <a:xfrm>
            <a:off x="1006252" y="1449941"/>
            <a:ext cx="7426708" cy="4193084"/>
          </a:xfrm>
          <a:prstGeom prst="rect">
            <a:avLst/>
          </a:prstGeom>
        </p:spPr>
      </p:pic>
      <p:sp>
        <p:nvSpPr>
          <p:cNvPr id="7" name="Title 6"/>
          <p:cNvSpPr>
            <a:spLocks noGrp="1"/>
          </p:cNvSpPr>
          <p:nvPr>
            <p:ph type="title"/>
          </p:nvPr>
        </p:nvSpPr>
        <p:spPr>
          <a:xfrm>
            <a:off x="244036" y="277521"/>
            <a:ext cx="5211298" cy="643666"/>
          </a:xfrm>
        </p:spPr>
        <p:txBody>
          <a:bodyPr>
            <a:normAutofit fontScale="90000"/>
          </a:bodyPr>
          <a:lstStyle/>
          <a:p>
            <a:r>
              <a:rPr lang="en-US" altLang="zh-TW" sz="4000" b="1" dirty="0">
                <a:solidFill>
                  <a:srgbClr val="002060"/>
                </a:solidFill>
                <a:latin typeface="微軟正黑體" panose="020B0604030504040204" pitchFamily="34" charset="-120"/>
                <a:ea typeface="微軟正黑體" panose="020B0604030504040204" pitchFamily="34" charset="-120"/>
              </a:rPr>
              <a:t>IEEE Xplore</a:t>
            </a:r>
            <a:r>
              <a:rPr lang="zh-TW" altLang="en-US" sz="4000" b="1" dirty="0">
                <a:solidFill>
                  <a:srgbClr val="002060"/>
                </a:solidFill>
                <a:latin typeface="微軟正黑體" panose="020B0604030504040204" pitchFamily="34" charset="-120"/>
                <a:ea typeface="微軟正黑體" panose="020B0604030504040204" pitchFamily="34" charset="-120"/>
              </a:rPr>
              <a:t>首頁總覽</a:t>
            </a:r>
            <a:r>
              <a:rPr lang="en-US" altLang="zh-TW" sz="4000" dirty="0">
                <a:solidFill>
                  <a:srgbClr val="002060"/>
                </a:solidFill>
              </a:rPr>
              <a:t>(</a:t>
            </a:r>
            <a:r>
              <a:rPr lang="en-US" altLang="zh-TW" sz="4000" dirty="0">
                <a:solidFill>
                  <a:srgbClr val="002060"/>
                </a:solidFill>
                <a:latin typeface="Arial Unicode MS" panose="020B0604020202020204" pitchFamily="34" charset="-120"/>
                <a:ea typeface="Arial Unicode MS" panose="020B0604020202020204" pitchFamily="34" charset="-120"/>
                <a:cs typeface="Arial Unicode MS" panose="020B0604020202020204" pitchFamily="34" charset="-120"/>
              </a:rPr>
              <a:t>I</a:t>
            </a:r>
            <a:r>
              <a:rPr lang="en-US" altLang="zh-TW" sz="4000" dirty="0">
                <a:solidFill>
                  <a:srgbClr val="002060"/>
                </a:solidFill>
              </a:rPr>
              <a:t>) </a:t>
            </a:r>
            <a:endParaRPr lang="en-US" sz="4000" dirty="0">
              <a:solidFill>
                <a:srgbClr val="002060"/>
              </a:solidFill>
              <a:effectLst>
                <a:outerShdw blurRad="38100" dist="38100" dir="2700000" algn="tl">
                  <a:srgbClr val="000000">
                    <a:alpha val="43137"/>
                  </a:srgbClr>
                </a:outerShdw>
              </a:effectLst>
            </a:endParaRPr>
          </a:p>
        </p:txBody>
      </p:sp>
      <p:cxnSp>
        <p:nvCxnSpPr>
          <p:cNvPr id="11" name="Straight Connector 10" descr="&#10;"/>
          <p:cNvCxnSpPr>
            <a:cxnSpLocks/>
          </p:cNvCxnSpPr>
          <p:nvPr/>
        </p:nvCxnSpPr>
        <p:spPr>
          <a:xfrm>
            <a:off x="4291433" y="1170394"/>
            <a:ext cx="0" cy="53571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08301" y="868095"/>
            <a:ext cx="187452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顯示學校英文名稱</a:t>
            </a:r>
            <a:endParaRPr lang="en-US" sz="1600" b="1" dirty="0">
              <a:latin typeface="微軟正黑體" panose="020B0604030504040204" pitchFamily="34" charset="-120"/>
              <a:ea typeface="微軟正黑體" panose="020B0604030504040204" pitchFamily="34" charset="-120"/>
            </a:endParaRPr>
          </a:p>
        </p:txBody>
      </p:sp>
      <p:sp>
        <p:nvSpPr>
          <p:cNvPr id="17" name="Rectangle 16"/>
          <p:cNvSpPr/>
          <p:nvPr/>
        </p:nvSpPr>
        <p:spPr>
          <a:xfrm>
            <a:off x="2225842" y="3429000"/>
            <a:ext cx="4559969" cy="828287"/>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6778474" y="4749335"/>
            <a:ext cx="1685527" cy="892552"/>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檢索工具列</a:t>
            </a:r>
            <a:r>
              <a:rPr lang="en-US" altLang="zh-TW" sz="1600" b="1" dirty="0">
                <a:latin typeface="微軟正黑體" panose="020B0604030504040204" pitchFamily="34" charset="-120"/>
                <a:ea typeface="微軟正黑體" panose="020B0604030504040204" pitchFamily="34" charset="-120"/>
              </a:rPr>
              <a:t>:</a:t>
            </a:r>
          </a:p>
          <a:p>
            <a:pPr marL="171450" indent="-1714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簡易檢索</a:t>
            </a:r>
            <a:endParaRPr lang="en-US" altLang="zh-TW" sz="1200" b="1"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進階檢索</a:t>
            </a:r>
            <a:endParaRPr lang="en-US" altLang="zh-TW" sz="1200" b="1"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檢索熱門文獻</a:t>
            </a:r>
            <a:endParaRPr lang="en-US" sz="1100" b="1" dirty="0">
              <a:latin typeface="微軟正黑體" panose="020B0604030504040204" pitchFamily="34" charset="-120"/>
              <a:ea typeface="微軟正黑體" panose="020B0604030504040204" pitchFamily="34" charset="-120"/>
            </a:endParaRPr>
          </a:p>
        </p:txBody>
      </p:sp>
      <p:cxnSp>
        <p:nvCxnSpPr>
          <p:cNvPr id="15" name="Straight Connector 14" descr="&#10;"/>
          <p:cNvCxnSpPr>
            <a:cxnSpLocks/>
          </p:cNvCxnSpPr>
          <p:nvPr/>
        </p:nvCxnSpPr>
        <p:spPr>
          <a:xfrm>
            <a:off x="6823560" y="3887902"/>
            <a:ext cx="54864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22154" y="4755701"/>
            <a:ext cx="1282684" cy="892552"/>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瀏覽功能</a:t>
            </a:r>
            <a:r>
              <a:rPr lang="en-US" altLang="zh-TW" sz="1600" b="1" dirty="0">
                <a:latin typeface="微軟正黑體" panose="020B0604030504040204" pitchFamily="34" charset="-120"/>
                <a:ea typeface="微軟正黑體" panose="020B0604030504040204" pitchFamily="34" charset="-120"/>
              </a:rPr>
              <a:t>:</a:t>
            </a:r>
          </a:p>
          <a:p>
            <a:pPr marL="285750" indent="-2857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依文獻類型</a:t>
            </a:r>
            <a:endParaRPr lang="en-US" altLang="zh-TW" sz="1200" b="1"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最受歡迎</a:t>
            </a:r>
            <a:endParaRPr lang="en-US" altLang="zh-TW" sz="1200" b="1"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zh-TW" altLang="en-US" sz="1200" b="1" dirty="0">
                <a:latin typeface="微軟正黑體" panose="020B0604030504040204" pitchFamily="34" charset="-120"/>
                <a:ea typeface="微軟正黑體" panose="020B0604030504040204" pitchFamily="34" charset="-120"/>
              </a:rPr>
              <a:t>最新出版</a:t>
            </a:r>
            <a:endParaRPr lang="en-US" altLang="zh-TW" sz="1200" b="1" dirty="0">
              <a:latin typeface="微軟正黑體" panose="020B0604030504040204" pitchFamily="34" charset="-120"/>
              <a:ea typeface="微軟正黑體" panose="020B0604030504040204" pitchFamily="34" charset="-120"/>
            </a:endParaRPr>
          </a:p>
        </p:txBody>
      </p:sp>
      <p:sp>
        <p:nvSpPr>
          <p:cNvPr id="23" name="Rectangle 22"/>
          <p:cNvSpPr/>
          <p:nvPr/>
        </p:nvSpPr>
        <p:spPr>
          <a:xfrm>
            <a:off x="2036826" y="1706112"/>
            <a:ext cx="536024" cy="41141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descr="&#10;"/>
          <p:cNvCxnSpPr>
            <a:cxnSpLocks/>
          </p:cNvCxnSpPr>
          <p:nvPr/>
        </p:nvCxnSpPr>
        <p:spPr>
          <a:xfrm>
            <a:off x="1443789" y="1945260"/>
            <a:ext cx="559090" cy="0"/>
          </a:xfrm>
          <a:prstGeom prst="line">
            <a:avLst/>
          </a:prstGeom>
          <a:ln cap="rnd" cmpd="sng">
            <a:solidFill>
              <a:srgbClr val="FF0000"/>
            </a:solidFill>
            <a:prstDash val="sysDash"/>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3" name="Straight Connector 32" descr="&#10;"/>
          <p:cNvCxnSpPr/>
          <p:nvPr/>
        </p:nvCxnSpPr>
        <p:spPr>
          <a:xfrm flipH="1">
            <a:off x="7457056" y="1190930"/>
            <a:ext cx="2937" cy="259011"/>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59993" y="883391"/>
            <a:ext cx="1272866"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個人化功能登入</a:t>
            </a:r>
            <a:endParaRPr lang="en-US" sz="1200" b="1" dirty="0">
              <a:latin typeface="微軟正黑體" panose="020B0604030504040204" pitchFamily="34" charset="-120"/>
              <a:ea typeface="微軟正黑體" panose="020B0604030504040204" pitchFamily="34" charset="-120"/>
            </a:endParaRPr>
          </a:p>
        </p:txBody>
      </p:sp>
      <p:cxnSp>
        <p:nvCxnSpPr>
          <p:cNvPr id="35" name="Straight Connector 34" descr="&#10;"/>
          <p:cNvCxnSpPr>
            <a:cxnSpLocks/>
          </p:cNvCxnSpPr>
          <p:nvPr/>
        </p:nvCxnSpPr>
        <p:spPr>
          <a:xfrm>
            <a:off x="2882792" y="1160390"/>
            <a:ext cx="0" cy="545722"/>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849685" y="907163"/>
            <a:ext cx="982979"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a:t>
            </a:r>
            <a:endParaRPr lang="en-US" sz="1200" b="1" dirty="0">
              <a:latin typeface="微軟正黑體" panose="020B0604030504040204" pitchFamily="34" charset="-120"/>
              <a:ea typeface="微軟正黑體" panose="020B0604030504040204" pitchFamily="34" charset="-120"/>
            </a:endParaRPr>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069" y="6295191"/>
            <a:ext cx="1616810" cy="447306"/>
          </a:xfrm>
          <a:prstGeom prst="rect">
            <a:avLst/>
          </a:prstGeom>
        </p:spPr>
      </p:pic>
      <p:sp>
        <p:nvSpPr>
          <p:cNvPr id="4" name="矩形 3">
            <a:extLst>
              <a:ext uri="{FF2B5EF4-FFF2-40B4-BE49-F238E27FC236}">
                <a16:creationId xmlns:a16="http://schemas.microsoft.com/office/drawing/2014/main" id="{17AA0AEB-C292-4620-BF7D-7BE59EC379ED}"/>
              </a:ext>
            </a:extLst>
          </p:cNvPr>
          <p:cNvSpPr/>
          <p:nvPr/>
        </p:nvSpPr>
        <p:spPr>
          <a:xfrm>
            <a:off x="3678846" y="1844877"/>
            <a:ext cx="893154" cy="239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cxnSp>
        <p:nvCxnSpPr>
          <p:cNvPr id="32" name="Straight Connector 10" descr="&#10;">
            <a:extLst>
              <a:ext uri="{FF2B5EF4-FFF2-40B4-BE49-F238E27FC236}">
                <a16:creationId xmlns:a16="http://schemas.microsoft.com/office/drawing/2014/main" id="{4439790B-6D43-4DF1-AE5F-2620E1B16B2C}"/>
              </a:ext>
            </a:extLst>
          </p:cNvPr>
          <p:cNvCxnSpPr>
            <a:cxnSpLocks/>
          </p:cNvCxnSpPr>
          <p:nvPr/>
        </p:nvCxnSpPr>
        <p:spPr>
          <a:xfrm>
            <a:off x="1443789" y="1945260"/>
            <a:ext cx="0" cy="281044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7" name="Straight Connector 10" descr="&#10;">
            <a:extLst>
              <a:ext uri="{FF2B5EF4-FFF2-40B4-BE49-F238E27FC236}">
                <a16:creationId xmlns:a16="http://schemas.microsoft.com/office/drawing/2014/main" id="{0EB1E355-E9C4-48FE-9F6E-C826E2D62B12}"/>
              </a:ext>
            </a:extLst>
          </p:cNvPr>
          <p:cNvCxnSpPr>
            <a:cxnSpLocks/>
          </p:cNvCxnSpPr>
          <p:nvPr/>
        </p:nvCxnSpPr>
        <p:spPr>
          <a:xfrm>
            <a:off x="7364349" y="3887902"/>
            <a:ext cx="7851" cy="86143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307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p:cNvPicPr>
            <a:picLocks noChangeAspect="1"/>
          </p:cNvPicPr>
          <p:nvPr/>
        </p:nvPicPr>
        <p:blipFill>
          <a:blip r:embed="rId3"/>
          <a:stretch>
            <a:fillRect/>
          </a:stretch>
        </p:blipFill>
        <p:spPr>
          <a:xfrm>
            <a:off x="2105637" y="1076264"/>
            <a:ext cx="6526636" cy="2270460"/>
          </a:xfrm>
          <a:prstGeom prst="rect">
            <a:avLst/>
          </a:prstGeom>
        </p:spPr>
      </p:pic>
      <p:pic>
        <p:nvPicPr>
          <p:cNvPr id="13" name="Picture 1">
            <a:extLst>
              <a:ext uri="{FF2B5EF4-FFF2-40B4-BE49-F238E27FC236}">
                <a16:creationId xmlns:a16="http://schemas.microsoft.com/office/drawing/2014/main" id="{FF31366A-D045-434A-9971-97EC02B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4" name="Straight Connector 29" descr="&#10;">
            <a:extLst>
              <a:ext uri="{FF2B5EF4-FFF2-40B4-BE49-F238E27FC236}">
                <a16:creationId xmlns:a16="http://schemas.microsoft.com/office/drawing/2014/main" id="{543855EB-5FA6-4FED-BFF1-7D42216741E1}"/>
              </a:ext>
            </a:extLst>
          </p:cNvPr>
          <p:cNvCxnSpPr/>
          <p:nvPr/>
        </p:nvCxnSpPr>
        <p:spPr>
          <a:xfrm>
            <a:off x="1713869" y="2782535"/>
            <a:ext cx="56040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id="{FE6696F5-0F7D-4474-AE53-9D3F7A413BA5}"/>
              </a:ext>
            </a:extLst>
          </p:cNvPr>
          <p:cNvCxnSpPr>
            <a:cxnSpLocks/>
          </p:cNvCxnSpPr>
          <p:nvPr/>
        </p:nvCxnSpPr>
        <p:spPr>
          <a:xfrm>
            <a:off x="1695424" y="1820578"/>
            <a:ext cx="533196"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TextBox 30">
            <a:extLst>
              <a:ext uri="{FF2B5EF4-FFF2-40B4-BE49-F238E27FC236}">
                <a16:creationId xmlns:a16="http://schemas.microsoft.com/office/drawing/2014/main" id="{7231D5EE-AFD1-4D2B-B5B6-60041B167503}"/>
              </a:ext>
            </a:extLst>
          </p:cNvPr>
          <p:cNvSpPr txBox="1"/>
          <p:nvPr/>
        </p:nvSpPr>
        <p:spPr>
          <a:xfrm>
            <a:off x="695341" y="2646663"/>
            <a:ext cx="106454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追蹤作者</a:t>
            </a:r>
            <a:endParaRPr lang="en-US" altLang="zh-TW" sz="1600" b="1" dirty="0">
              <a:latin typeface="微軟正黑體" panose="020B0604030504040204" pitchFamily="34" charset="-120"/>
              <a:ea typeface="微軟正黑體" panose="020B0604030504040204" pitchFamily="34" charset="-120"/>
            </a:endParaRPr>
          </a:p>
        </p:txBody>
      </p:sp>
      <p:sp>
        <p:nvSpPr>
          <p:cNvPr id="17" name="TextBox 30">
            <a:extLst>
              <a:ext uri="{FF2B5EF4-FFF2-40B4-BE49-F238E27FC236}">
                <a16:creationId xmlns:a16="http://schemas.microsoft.com/office/drawing/2014/main" id="{E6C74A09-F3F7-4969-B046-C7B242E988C0}"/>
              </a:ext>
            </a:extLst>
          </p:cNvPr>
          <p:cNvSpPr txBox="1"/>
          <p:nvPr/>
        </p:nvSpPr>
        <p:spPr>
          <a:xfrm>
            <a:off x="695341" y="1624251"/>
            <a:ext cx="106454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熱門作者</a:t>
            </a:r>
            <a:endParaRPr lang="en-US" altLang="zh-TW" sz="1600" b="1" dirty="0">
              <a:latin typeface="微軟正黑體" panose="020B0604030504040204" pitchFamily="34" charset="-120"/>
              <a:ea typeface="微軟正黑體" panose="020B0604030504040204" pitchFamily="34" charset="-120"/>
            </a:endParaRPr>
          </a:p>
        </p:txBody>
      </p:sp>
      <p:pic>
        <p:nvPicPr>
          <p:cNvPr id="18" name="Picture 7"/>
          <p:cNvPicPr>
            <a:picLocks noChangeAspect="1"/>
          </p:cNvPicPr>
          <p:nvPr/>
        </p:nvPicPr>
        <p:blipFill rotWithShape="1">
          <a:blip r:embed="rId5"/>
          <a:srcRect b="40685"/>
          <a:stretch/>
        </p:blipFill>
        <p:spPr>
          <a:xfrm>
            <a:off x="2274278" y="3543051"/>
            <a:ext cx="5784272" cy="2184021"/>
          </a:xfrm>
          <a:prstGeom prst="rect">
            <a:avLst/>
          </a:prstGeom>
          <a:ln w="6350">
            <a:solidFill>
              <a:schemeClr val="tx1"/>
            </a:solidFill>
          </a:ln>
        </p:spPr>
      </p:pic>
      <p:sp>
        <p:nvSpPr>
          <p:cNvPr id="4" name="文字方塊 3"/>
          <p:cNvSpPr txBox="1"/>
          <p:nvPr/>
        </p:nvSpPr>
        <p:spPr>
          <a:xfrm>
            <a:off x="350728" y="3669075"/>
            <a:ext cx="1923550" cy="1631216"/>
          </a:xfrm>
          <a:prstGeom prst="rect">
            <a:avLst/>
          </a:prstGeom>
          <a:noFill/>
        </p:spPr>
        <p:txBody>
          <a:bodyPr wrap="square" rtlCol="0">
            <a:spAutoFit/>
          </a:bodyPr>
          <a:lstStyle/>
          <a:p>
            <a:r>
              <a:rPr lang="zh-TW" altLang="en-US" sz="2000" b="1" dirty="0">
                <a:solidFill>
                  <a:srgbClr val="002060"/>
                </a:solidFill>
                <a:latin typeface="微軟正黑體" panose="020B0604030504040204" pitchFamily="34" charset="-120"/>
                <a:ea typeface="微軟正黑體" panose="020B0604030504040204" pitchFamily="34" charset="-120"/>
              </a:rPr>
              <a:t>新增追蹤作者，最多可以追蹤</a:t>
            </a:r>
            <a:r>
              <a:rPr lang="en-US" altLang="zh-TW" sz="2000" b="1" dirty="0">
                <a:solidFill>
                  <a:srgbClr val="002060"/>
                </a:solidFill>
                <a:latin typeface="微軟正黑體" panose="020B0604030504040204" pitchFamily="34" charset="-120"/>
                <a:ea typeface="微軟正黑體" panose="020B0604030504040204" pitchFamily="34" charset="-120"/>
              </a:rPr>
              <a:t>15</a:t>
            </a:r>
            <a:r>
              <a:rPr lang="zh-TW" altLang="en-US" sz="2000" b="1" dirty="0">
                <a:solidFill>
                  <a:srgbClr val="002060"/>
                </a:solidFill>
                <a:latin typeface="微軟正黑體" panose="020B0604030504040204" pitchFamily="34" charset="-120"/>
                <a:ea typeface="微軟正黑體" panose="020B0604030504040204" pitchFamily="34" charset="-120"/>
              </a:rPr>
              <a:t>個作者，每週更新發表情形並通知您。</a:t>
            </a:r>
          </a:p>
        </p:txBody>
      </p:sp>
      <p:sp>
        <p:nvSpPr>
          <p:cNvPr id="19" name="Title 6">
            <a:extLst>
              <a:ext uri="{FF2B5EF4-FFF2-40B4-BE49-F238E27FC236}">
                <a16:creationId xmlns:a16="http://schemas.microsoft.com/office/drawing/2014/main" id="{011DDEF4-18D2-4512-89C7-A8DBB0097C27}"/>
              </a:ext>
            </a:extLst>
          </p:cNvPr>
          <p:cNvSpPr txBox="1">
            <a:spLocks/>
          </p:cNvSpPr>
          <p:nvPr/>
        </p:nvSpPr>
        <p:spPr>
          <a:xfrm>
            <a:off x="166151" y="384285"/>
            <a:ext cx="5363699" cy="6436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ltLang="zh-TW" sz="3600" b="1" dirty="0">
                <a:solidFill>
                  <a:srgbClr val="002060"/>
                </a:solidFill>
                <a:latin typeface="微軟正黑體" panose="020B0604030504040204" pitchFamily="34" charset="-120"/>
                <a:ea typeface="微軟正黑體" panose="020B0604030504040204" pitchFamily="34" charset="-120"/>
              </a:rPr>
              <a:t>IEEE Xplore</a:t>
            </a:r>
            <a:r>
              <a:rPr lang="zh-TW" altLang="en-US" sz="3600" b="1" dirty="0">
                <a:solidFill>
                  <a:srgbClr val="002060"/>
                </a:solidFill>
                <a:latin typeface="微軟正黑體" panose="020B0604030504040204" pitchFamily="34" charset="-120"/>
                <a:ea typeface="微軟正黑體" panose="020B0604030504040204" pitchFamily="34" charset="-120"/>
              </a:rPr>
              <a:t>首頁總覽</a:t>
            </a:r>
            <a:r>
              <a:rPr lang="en-US" altLang="zh-TW" sz="3600" dirty="0">
                <a:solidFill>
                  <a:srgbClr val="002060"/>
                </a:solidFill>
              </a:rPr>
              <a:t>(</a:t>
            </a:r>
            <a:r>
              <a:rPr lang="en-US" altLang="zh-TW" sz="3600" dirty="0">
                <a:solidFill>
                  <a:srgbClr val="002060"/>
                </a:solidFill>
                <a:ea typeface="Arial Unicode MS" panose="020B0604020202020204" pitchFamily="34" charset="-120"/>
              </a:rPr>
              <a:t>2</a:t>
            </a:r>
            <a:r>
              <a:rPr lang="en-US" altLang="zh-TW" sz="3600" dirty="0">
                <a:solidFill>
                  <a:srgbClr val="002060"/>
                </a:solidFill>
              </a:rPr>
              <a:t>) </a:t>
            </a:r>
            <a:endParaRPr lang="en-US" sz="36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0669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832" r="25602" b="28658"/>
          <a:stretch/>
        </p:blipFill>
        <p:spPr bwMode="auto">
          <a:xfrm>
            <a:off x="1497409" y="968487"/>
            <a:ext cx="4801546" cy="4864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
            <a:extLst>
              <a:ext uri="{FF2B5EF4-FFF2-40B4-BE49-F238E27FC236}">
                <a16:creationId xmlns:a16="http://schemas.microsoft.com/office/drawing/2014/main" id="{FF31366A-D045-434A-9971-97EC02B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4" name="Straight Connector 29" descr="&#10;">
            <a:extLst>
              <a:ext uri="{FF2B5EF4-FFF2-40B4-BE49-F238E27FC236}">
                <a16:creationId xmlns:a16="http://schemas.microsoft.com/office/drawing/2014/main" id="{543855EB-5FA6-4FED-BFF1-7D42216741E1}"/>
              </a:ext>
            </a:extLst>
          </p:cNvPr>
          <p:cNvCxnSpPr/>
          <p:nvPr/>
        </p:nvCxnSpPr>
        <p:spPr>
          <a:xfrm>
            <a:off x="1427410" y="3870110"/>
            <a:ext cx="502920"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id="{FE6696F5-0F7D-4474-AE53-9D3F7A413BA5}"/>
              </a:ext>
            </a:extLst>
          </p:cNvPr>
          <p:cNvCxnSpPr>
            <a:cxnSpLocks/>
          </p:cNvCxnSpPr>
          <p:nvPr/>
        </p:nvCxnSpPr>
        <p:spPr>
          <a:xfrm flipV="1">
            <a:off x="1497409" y="1706359"/>
            <a:ext cx="432921"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TextBox 30">
            <a:extLst>
              <a:ext uri="{FF2B5EF4-FFF2-40B4-BE49-F238E27FC236}">
                <a16:creationId xmlns:a16="http://schemas.microsoft.com/office/drawing/2014/main" id="{7231D5EE-AFD1-4D2B-B5B6-60041B167503}"/>
              </a:ext>
            </a:extLst>
          </p:cNvPr>
          <p:cNvSpPr txBox="1"/>
          <p:nvPr/>
        </p:nvSpPr>
        <p:spPr>
          <a:xfrm>
            <a:off x="1" y="3653191"/>
            <a:ext cx="1695423" cy="338554"/>
          </a:xfrm>
          <a:prstGeom prst="rect">
            <a:avLst/>
          </a:prstGeom>
          <a:solidFill>
            <a:schemeClr val="accent6">
              <a:alpha val="23000"/>
            </a:schemeClr>
          </a:solid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IEEE</a:t>
            </a:r>
            <a:r>
              <a:rPr lang="zh-TW" altLang="en-US" sz="1600" b="1" dirty="0">
                <a:latin typeface="微軟正黑體" panose="020B0604030504040204" pitchFamily="34" charset="-120"/>
                <a:ea typeface="微軟正黑體" panose="020B0604030504040204" pitchFamily="34" charset="-120"/>
              </a:rPr>
              <a:t> 最新消息</a:t>
            </a:r>
            <a:endParaRPr lang="en-US" altLang="zh-TW" sz="1600" b="1" dirty="0">
              <a:latin typeface="微軟正黑體" panose="020B0604030504040204" pitchFamily="34" charset="-120"/>
              <a:ea typeface="微軟正黑體" panose="020B0604030504040204" pitchFamily="34" charset="-120"/>
            </a:endParaRPr>
          </a:p>
        </p:txBody>
      </p:sp>
      <p:sp>
        <p:nvSpPr>
          <p:cNvPr id="17" name="TextBox 30">
            <a:extLst>
              <a:ext uri="{FF2B5EF4-FFF2-40B4-BE49-F238E27FC236}">
                <a16:creationId xmlns:a16="http://schemas.microsoft.com/office/drawing/2014/main" id="{E6C74A09-F3F7-4969-B046-C7B242E988C0}"/>
              </a:ext>
            </a:extLst>
          </p:cNvPr>
          <p:cNvSpPr txBox="1"/>
          <p:nvPr/>
        </p:nvSpPr>
        <p:spPr>
          <a:xfrm>
            <a:off x="71493" y="1513630"/>
            <a:ext cx="1623931"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熱門期刊內容</a:t>
            </a:r>
            <a:endParaRPr lang="en-US" altLang="zh-TW" sz="1600" b="1" dirty="0">
              <a:latin typeface="微軟正黑體" panose="020B0604030504040204" pitchFamily="34" charset="-120"/>
              <a:ea typeface="微軟正黑體" panose="020B0604030504040204" pitchFamily="34" charset="-120"/>
            </a:endParaRPr>
          </a:p>
        </p:txBody>
      </p:sp>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538" y="1681996"/>
            <a:ext cx="3263462"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30">
            <a:extLst>
              <a:ext uri="{FF2B5EF4-FFF2-40B4-BE49-F238E27FC236}">
                <a16:creationId xmlns:a16="http://schemas.microsoft.com/office/drawing/2014/main" id="{E6C74A09-F3F7-4969-B046-C7B242E988C0}"/>
              </a:ext>
            </a:extLst>
          </p:cNvPr>
          <p:cNvSpPr txBox="1"/>
          <p:nvPr/>
        </p:nvSpPr>
        <p:spPr>
          <a:xfrm>
            <a:off x="5880538" y="829464"/>
            <a:ext cx="2629771" cy="338554"/>
          </a:xfrm>
          <a:prstGeom prst="rect">
            <a:avLst/>
          </a:prstGeom>
          <a:solidFill>
            <a:schemeClr val="accent6">
              <a:alpha val="23000"/>
            </a:schemeClr>
          </a:solid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IEEE</a:t>
            </a:r>
            <a:r>
              <a:rPr lang="zh-TW" altLang="en-US" sz="1600" b="1" dirty="0">
                <a:latin typeface="微軟正黑體" panose="020B0604030504040204" pitchFamily="34" charset="-120"/>
                <a:ea typeface="微軟正黑體" panose="020B0604030504040204" pitchFamily="34" charset="-120"/>
              </a:rPr>
              <a:t> 即將舉辦之研討會</a:t>
            </a:r>
            <a:endParaRPr lang="en-US" altLang="zh-TW" sz="1600" b="1" dirty="0">
              <a:latin typeface="微軟正黑體" panose="020B0604030504040204" pitchFamily="34" charset="-120"/>
              <a:ea typeface="微軟正黑體" panose="020B0604030504040204" pitchFamily="34" charset="-120"/>
            </a:endParaRPr>
          </a:p>
        </p:txBody>
      </p:sp>
      <p:cxnSp>
        <p:nvCxnSpPr>
          <p:cNvPr id="24" name="Straight Connector 29" descr="&#10;">
            <a:extLst>
              <a:ext uri="{FF2B5EF4-FFF2-40B4-BE49-F238E27FC236}">
                <a16:creationId xmlns:a16="http://schemas.microsoft.com/office/drawing/2014/main" id="{FE6696F5-0F7D-4474-AE53-9D3F7A413BA5}"/>
              </a:ext>
            </a:extLst>
          </p:cNvPr>
          <p:cNvCxnSpPr>
            <a:cxnSpLocks/>
          </p:cNvCxnSpPr>
          <p:nvPr/>
        </p:nvCxnSpPr>
        <p:spPr>
          <a:xfrm flipH="1">
            <a:off x="7195422" y="1239276"/>
            <a:ext cx="2" cy="61290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2" name="Title 6">
            <a:extLst>
              <a:ext uri="{FF2B5EF4-FFF2-40B4-BE49-F238E27FC236}">
                <a16:creationId xmlns:a16="http://schemas.microsoft.com/office/drawing/2014/main" id="{18D19A0D-BC2F-4566-A51E-2FFDEB622902}"/>
              </a:ext>
            </a:extLst>
          </p:cNvPr>
          <p:cNvSpPr txBox="1">
            <a:spLocks/>
          </p:cNvSpPr>
          <p:nvPr/>
        </p:nvSpPr>
        <p:spPr>
          <a:xfrm>
            <a:off x="504140" y="324821"/>
            <a:ext cx="4926842" cy="64366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kern="1200">
                <a:solidFill>
                  <a:schemeClr val="tx1"/>
                </a:solidFill>
                <a:latin typeface="+mj-lt"/>
                <a:ea typeface="+mj-ea"/>
                <a:cs typeface="+mj-cs"/>
              </a:defRPr>
            </a:lvl1pPr>
          </a:lstStyle>
          <a:p>
            <a:r>
              <a:rPr lang="en-US" altLang="zh-TW" sz="3600" b="1" dirty="0">
                <a:solidFill>
                  <a:srgbClr val="002060"/>
                </a:solidFill>
                <a:latin typeface="微軟正黑體" panose="020B0604030504040204" pitchFamily="34" charset="-120"/>
                <a:ea typeface="微軟正黑體" panose="020B0604030504040204" pitchFamily="34" charset="-120"/>
              </a:rPr>
              <a:t>IEEE Xplore</a:t>
            </a:r>
            <a:r>
              <a:rPr lang="zh-TW" altLang="en-US" sz="3600" b="1" dirty="0">
                <a:solidFill>
                  <a:srgbClr val="002060"/>
                </a:solidFill>
                <a:latin typeface="微軟正黑體" panose="020B0604030504040204" pitchFamily="34" charset="-120"/>
                <a:ea typeface="微軟正黑體" panose="020B0604030504040204" pitchFamily="34" charset="-120"/>
              </a:rPr>
              <a:t>首頁總覽</a:t>
            </a:r>
            <a:r>
              <a:rPr lang="en-US" altLang="zh-TW" sz="3600" dirty="0">
                <a:solidFill>
                  <a:srgbClr val="002060"/>
                </a:solidFill>
              </a:rPr>
              <a:t>(3) </a:t>
            </a:r>
            <a:endParaRPr lang="en-US" sz="36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82346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5922"/>
            <a:ext cx="9143995" cy="4252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6"/>
          <p:cNvSpPr>
            <a:spLocks noGrp="1"/>
          </p:cNvSpPr>
          <p:nvPr>
            <p:ph type="title"/>
          </p:nvPr>
        </p:nvSpPr>
        <p:spPr>
          <a:xfrm>
            <a:off x="141489" y="355075"/>
            <a:ext cx="4248717" cy="643666"/>
          </a:xfrm>
        </p:spPr>
        <p:txBody>
          <a:bodyPr>
            <a:normAutofit/>
          </a:bodyPr>
          <a:lstStyle/>
          <a:p>
            <a:r>
              <a:rPr lang="en-US" altLang="zh-TW" b="1">
                <a:latin typeface="微軟正黑體" panose="020B0604030504040204" pitchFamily="34" charset="-120"/>
                <a:ea typeface="微軟正黑體" panose="020B0604030504040204" pitchFamily="34" charset="-120"/>
              </a:rPr>
              <a:t>Feedback </a:t>
            </a:r>
            <a:r>
              <a:rPr lang="zh-TW" altLang="en-US" b="1" dirty="0">
                <a:latin typeface="微軟正黑體" panose="020B0604030504040204" pitchFamily="34" charset="-120"/>
                <a:ea typeface="微軟正黑體" panose="020B0604030504040204" pitchFamily="34" charset="-120"/>
              </a:rPr>
              <a:t>用戶回饋</a:t>
            </a:r>
            <a:r>
              <a:rPr lang="en-US" altLang="zh-TW" dirty="0">
                <a:solidFill>
                  <a:srgbClr val="FF0000"/>
                </a:solidFill>
                <a:effectLst>
                  <a:outerShdw blurRad="38100" dist="38100" dir="2700000" algn="tl">
                    <a:srgbClr val="000000">
                      <a:alpha val="43137"/>
                    </a:srgbClr>
                  </a:outerShdw>
                </a:effectLst>
              </a:rPr>
              <a:t>NEW</a:t>
            </a:r>
            <a:endParaRPr lang="en-US" dirty="0"/>
          </a:p>
        </p:txBody>
      </p:sp>
      <p:pic>
        <p:nvPicPr>
          <p:cNvPr id="13" name="Picture 1">
            <a:extLst>
              <a:ext uri="{FF2B5EF4-FFF2-40B4-BE49-F238E27FC236}">
                <a16:creationId xmlns:a16="http://schemas.microsoft.com/office/drawing/2014/main" id="{FF31366A-D045-434A-9971-97EC02B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23" name="TextBox 30">
            <a:extLst>
              <a:ext uri="{FF2B5EF4-FFF2-40B4-BE49-F238E27FC236}">
                <a16:creationId xmlns:a16="http://schemas.microsoft.com/office/drawing/2014/main" id="{E6C74A09-F3F7-4969-B046-C7B242E988C0}"/>
              </a:ext>
            </a:extLst>
          </p:cNvPr>
          <p:cNvSpPr txBox="1"/>
          <p:nvPr/>
        </p:nvSpPr>
        <p:spPr>
          <a:xfrm>
            <a:off x="5748568" y="654500"/>
            <a:ext cx="2629771" cy="584775"/>
          </a:xfrm>
          <a:prstGeom prst="rect">
            <a:avLst/>
          </a:prstGeom>
          <a:solidFill>
            <a:schemeClr val="accent6">
              <a:alpha val="23000"/>
            </a:schemeClr>
          </a:solid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IEEE</a:t>
            </a:r>
            <a:r>
              <a:rPr lang="zh-TW" altLang="en-US" sz="1600" b="1" dirty="0">
                <a:latin typeface="微軟正黑體" panose="020B0604030504040204" pitchFamily="34" charset="-120"/>
                <a:ea typeface="微軟正黑體" panose="020B0604030504040204" pitchFamily="34" charset="-120"/>
              </a:rPr>
              <a:t> </a:t>
            </a:r>
            <a:r>
              <a:rPr lang="en-US" altLang="zh-TW" sz="1600" b="1" dirty="0" err="1">
                <a:latin typeface="微軟正黑體" panose="020B0604030504040204" pitchFamily="34" charset="-120"/>
                <a:ea typeface="微軟正黑體" panose="020B0604030504040204" pitchFamily="34" charset="-120"/>
              </a:rPr>
              <a:t>Xplore</a:t>
            </a:r>
            <a:r>
              <a:rPr lang="zh-TW" altLang="en-US" sz="1600" b="1" dirty="0">
                <a:latin typeface="微軟正黑體" panose="020B0604030504040204" pitchFamily="34" charset="-120"/>
                <a:ea typeface="微軟正黑體" panose="020B0604030504040204" pitchFamily="34" charset="-120"/>
              </a:rPr>
              <a:t>每個頁面右側</a:t>
            </a:r>
            <a:r>
              <a:rPr lang="en-US" altLang="zh-TW" sz="1600" b="1" dirty="0">
                <a:latin typeface="微軟正黑體" panose="020B0604030504040204" pitchFamily="34" charset="-120"/>
                <a:ea typeface="微軟正黑體" panose="020B0604030504040204" pitchFamily="34" charset="-120"/>
              </a:rPr>
              <a:t>Feedback</a:t>
            </a:r>
            <a:r>
              <a:rPr lang="zh-TW" altLang="en-US" sz="1600" b="1" dirty="0">
                <a:latin typeface="微軟正黑體" panose="020B0604030504040204" pitchFamily="34" charset="-120"/>
                <a:ea typeface="微軟正黑體" panose="020B0604030504040204" pitchFamily="34" charset="-120"/>
              </a:rPr>
              <a:t>功能給予回饋</a:t>
            </a:r>
            <a:endParaRPr lang="en-US" altLang="zh-TW" sz="1600" b="1" dirty="0">
              <a:latin typeface="微軟正黑體" panose="020B0604030504040204" pitchFamily="34" charset="-120"/>
              <a:ea typeface="微軟正黑體" panose="020B0604030504040204" pitchFamily="34" charset="-120"/>
            </a:endParaRPr>
          </a:p>
        </p:txBody>
      </p:sp>
      <p:cxnSp>
        <p:nvCxnSpPr>
          <p:cNvPr id="24" name="Straight Connector 29" descr="&#10;">
            <a:extLst>
              <a:ext uri="{FF2B5EF4-FFF2-40B4-BE49-F238E27FC236}">
                <a16:creationId xmlns:a16="http://schemas.microsoft.com/office/drawing/2014/main" id="{FE6696F5-0F7D-4474-AE53-9D3F7A413BA5}"/>
              </a:ext>
            </a:extLst>
          </p:cNvPr>
          <p:cNvCxnSpPr>
            <a:cxnSpLocks/>
          </p:cNvCxnSpPr>
          <p:nvPr/>
        </p:nvCxnSpPr>
        <p:spPr>
          <a:xfrm>
            <a:off x="7789008" y="1282657"/>
            <a:ext cx="0" cy="78073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 name="矩形圖說文字 1"/>
          <p:cNvSpPr/>
          <p:nvPr/>
        </p:nvSpPr>
        <p:spPr>
          <a:xfrm>
            <a:off x="7049476" y="2132154"/>
            <a:ext cx="1786940" cy="639004"/>
          </a:xfrm>
          <a:prstGeom prst="wedgeRectCallout">
            <a:avLst>
              <a:gd name="adj1" fmla="val 38657"/>
              <a:gd name="adj2" fmla="val 1361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30433" y="1565175"/>
            <a:ext cx="639003" cy="1772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8966" y="1585005"/>
            <a:ext cx="3882932"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37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EC30FC9-8FBA-440A-AFC4-D6226F5D9C56}"/>
              </a:ext>
            </a:extLst>
          </p:cNvPr>
          <p:cNvPicPr>
            <a:picLocks noChangeAspect="1"/>
          </p:cNvPicPr>
          <p:nvPr/>
        </p:nvPicPr>
        <p:blipFill rotWithShape="1">
          <a:blip r:embed="rId3"/>
          <a:srcRect l="11090" t="18038" r="59304" b="40819"/>
          <a:stretch/>
        </p:blipFill>
        <p:spPr>
          <a:xfrm>
            <a:off x="457198" y="1169452"/>
            <a:ext cx="5185611" cy="4051723"/>
          </a:xfrm>
          <a:prstGeom prst="rect">
            <a:avLst/>
          </a:prstGeom>
        </p:spPr>
      </p:pic>
      <p:sp>
        <p:nvSpPr>
          <p:cNvPr id="2" name="Title 1"/>
          <p:cNvSpPr>
            <a:spLocks noGrp="1"/>
          </p:cNvSpPr>
          <p:nvPr>
            <p:ph type="title"/>
          </p:nvPr>
        </p:nvSpPr>
        <p:spPr>
          <a:xfrm>
            <a:off x="104000" y="189964"/>
            <a:ext cx="8229600" cy="979488"/>
          </a:xfrm>
        </p:spPr>
        <p:txBody>
          <a:bodyPr/>
          <a:lstStyle/>
          <a:p>
            <a:r>
              <a:rPr lang="zh-TW" altLang="en-US" sz="2800" b="1" dirty="0">
                <a:latin typeface="微軟正黑體" panose="020B0604030504040204" pitchFamily="34" charset="-120"/>
                <a:ea typeface="微軟正黑體" panose="020B0604030504040204" pitchFamily="34" charset="-120"/>
              </a:rPr>
              <a:t>瀏覽功能</a:t>
            </a:r>
            <a:r>
              <a:rPr lang="en-US" altLang="zh-TW" sz="2800" b="1" dirty="0">
                <a:latin typeface="Arial Unicode MS" panose="020B0604020202020204" pitchFamily="34" charset="-120"/>
                <a:ea typeface="Arial Unicode MS" panose="020B0604020202020204" pitchFamily="34" charset="-120"/>
                <a:cs typeface="Arial Unicode MS" panose="020B0604020202020204" pitchFamily="34" charset="-120"/>
              </a:rPr>
              <a:t>Browse</a:t>
            </a:r>
            <a:endParaRPr lang="en-US" sz="2800" b="1" dirty="0"/>
          </a:p>
        </p:txBody>
      </p:sp>
      <p:sp>
        <p:nvSpPr>
          <p:cNvPr id="15" name="圓角矩形 1"/>
          <p:cNvSpPr/>
          <p:nvPr/>
        </p:nvSpPr>
        <p:spPr bwMode="auto">
          <a:xfrm>
            <a:off x="-4879128" y="2715020"/>
            <a:ext cx="2232025" cy="850900"/>
          </a:xfrm>
          <a:prstGeom prst="roundRect">
            <a:avLst/>
          </a:prstGeom>
          <a:solidFill>
            <a:srgbClr val="FFFFFF"/>
          </a:solidFill>
          <a:ln>
            <a:solidFill>
              <a:srgbClr val="FFFFFF"/>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a:lstStyle/>
          <a:p>
            <a:pPr>
              <a:defRPr/>
            </a:pPr>
            <a:endParaRPr lang="zh-TW" altLang="en-US">
              <a:noFill/>
              <a:ea typeface="Microsoft YaHei" pitchFamily="34" charset="-122"/>
            </a:endParaRPr>
          </a:p>
        </p:txBody>
      </p:sp>
      <p:sp>
        <p:nvSpPr>
          <p:cNvPr id="6" name="矩形圖說文字 5"/>
          <p:cNvSpPr/>
          <p:nvPr/>
        </p:nvSpPr>
        <p:spPr>
          <a:xfrm rot="5400000">
            <a:off x="5562378" y="1723507"/>
            <a:ext cx="2851652" cy="2361386"/>
          </a:xfrm>
          <a:prstGeom prst="wedgeRectCallout">
            <a:avLst>
              <a:gd name="adj1" fmla="val -10908"/>
              <a:gd name="adj2" fmla="val 99323"/>
            </a:avLst>
          </a:prstGeom>
          <a:solidFill>
            <a:schemeClr val="accent2">
              <a:lumMod val="40000"/>
              <a:lumOff val="60000"/>
            </a:schemeClr>
          </a:solid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5807511" y="1566592"/>
            <a:ext cx="2549651" cy="369332"/>
          </a:xfrm>
          <a:prstGeom prst="rect">
            <a:avLst/>
          </a:prstGeom>
          <a:noFill/>
        </p:spPr>
        <p:txBody>
          <a:bodyPr wrap="square" rtlCol="0">
            <a:spAutoFit/>
          </a:bodyPr>
          <a:lstStyle/>
          <a:p>
            <a:pPr marL="285750" indent="-285750">
              <a:buFont typeface="Wingdings" panose="05000000000000000000" pitchFamily="2" charset="2"/>
              <a:buChar char="l"/>
            </a:pPr>
            <a:r>
              <a:rPr lang="zh-TW" altLang="en-US" sz="1800" b="1" dirty="0">
                <a:latin typeface="微軟正黑體" panose="020B0604030504040204" pitchFamily="34" charset="-120"/>
                <a:ea typeface="微軟正黑體" panose="020B0604030504040204" pitchFamily="34" charset="-120"/>
              </a:rPr>
              <a:t>依照文獻類別瀏覽</a:t>
            </a:r>
          </a:p>
        </p:txBody>
      </p:sp>
      <p:sp>
        <p:nvSpPr>
          <p:cNvPr id="11" name="文字方塊 10"/>
          <p:cNvSpPr txBox="1"/>
          <p:nvPr/>
        </p:nvSpPr>
        <p:spPr>
          <a:xfrm>
            <a:off x="6096684" y="1912576"/>
            <a:ext cx="1971304" cy="1323439"/>
          </a:xfrm>
          <a:prstGeom prst="rect">
            <a:avLst/>
          </a:prstGeom>
          <a:solidFill>
            <a:schemeClr val="accent2">
              <a:lumMod val="40000"/>
              <a:lumOff val="60000"/>
            </a:schemeClr>
          </a:solid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電子書</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會議論文</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線上課程</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期刊雜誌</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技術標準</a:t>
            </a:r>
          </a:p>
        </p:txBody>
      </p:sp>
      <p:pic>
        <p:nvPicPr>
          <p:cNvPr id="16" name="Picture 1">
            <a:extLst>
              <a:ext uri="{FF2B5EF4-FFF2-40B4-BE49-F238E27FC236}">
                <a16:creationId xmlns:a16="http://schemas.microsoft.com/office/drawing/2014/main" id="{29E3CD73-92DE-4E49-8A72-3C5D7933B4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3" name="文字方塊 12">
            <a:extLst>
              <a:ext uri="{FF2B5EF4-FFF2-40B4-BE49-F238E27FC236}">
                <a16:creationId xmlns:a16="http://schemas.microsoft.com/office/drawing/2014/main" id="{5899B053-8424-4968-A24B-B2178E6D1880}"/>
              </a:ext>
            </a:extLst>
          </p:cNvPr>
          <p:cNvSpPr txBox="1"/>
          <p:nvPr/>
        </p:nvSpPr>
        <p:spPr>
          <a:xfrm>
            <a:off x="5783949" y="3236015"/>
            <a:ext cx="2549651" cy="369332"/>
          </a:xfrm>
          <a:prstGeom prst="rect">
            <a:avLst/>
          </a:prstGeom>
          <a:noFill/>
        </p:spPr>
        <p:txBody>
          <a:bodyPr wrap="square" rtlCol="0">
            <a:spAutoFit/>
          </a:bodyPr>
          <a:lstStyle/>
          <a:p>
            <a:pPr marL="285750" indent="-285750">
              <a:buFont typeface="Wingdings" panose="05000000000000000000" pitchFamily="2" charset="2"/>
              <a:buChar char="l"/>
            </a:pPr>
            <a:r>
              <a:rPr lang="zh-TW" altLang="en-US" b="1" dirty="0">
                <a:latin typeface="微軟正黑體" panose="020B0604030504040204" pitchFamily="34" charset="-120"/>
                <a:ea typeface="微軟正黑體" panose="020B0604030504040204" pitchFamily="34" charset="-120"/>
              </a:rPr>
              <a:t>其他綜合</a:t>
            </a:r>
            <a:r>
              <a:rPr lang="zh-TW" altLang="en-US" sz="1800" b="1" dirty="0">
                <a:latin typeface="微軟正黑體" panose="020B0604030504040204" pitchFamily="34" charset="-120"/>
                <a:ea typeface="微軟正黑體" panose="020B0604030504040204" pitchFamily="34" charset="-120"/>
              </a:rPr>
              <a:t>瀏覽</a:t>
            </a:r>
            <a:r>
              <a:rPr lang="en-US" altLang="zh-TW" b="1" dirty="0">
                <a:latin typeface="微軟正黑體" panose="020B0604030504040204" pitchFamily="34" charset="-120"/>
                <a:ea typeface="微軟正黑體" panose="020B0604030504040204" pitchFamily="34" charset="-120"/>
              </a:rPr>
              <a:t>      </a:t>
            </a:r>
            <a:endParaRPr lang="zh-TW" altLang="en-US" sz="1800" b="1"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DFFE2D4F-0BBF-4E57-A99E-ED1DA4253533}"/>
              </a:ext>
            </a:extLst>
          </p:cNvPr>
          <p:cNvSpPr txBox="1"/>
          <p:nvPr/>
        </p:nvSpPr>
        <p:spPr>
          <a:xfrm>
            <a:off x="6096684" y="3553145"/>
            <a:ext cx="1971304" cy="584775"/>
          </a:xfrm>
          <a:prstGeom prst="rect">
            <a:avLst/>
          </a:prstGeom>
          <a:solidFill>
            <a:schemeClr val="accent2">
              <a:lumMod val="40000"/>
              <a:lumOff val="60000"/>
            </a:schemeClr>
          </a:solidFill>
        </p:spPr>
        <p:txBody>
          <a:bodyPr wrap="square" rtlCol="0">
            <a:spAutoFit/>
          </a:bodyPr>
          <a:lstStyle/>
          <a:p>
            <a:r>
              <a:rPr lang="zh-TW" altLang="en-US" sz="1600" dirty="0">
                <a:latin typeface="微軟正黑體" panose="020B0604030504040204" pitchFamily="34" charset="-120"/>
                <a:ea typeface="微軟正黑體" panose="020B0604030504040204" pitchFamily="34" charset="-120"/>
              </a:rPr>
              <a:t>最近出版文獻</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熱搜文獻</a:t>
            </a:r>
            <a:endParaRPr lang="en-US" altLang="zh-TW" sz="1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01767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50" t="15733" r="13282" b="17416"/>
          <a:stretch/>
        </p:blipFill>
        <p:spPr bwMode="auto">
          <a:xfrm>
            <a:off x="141890" y="1117725"/>
            <a:ext cx="8788655" cy="475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3" name="矩形 2"/>
          <p:cNvSpPr/>
          <p:nvPr/>
        </p:nvSpPr>
        <p:spPr>
          <a:xfrm>
            <a:off x="7414330" y="2701204"/>
            <a:ext cx="578787" cy="224581"/>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4"/>
          <p:cNvSpPr>
            <a:spLocks noChangeArrowheads="1"/>
          </p:cNvSpPr>
          <p:nvPr/>
        </p:nvSpPr>
        <p:spPr bwMode="auto">
          <a:xfrm>
            <a:off x="7291055" y="3247744"/>
            <a:ext cx="1151742" cy="369332"/>
          </a:xfrm>
          <a:prstGeom prst="wedgeRectCallout">
            <a:avLst>
              <a:gd name="adj1" fmla="val 22323"/>
              <a:gd name="adj2" fmla="val -4290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期刊清單</a:t>
            </a:r>
          </a:p>
        </p:txBody>
      </p:sp>
      <p:sp>
        <p:nvSpPr>
          <p:cNvPr id="12" name="文字方塊 4"/>
          <p:cNvSpPr>
            <a:spLocks noChangeArrowheads="1"/>
          </p:cNvSpPr>
          <p:nvPr/>
        </p:nvSpPr>
        <p:spPr bwMode="auto">
          <a:xfrm>
            <a:off x="6815317" y="4349079"/>
            <a:ext cx="2103218" cy="369332"/>
          </a:xfrm>
          <a:prstGeom prst="wedgeRectCallout">
            <a:avLst>
              <a:gd name="adj1" fmla="val -46874"/>
              <a:gd name="adj2" fmla="val 2966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預先設定顯示筆數</a:t>
            </a:r>
          </a:p>
        </p:txBody>
      </p:sp>
      <p:sp>
        <p:nvSpPr>
          <p:cNvPr id="13" name="文字方塊 4"/>
          <p:cNvSpPr>
            <a:spLocks noChangeArrowheads="1"/>
          </p:cNvSpPr>
          <p:nvPr/>
        </p:nvSpPr>
        <p:spPr bwMode="auto">
          <a:xfrm>
            <a:off x="2775820" y="1935133"/>
            <a:ext cx="2529269" cy="369332"/>
          </a:xfrm>
          <a:prstGeom prst="wedgeRectCallout">
            <a:avLst>
              <a:gd name="adj1" fmla="val -30215"/>
              <a:gd name="adj2" fmla="val 4845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可輸入關鍵字查詢刊名</a:t>
            </a:r>
          </a:p>
        </p:txBody>
      </p:sp>
      <p:sp>
        <p:nvSpPr>
          <p:cNvPr id="14" name="文字方塊 4"/>
          <p:cNvSpPr>
            <a:spLocks noChangeArrowheads="1"/>
          </p:cNvSpPr>
          <p:nvPr/>
        </p:nvSpPr>
        <p:spPr bwMode="auto">
          <a:xfrm>
            <a:off x="2766411" y="2976729"/>
            <a:ext cx="2330361" cy="369332"/>
          </a:xfrm>
          <a:prstGeom prst="wedgeRectCallout">
            <a:avLst>
              <a:gd name="adj1" fmla="val -46348"/>
              <a:gd name="adj2" fmla="val 2808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依開頭字母順序查詢</a:t>
            </a:r>
          </a:p>
        </p:txBody>
      </p:sp>
      <p:pic>
        <p:nvPicPr>
          <p:cNvPr id="11" name="Picture 1">
            <a:extLst>
              <a:ext uri="{FF2B5EF4-FFF2-40B4-BE49-F238E27FC236}">
                <a16:creationId xmlns:a16="http://schemas.microsoft.com/office/drawing/2014/main" id="{CD0A5CA7-688F-453C-A232-8405F9878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5" name="Straight Connector 29" descr="&#10;">
            <a:extLst>
              <a:ext uri="{FF2B5EF4-FFF2-40B4-BE49-F238E27FC236}">
                <a16:creationId xmlns:a16="http://schemas.microsoft.com/office/drawing/2014/main" id="{0BCA6858-F2C6-4677-826B-3690C500E779}"/>
              </a:ext>
            </a:extLst>
          </p:cNvPr>
          <p:cNvCxnSpPr>
            <a:cxnSpLocks/>
          </p:cNvCxnSpPr>
          <p:nvPr/>
        </p:nvCxnSpPr>
        <p:spPr>
          <a:xfrm>
            <a:off x="7750571" y="2976729"/>
            <a:ext cx="0" cy="31242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Connector 29" descr="&#10;">
            <a:extLst>
              <a:ext uri="{FF2B5EF4-FFF2-40B4-BE49-F238E27FC236}">
                <a16:creationId xmlns:a16="http://schemas.microsoft.com/office/drawing/2014/main" id="{3DEF5A8D-FE32-4FAE-A358-9E0A0F586D3C}"/>
              </a:ext>
            </a:extLst>
          </p:cNvPr>
          <p:cNvCxnSpPr>
            <a:cxnSpLocks/>
          </p:cNvCxnSpPr>
          <p:nvPr/>
        </p:nvCxnSpPr>
        <p:spPr>
          <a:xfrm flipV="1">
            <a:off x="1312633" y="2283922"/>
            <a:ext cx="1453778" cy="54414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1B4222A4-ECBF-4403-847A-8A62B0735062}"/>
              </a:ext>
            </a:extLst>
          </p:cNvPr>
          <p:cNvCxnSpPr>
            <a:cxnSpLocks/>
          </p:cNvCxnSpPr>
          <p:nvPr/>
        </p:nvCxnSpPr>
        <p:spPr>
          <a:xfrm flipV="1">
            <a:off x="2455877" y="3168026"/>
            <a:ext cx="310534" cy="15943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9" descr="&#10;">
            <a:extLst>
              <a:ext uri="{FF2B5EF4-FFF2-40B4-BE49-F238E27FC236}">
                <a16:creationId xmlns:a16="http://schemas.microsoft.com/office/drawing/2014/main" id="{9F2B5EC2-390D-4857-92EC-FC6C860EB02D}"/>
              </a:ext>
            </a:extLst>
          </p:cNvPr>
          <p:cNvCxnSpPr>
            <a:cxnSpLocks/>
          </p:cNvCxnSpPr>
          <p:nvPr/>
        </p:nvCxnSpPr>
        <p:spPr>
          <a:xfrm>
            <a:off x="7750571" y="4065790"/>
            <a:ext cx="0" cy="31732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50" t="15733" r="13282" b="17416"/>
          <a:stretch/>
        </p:blipFill>
        <p:spPr bwMode="auto">
          <a:xfrm>
            <a:off x="194470" y="1035625"/>
            <a:ext cx="8788655" cy="475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期刊雜誌搜尋畫面</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4"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4" y="5992074"/>
            <a:ext cx="1749191" cy="531248"/>
          </a:xfrm>
          <a:prstGeom prst="rect">
            <a:avLst/>
          </a:prstGeom>
        </p:spPr>
      </p:pic>
      <p:sp>
        <p:nvSpPr>
          <p:cNvPr id="7" name="文字方塊 4"/>
          <p:cNvSpPr>
            <a:spLocks noChangeArrowheads="1"/>
          </p:cNvSpPr>
          <p:nvPr/>
        </p:nvSpPr>
        <p:spPr bwMode="auto">
          <a:xfrm>
            <a:off x="3520957" y="1607263"/>
            <a:ext cx="4354956"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依主題領域查詢，共有</a:t>
            </a:r>
            <a:r>
              <a:rPr lang="en-US" altLang="zh-TW" sz="1800" b="1" dirty="0">
                <a:solidFill>
                  <a:srgbClr val="000000"/>
                </a:solidFill>
                <a:latin typeface="微軟正黑體" panose="020B0604030504040204" pitchFamily="34" charset="-120"/>
                <a:ea typeface="微軟正黑體" panose="020B0604030504040204" pitchFamily="34" charset="-120"/>
              </a:rPr>
              <a:t>16</a:t>
            </a:r>
            <a:r>
              <a:rPr lang="zh-TW" altLang="en-US" sz="1800" b="1" dirty="0">
                <a:solidFill>
                  <a:srgbClr val="000000"/>
                </a:solidFill>
                <a:latin typeface="微軟正黑體" panose="020B0604030504040204" pitchFamily="34" charset="-120"/>
                <a:ea typeface="微軟正黑體" panose="020B0604030504040204" pitchFamily="34" charset="-120"/>
              </a:rPr>
              <a:t>種科技領域主題</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6" name="Straight Connector 29" descr="&#10;">
            <a:extLst>
              <a:ext uri="{FF2B5EF4-FFF2-40B4-BE49-F238E27FC236}">
                <a16:creationId xmlns:a16="http://schemas.microsoft.com/office/drawing/2014/main" id="{9EBE38FF-C1E8-4BA0-8B13-50082FAEA12B}"/>
              </a:ext>
            </a:extLst>
          </p:cNvPr>
          <p:cNvCxnSpPr>
            <a:cxnSpLocks/>
          </p:cNvCxnSpPr>
          <p:nvPr/>
        </p:nvCxnSpPr>
        <p:spPr>
          <a:xfrm>
            <a:off x="1963000" y="2920094"/>
            <a:ext cx="1017001" cy="30835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9" name="文字方塊 4"/>
          <p:cNvSpPr>
            <a:spLocks noChangeArrowheads="1"/>
          </p:cNvSpPr>
          <p:nvPr/>
        </p:nvSpPr>
        <p:spPr bwMode="auto">
          <a:xfrm>
            <a:off x="3084340" y="3228453"/>
            <a:ext cx="2614095"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下關鍵字搜尋期刊名稱</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9EBE38FF-C1E8-4BA0-8B13-50082FAEA12B}"/>
              </a:ext>
            </a:extLst>
          </p:cNvPr>
          <p:cNvCxnSpPr>
            <a:cxnSpLocks/>
          </p:cNvCxnSpPr>
          <p:nvPr/>
        </p:nvCxnSpPr>
        <p:spPr>
          <a:xfrm flipV="1">
            <a:off x="2133600" y="1844172"/>
            <a:ext cx="1190133" cy="49724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1255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44" y="807248"/>
            <a:ext cx="8149073" cy="510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a:spLocks noChangeArrowheads="1"/>
          </p:cNvSpPr>
          <p:nvPr/>
        </p:nvSpPr>
        <p:spPr bwMode="auto">
          <a:xfrm>
            <a:off x="6337617" y="3092702"/>
            <a:ext cx="2103218" cy="369332"/>
          </a:xfrm>
          <a:prstGeom prst="wedgeRectCallout">
            <a:avLst>
              <a:gd name="adj1" fmla="val -26071"/>
              <a:gd name="adj2" fmla="val 451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預先設定顯示筆數</a:t>
            </a:r>
          </a:p>
        </p:txBody>
      </p:sp>
      <p:sp>
        <p:nvSpPr>
          <p:cNvPr id="11" name="文字方塊 4"/>
          <p:cNvSpPr>
            <a:spLocks noChangeArrowheads="1"/>
          </p:cNvSpPr>
          <p:nvPr/>
        </p:nvSpPr>
        <p:spPr bwMode="auto">
          <a:xfrm>
            <a:off x="5908449" y="1877265"/>
            <a:ext cx="1625836"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設定排序條件</a:t>
            </a:r>
          </a:p>
        </p:txBody>
      </p:sp>
      <p:pic>
        <p:nvPicPr>
          <p:cNvPr id="12" name="Picture 1">
            <a:extLst>
              <a:ext uri="{FF2B5EF4-FFF2-40B4-BE49-F238E27FC236}">
                <a16:creationId xmlns:a16="http://schemas.microsoft.com/office/drawing/2014/main" id="{81B49CD9-0C91-4DF6-B3F9-09B10ED41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545" y="6188082"/>
            <a:ext cx="1616810" cy="447306"/>
          </a:xfrm>
          <a:prstGeom prst="rect">
            <a:avLst/>
          </a:prstGeom>
        </p:spPr>
      </p:pic>
      <p:cxnSp>
        <p:nvCxnSpPr>
          <p:cNvPr id="13" name="Straight Connector 29" descr="&#10;">
            <a:extLst>
              <a:ext uri="{FF2B5EF4-FFF2-40B4-BE49-F238E27FC236}">
                <a16:creationId xmlns:a16="http://schemas.microsoft.com/office/drawing/2014/main" id="{94F78E5A-E46F-471E-AF1A-460DB739FD05}"/>
              </a:ext>
            </a:extLst>
          </p:cNvPr>
          <p:cNvCxnSpPr>
            <a:cxnSpLocks/>
          </p:cNvCxnSpPr>
          <p:nvPr/>
        </p:nvCxnSpPr>
        <p:spPr>
          <a:xfrm flipV="1">
            <a:off x="6665709" y="2257988"/>
            <a:ext cx="0" cy="28401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文字方塊 4">
            <a:extLst>
              <a:ext uri="{FF2B5EF4-FFF2-40B4-BE49-F238E27FC236}">
                <a16:creationId xmlns:a16="http://schemas.microsoft.com/office/drawing/2014/main" id="{4960336D-E13F-40E7-AE75-3C9101ED6AFC}"/>
              </a:ext>
            </a:extLst>
          </p:cNvPr>
          <p:cNvSpPr>
            <a:spLocks noChangeArrowheads="1"/>
          </p:cNvSpPr>
          <p:nvPr/>
        </p:nvSpPr>
        <p:spPr bwMode="auto">
          <a:xfrm>
            <a:off x="1033432" y="2172672"/>
            <a:ext cx="3954201"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有</a:t>
            </a:r>
            <a:r>
              <a:rPr lang="en-US" altLang="zh-TW" b="1" dirty="0">
                <a:solidFill>
                  <a:srgbClr val="000000"/>
                </a:solidFill>
                <a:latin typeface="微軟正黑體" panose="020B0604030504040204" pitchFamily="34" charset="-120"/>
                <a:ea typeface="微軟正黑體" panose="020B0604030504040204" pitchFamily="34" charset="-120"/>
              </a:rPr>
              <a:t>14</a:t>
            </a:r>
            <a:r>
              <a:rPr lang="zh-TW" altLang="en-US" b="1" dirty="0">
                <a:solidFill>
                  <a:srgbClr val="000000"/>
                </a:solidFill>
                <a:latin typeface="微軟正黑體" panose="020B0604030504040204" pitchFamily="34" charset="-120"/>
                <a:ea typeface="微軟正黑體" panose="020B0604030504040204" pitchFamily="34" charset="-120"/>
              </a:rPr>
              <a:t>筆刊名符合</a:t>
            </a:r>
            <a:r>
              <a:rPr lang="en-US" altLang="zh-TW" b="1" dirty="0">
                <a:solidFill>
                  <a:srgbClr val="000000"/>
                </a:solidFill>
                <a:latin typeface="微軟正黑體" panose="020B0604030504040204" pitchFamily="34" charset="-120"/>
                <a:ea typeface="微軟正黑體" panose="020B0604030504040204" pitchFamily="34" charset="-120"/>
              </a:rPr>
              <a:t>”network”</a:t>
            </a:r>
            <a:r>
              <a:rPr lang="zh-TW" altLang="en-US" b="1" dirty="0">
                <a:solidFill>
                  <a:srgbClr val="000000"/>
                </a:solidFill>
                <a:latin typeface="微軟正黑體" panose="020B0604030504040204" pitchFamily="34" charset="-120"/>
                <a:ea typeface="微軟正黑體" panose="020B0604030504040204" pitchFamily="34" charset="-120"/>
              </a:rPr>
              <a:t>的刊物</a:t>
            </a:r>
            <a:endParaRPr lang="zh-TW" altLang="en-US" sz="1800" b="1" dirty="0">
              <a:solidFill>
                <a:srgbClr val="000000"/>
              </a:solidFill>
              <a:latin typeface="微軟正黑體" panose="020B0604030504040204" pitchFamily="34" charset="-120"/>
              <a:ea typeface="微軟正黑體" panose="020B0604030504040204" pitchFamily="34" charset="-120"/>
            </a:endParaRPr>
          </a:p>
        </p:txBody>
      </p:sp>
      <p:cxnSp>
        <p:nvCxnSpPr>
          <p:cNvPr id="17" name="Straight Connector 29" descr="&#10;">
            <a:extLst>
              <a:ext uri="{FF2B5EF4-FFF2-40B4-BE49-F238E27FC236}">
                <a16:creationId xmlns:a16="http://schemas.microsoft.com/office/drawing/2014/main" id="{EFA48B72-BD30-4B11-A497-0ADC1A5244AA}"/>
              </a:ext>
            </a:extLst>
          </p:cNvPr>
          <p:cNvCxnSpPr>
            <a:cxnSpLocks/>
          </p:cNvCxnSpPr>
          <p:nvPr/>
        </p:nvCxnSpPr>
        <p:spPr>
          <a:xfrm flipV="1">
            <a:off x="3307216" y="2557357"/>
            <a:ext cx="0" cy="53279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Text Box 22"/>
          <p:cNvSpPr txBox="1">
            <a:spLocks noChangeArrowheads="1"/>
          </p:cNvSpPr>
          <p:nvPr/>
        </p:nvSpPr>
        <p:spPr bwMode="auto">
          <a:xfrm>
            <a:off x="285308" y="342484"/>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期刊雜誌搜尋結果</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6" name="圖片 5">
            <a:extLst>
              <a:ext uri="{FF2B5EF4-FFF2-40B4-BE49-F238E27FC236}">
                <a16:creationId xmlns:a16="http://schemas.microsoft.com/office/drawing/2014/main" id="{BBB8E0B3-4A3C-4F0C-9A51-8156F768AF55}"/>
              </a:ext>
            </a:extLst>
          </p:cNvPr>
          <p:cNvPicPr>
            <a:picLocks noChangeAspect="1"/>
          </p:cNvPicPr>
          <p:nvPr/>
        </p:nvPicPr>
        <p:blipFill>
          <a:blip r:embed="rId5"/>
          <a:stretch>
            <a:fillRect/>
          </a:stretch>
        </p:blipFill>
        <p:spPr>
          <a:xfrm>
            <a:off x="265795" y="2878696"/>
            <a:ext cx="1756839" cy="3128293"/>
          </a:xfrm>
          <a:prstGeom prst="rect">
            <a:avLst/>
          </a:prstGeom>
        </p:spPr>
      </p:pic>
      <p:sp>
        <p:nvSpPr>
          <p:cNvPr id="10" name="文字方塊 4"/>
          <p:cNvSpPr>
            <a:spLocks noChangeArrowheads="1"/>
          </p:cNvSpPr>
          <p:nvPr/>
        </p:nvSpPr>
        <p:spPr bwMode="auto">
          <a:xfrm>
            <a:off x="285308" y="5312445"/>
            <a:ext cx="2555624" cy="646331"/>
          </a:xfrm>
          <a:prstGeom prst="wedgeRectCallout">
            <a:avLst>
              <a:gd name="adj1" fmla="val -47292"/>
              <a:gd name="adj2" fmla="val 3073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左邊檢索欄可以進階篩選年份</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出版社</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主題</a:t>
            </a:r>
          </a:p>
        </p:txBody>
      </p:sp>
      <p:cxnSp>
        <p:nvCxnSpPr>
          <p:cNvPr id="18" name="Straight Connector 29" descr="&#10;">
            <a:extLst>
              <a:ext uri="{FF2B5EF4-FFF2-40B4-BE49-F238E27FC236}">
                <a16:creationId xmlns:a16="http://schemas.microsoft.com/office/drawing/2014/main" id="{94F78E5A-E46F-471E-AF1A-460DB739FD05}"/>
              </a:ext>
            </a:extLst>
          </p:cNvPr>
          <p:cNvCxnSpPr>
            <a:cxnSpLocks/>
          </p:cNvCxnSpPr>
          <p:nvPr/>
        </p:nvCxnSpPr>
        <p:spPr>
          <a:xfrm flipV="1">
            <a:off x="7809608" y="2756839"/>
            <a:ext cx="0" cy="24371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id="{421DEA37-5CC3-49CD-9794-C6AA176A1ADF}"/>
              </a:ext>
            </a:extLst>
          </p:cNvPr>
          <p:cNvCxnSpPr>
            <a:cxnSpLocks/>
          </p:cNvCxnSpPr>
          <p:nvPr/>
        </p:nvCxnSpPr>
        <p:spPr>
          <a:xfrm flipV="1">
            <a:off x="1325426" y="4528907"/>
            <a:ext cx="0" cy="74300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1186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5865" y="2089571"/>
            <a:ext cx="7556313" cy="1116106"/>
          </a:xfrm>
        </p:spPr>
        <p:txBody>
          <a:bodyPr/>
          <a:lstStyle/>
          <a:p>
            <a:pPr algn="ctr"/>
            <a:r>
              <a:rPr lang="en-US" altLang="zh-TW" sz="3600" b="1" dirty="0">
                <a:latin typeface="微軟正黑體" panose="020B0604030504040204" pitchFamily="34" charset="-120"/>
                <a:ea typeface="微軟正黑體" panose="020B0604030504040204" pitchFamily="34" charset="-120"/>
              </a:rPr>
              <a:t>IEEE</a:t>
            </a:r>
            <a:r>
              <a:rPr lang="zh-TW" altLang="en-US" sz="3600" b="1" dirty="0">
                <a:latin typeface="微軟正黑體" panose="020B0604030504040204" pitchFamily="34" charset="-120"/>
                <a:ea typeface="微軟正黑體" panose="020B0604030504040204" pitchFamily="34" charset="-120"/>
              </a:rPr>
              <a:t>學會介紹</a:t>
            </a:r>
            <a:endParaRPr lang="en-US" sz="3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24518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141"/>
          <a:stretch/>
        </p:blipFill>
        <p:spPr bwMode="auto">
          <a:xfrm>
            <a:off x="1324947" y="1169503"/>
            <a:ext cx="6678763" cy="4305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Text Box 22"/>
          <p:cNvSpPr txBox="1">
            <a:spLocks noChangeArrowheads="1"/>
          </p:cNvSpPr>
          <p:nvPr/>
        </p:nvSpPr>
        <p:spPr bwMode="auto">
          <a:xfrm>
            <a:off x="389123" y="370259"/>
            <a:ext cx="57741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期刊首頁介紹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6" name="流程圖: 程序 5"/>
          <p:cNvSpPr>
            <a:spLocks noChangeArrowheads="1"/>
          </p:cNvSpPr>
          <p:nvPr/>
        </p:nvSpPr>
        <p:spPr bwMode="auto">
          <a:xfrm>
            <a:off x="1324947" y="3639847"/>
            <a:ext cx="5851708" cy="1144240"/>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1" name="流程圖: 程序 10"/>
          <p:cNvSpPr>
            <a:spLocks noChangeArrowheads="1"/>
          </p:cNvSpPr>
          <p:nvPr/>
        </p:nvSpPr>
        <p:spPr bwMode="auto">
          <a:xfrm>
            <a:off x="1534476" y="2512602"/>
            <a:ext cx="2694651" cy="951790"/>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2" name="Text Box 6"/>
          <p:cNvSpPr>
            <a:spLocks noChangeArrowheads="1"/>
          </p:cNvSpPr>
          <p:nvPr/>
        </p:nvSpPr>
        <p:spPr bwMode="auto">
          <a:xfrm>
            <a:off x="7314189" y="4010821"/>
            <a:ext cx="1216531" cy="371513"/>
          </a:xfrm>
          <a:prstGeom prst="wedgeRectCallout">
            <a:avLst>
              <a:gd name="adj1" fmla="val -16175"/>
              <a:gd name="adj2" fmla="val -41447"/>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b="1" dirty="0">
                <a:solidFill>
                  <a:srgbClr val="000000"/>
                </a:solidFill>
                <a:ea typeface="微軟正黑體" panose="020B0604030504040204" pitchFamily="34" charset="-120"/>
                <a:cs typeface="Arial Unicode MS" panose="020B0604020202020204" pitchFamily="34" charset="-128"/>
              </a:rPr>
              <a:t>發行主旨</a:t>
            </a:r>
          </a:p>
        </p:txBody>
      </p:sp>
      <p:sp>
        <p:nvSpPr>
          <p:cNvPr id="14" name="文字方塊 2"/>
          <p:cNvSpPr>
            <a:spLocks noChangeArrowheads="1"/>
          </p:cNvSpPr>
          <p:nvPr/>
        </p:nvSpPr>
        <p:spPr bwMode="auto">
          <a:xfrm>
            <a:off x="4340901" y="3095060"/>
            <a:ext cx="4803099" cy="369332"/>
          </a:xfrm>
          <a:prstGeom prst="wedgeRectCallout">
            <a:avLst>
              <a:gd name="adj1" fmla="val 16675"/>
              <a:gd name="adj2" fmla="val -38626"/>
            </a:avLst>
          </a:prstGeom>
          <a:solidFill>
            <a:schemeClr val="accent2">
              <a:lumMod val="40000"/>
              <a:lumOff val="60000"/>
            </a:schemeClr>
          </a:solidFill>
          <a:ln w="28575">
            <a:solidFill>
              <a:srgbClr val="CC3300"/>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分析期刊被引用狀況，以呈現其影響力的指標</a:t>
            </a:r>
            <a:endParaRPr lang="en-US" altLang="zh-TW" sz="1800" dirty="0">
              <a:solidFill>
                <a:srgbClr val="000000"/>
              </a:solidFill>
              <a:latin typeface="微軟正黑體" panose="020B0604030504040204" pitchFamily="34" charset="-120"/>
              <a:ea typeface="微軟正黑體" panose="020B0604030504040204" pitchFamily="34" charset="-120"/>
            </a:endParaRPr>
          </a:p>
        </p:txBody>
      </p:sp>
      <p:sp>
        <p:nvSpPr>
          <p:cNvPr id="20" name="Text Box 6"/>
          <p:cNvSpPr>
            <a:spLocks noChangeArrowheads="1"/>
          </p:cNvSpPr>
          <p:nvPr/>
        </p:nvSpPr>
        <p:spPr bwMode="auto">
          <a:xfrm>
            <a:off x="2243060" y="1636084"/>
            <a:ext cx="1108758"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熱門文獻</a:t>
            </a:r>
          </a:p>
        </p:txBody>
      </p:sp>
      <p:sp>
        <p:nvSpPr>
          <p:cNvPr id="21" name="Text Box 6"/>
          <p:cNvSpPr>
            <a:spLocks noChangeArrowheads="1"/>
          </p:cNvSpPr>
          <p:nvPr/>
        </p:nvSpPr>
        <p:spPr bwMode="auto">
          <a:xfrm>
            <a:off x="4572000" y="2282242"/>
            <a:ext cx="1108758" cy="371513"/>
          </a:xfrm>
          <a:prstGeom prst="wedgeRectCallout">
            <a:avLst>
              <a:gd name="adj1" fmla="val -20670"/>
              <a:gd name="adj2" fmla="val -4112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當期出版</a:t>
            </a:r>
          </a:p>
        </p:txBody>
      </p:sp>
      <p:sp>
        <p:nvSpPr>
          <p:cNvPr id="22" name="Text Box 6"/>
          <p:cNvSpPr>
            <a:spLocks noChangeArrowheads="1"/>
          </p:cNvSpPr>
          <p:nvPr/>
        </p:nvSpPr>
        <p:spPr bwMode="auto">
          <a:xfrm>
            <a:off x="5733476" y="2283895"/>
            <a:ext cx="1108758" cy="371513"/>
          </a:xfrm>
          <a:prstGeom prst="wedgeRectCallout">
            <a:avLst>
              <a:gd name="adj1" fmla="val -20670"/>
              <a:gd name="adj2" fmla="val -29629"/>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b="1" dirty="0">
                <a:solidFill>
                  <a:srgbClr val="000000"/>
                </a:solidFill>
                <a:ea typeface="微軟正黑體" panose="020B0604030504040204" pitchFamily="34" charset="-120"/>
                <a:cs typeface="Arial Unicode MS" panose="020B0604020202020204" pitchFamily="34" charset="-128"/>
              </a:rPr>
              <a:t>所有期數</a:t>
            </a:r>
            <a:endParaRPr lang="zh-TW" altLang="en-US" sz="1800" b="1" dirty="0">
              <a:solidFill>
                <a:srgbClr val="000000"/>
              </a:solidFill>
              <a:ea typeface="微軟正黑體" panose="020B0604030504040204" pitchFamily="34" charset="-120"/>
              <a:cs typeface="Arial Unicode MS" panose="020B0604020202020204" pitchFamily="34" charset="-128"/>
            </a:endParaRPr>
          </a:p>
        </p:txBody>
      </p:sp>
      <p:sp>
        <p:nvSpPr>
          <p:cNvPr id="23" name="Text Box 6"/>
          <p:cNvSpPr>
            <a:spLocks noChangeArrowheads="1"/>
          </p:cNvSpPr>
          <p:nvPr/>
        </p:nvSpPr>
        <p:spPr bwMode="auto">
          <a:xfrm>
            <a:off x="6905939" y="2301266"/>
            <a:ext cx="1108757" cy="371513"/>
          </a:xfrm>
          <a:prstGeom prst="wedgeRectCallout">
            <a:avLst>
              <a:gd name="adj1" fmla="val -21880"/>
              <a:gd name="adj2" fmla="val -1047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期刊介紹</a:t>
            </a:r>
          </a:p>
        </p:txBody>
      </p:sp>
      <p:sp>
        <p:nvSpPr>
          <p:cNvPr id="15" name="Text Box 6">
            <a:extLst>
              <a:ext uri="{FF2B5EF4-FFF2-40B4-BE49-F238E27FC236}">
                <a16:creationId xmlns:a16="http://schemas.microsoft.com/office/drawing/2014/main" id="{B563FBA4-C883-4DA2-A407-61DFEF791B58}"/>
              </a:ext>
            </a:extLst>
          </p:cNvPr>
          <p:cNvSpPr>
            <a:spLocks noChangeArrowheads="1"/>
          </p:cNvSpPr>
          <p:nvPr/>
        </p:nvSpPr>
        <p:spPr bwMode="auto">
          <a:xfrm>
            <a:off x="3419604" y="1625609"/>
            <a:ext cx="1108758"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提前文獻</a:t>
            </a:r>
          </a:p>
        </p:txBody>
      </p:sp>
      <p:pic>
        <p:nvPicPr>
          <p:cNvPr id="30" name="Picture 1">
            <a:extLst>
              <a:ext uri="{FF2B5EF4-FFF2-40B4-BE49-F238E27FC236}">
                <a16:creationId xmlns:a16="http://schemas.microsoft.com/office/drawing/2014/main" id="{63BFC08E-97DB-470D-BE99-D12E8F32A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3174" y="6219210"/>
            <a:ext cx="1616810" cy="447306"/>
          </a:xfrm>
          <a:prstGeom prst="rect">
            <a:avLst/>
          </a:prstGeom>
        </p:spPr>
      </p:pic>
    </p:spTree>
    <p:extLst>
      <p:ext uri="{BB962C8B-B14F-4D97-AF65-F5344CB8AC3E}">
        <p14:creationId xmlns:p14="http://schemas.microsoft.com/office/powerpoint/2010/main" val="2319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20" grpId="0" animBg="1"/>
      <p:bldP spid="21" grpId="0" animBg="1"/>
      <p:bldP spid="22" grpId="0" animBg="1"/>
      <p:bldP spid="2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C38C545-93D7-4B95-B249-A700C5329734}"/>
              </a:ext>
            </a:extLst>
          </p:cNvPr>
          <p:cNvPicPr>
            <a:picLocks noChangeAspect="1"/>
          </p:cNvPicPr>
          <p:nvPr/>
        </p:nvPicPr>
        <p:blipFill rotWithShape="1">
          <a:blip r:embed="rId3"/>
          <a:srcRect l="18485" t="16179" r="35152" b="7567"/>
          <a:stretch/>
        </p:blipFill>
        <p:spPr>
          <a:xfrm>
            <a:off x="1672880" y="1033333"/>
            <a:ext cx="5181601" cy="4791333"/>
          </a:xfrm>
          <a:prstGeom prst="rect">
            <a:avLst/>
          </a:prstGeom>
        </p:spPr>
      </p:pic>
      <p:sp>
        <p:nvSpPr>
          <p:cNvPr id="53254" name="Text Box 22"/>
          <p:cNvSpPr txBox="1">
            <a:spLocks noChangeArrowheads="1"/>
          </p:cNvSpPr>
          <p:nvPr/>
        </p:nvSpPr>
        <p:spPr bwMode="auto">
          <a:xfrm>
            <a:off x="278296" y="371721"/>
            <a:ext cx="76810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期刊資訊介紹</a:t>
            </a:r>
            <a:endParaRPr lang="en-US" altLang="zh-TW" sz="2000" b="1" dirty="0">
              <a:solidFill>
                <a:srgbClr val="C00000"/>
              </a:solidFill>
              <a:latin typeface="Arial" panose="020B0604020202020204" pitchFamily="34" charset="0"/>
              <a:ea typeface="新細明體" panose="02020500000000000000" pitchFamily="18" charset="-120"/>
              <a:cs typeface="Arial" panose="020B0604020202020204" pitchFamily="34" charset="0"/>
            </a:endParaRPr>
          </a:p>
        </p:txBody>
      </p:sp>
      <p:pic>
        <p:nvPicPr>
          <p:cNvPr id="8" name="Picture 1">
            <a:extLst>
              <a:ext uri="{FF2B5EF4-FFF2-40B4-BE49-F238E27FC236}">
                <a16:creationId xmlns:a16="http://schemas.microsoft.com/office/drawing/2014/main" id="{C337120C-D298-4BB7-863E-9F2CEB40A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076" y="6238314"/>
            <a:ext cx="1616810" cy="447306"/>
          </a:xfrm>
          <a:prstGeom prst="rect">
            <a:avLst/>
          </a:prstGeom>
        </p:spPr>
      </p:pic>
      <p:sp>
        <p:nvSpPr>
          <p:cNvPr id="20" name="文字方塊 4">
            <a:extLst>
              <a:ext uri="{FF2B5EF4-FFF2-40B4-BE49-F238E27FC236}">
                <a16:creationId xmlns:a16="http://schemas.microsoft.com/office/drawing/2014/main" id="{4D5659C6-A603-4B1C-B544-A0439BD85D4D}"/>
              </a:ext>
            </a:extLst>
          </p:cNvPr>
          <p:cNvSpPr>
            <a:spLocks noChangeArrowheads="1"/>
          </p:cNvSpPr>
          <p:nvPr/>
        </p:nvSpPr>
        <p:spPr bwMode="auto">
          <a:xfrm>
            <a:off x="3794836" y="5402147"/>
            <a:ext cx="2536691"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一年出版六次</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雙月刊</a:t>
            </a:r>
            <a:r>
              <a:rPr lang="en-US" altLang="zh-TW" sz="1800" b="1" dirty="0">
                <a:solidFill>
                  <a:srgbClr val="000000"/>
                </a:solidFill>
                <a:latin typeface="微軟正黑體" panose="020B0604030504040204" pitchFamily="34" charset="-120"/>
                <a:ea typeface="微軟正黑體" panose="020B0604030504040204" pitchFamily="34" charset="-120"/>
              </a:rPr>
              <a:t>)</a:t>
            </a:r>
            <a:endParaRPr lang="zh-TW" altLang="en-US" sz="1800" b="1" dirty="0">
              <a:solidFill>
                <a:srgbClr val="000000"/>
              </a:solidFill>
              <a:latin typeface="微軟正黑體" panose="020B0604030504040204" pitchFamily="34" charset="-120"/>
              <a:ea typeface="微軟正黑體" panose="020B0604030504040204" pitchFamily="34" charset="-120"/>
            </a:endParaRPr>
          </a:p>
        </p:txBody>
      </p:sp>
      <p:cxnSp>
        <p:nvCxnSpPr>
          <p:cNvPr id="21" name="Straight Connector 29" descr="&#10;">
            <a:extLst>
              <a:ext uri="{FF2B5EF4-FFF2-40B4-BE49-F238E27FC236}">
                <a16:creationId xmlns:a16="http://schemas.microsoft.com/office/drawing/2014/main" id="{55D1EA71-B6F6-46A1-B44C-C29890AEFA33}"/>
              </a:ext>
            </a:extLst>
          </p:cNvPr>
          <p:cNvCxnSpPr>
            <a:cxnSpLocks/>
          </p:cNvCxnSpPr>
          <p:nvPr/>
        </p:nvCxnSpPr>
        <p:spPr>
          <a:xfrm>
            <a:off x="3408574" y="5601953"/>
            <a:ext cx="386262"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5812117" y="1556344"/>
            <a:ext cx="1034004" cy="14776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232548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800"/>
          <a:stretch/>
        </p:blipFill>
        <p:spPr bwMode="auto">
          <a:xfrm>
            <a:off x="639265" y="1186266"/>
            <a:ext cx="7279216" cy="480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5"/>
          <p:cNvSpPr>
            <a:spLocks noChangeArrowheads="1"/>
          </p:cNvSpPr>
          <p:nvPr/>
        </p:nvSpPr>
        <p:spPr bwMode="auto">
          <a:xfrm>
            <a:off x="4924037" y="4129604"/>
            <a:ext cx="1823870" cy="371513"/>
          </a:xfrm>
          <a:prstGeom prst="wedgeRectCallout">
            <a:avLst>
              <a:gd name="adj1" fmla="val -49821"/>
              <a:gd name="adj2" fmla="val 21422"/>
            </a:avLst>
          </a:prstGeom>
          <a:solidFill>
            <a:schemeClr val="accent2">
              <a:lumMod val="40000"/>
              <a:lumOff val="60000"/>
            </a:schemeClr>
          </a:solidFill>
          <a:ln w="28575">
            <a:solidFill>
              <a:schemeClr val="accent2">
                <a:lumMod val="75000"/>
              </a:schemeClr>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直接下載</a:t>
            </a:r>
            <a:r>
              <a:rPr lang="en-US" altLang="zh-TW" b="1" dirty="0">
                <a:solidFill>
                  <a:srgbClr val="000000"/>
                </a:solidFill>
                <a:ea typeface="微軟正黑體" panose="020B0604030504040204" pitchFamily="34" charset="-120"/>
                <a:cs typeface="Arial Unicode MS" panose="020B0604020202020204" pitchFamily="34" charset="-128"/>
              </a:rPr>
              <a:t>PDF</a:t>
            </a:r>
            <a:r>
              <a:rPr lang="zh-TW" altLang="en-US" b="1" dirty="0">
                <a:solidFill>
                  <a:srgbClr val="000000"/>
                </a:solidFill>
                <a:ea typeface="微軟正黑體" panose="020B0604030504040204" pitchFamily="34" charset="-120"/>
                <a:cs typeface="Arial Unicode MS" panose="020B0604020202020204" pitchFamily="34" charset="-128"/>
              </a:rPr>
              <a:t>檔</a:t>
            </a:r>
            <a:endParaRPr lang="zh-TW" altLang="en-US" sz="1800" b="1" dirty="0">
              <a:solidFill>
                <a:srgbClr val="000000"/>
              </a:solidFill>
              <a:ea typeface="微軟正黑體" panose="020B0604030504040204" pitchFamily="34" charset="-120"/>
              <a:cs typeface="Arial Unicode MS" panose="020B0604020202020204" pitchFamily="34" charset="-128"/>
            </a:endParaRPr>
          </a:p>
        </p:txBody>
      </p:sp>
      <p:sp>
        <p:nvSpPr>
          <p:cNvPr id="55302" name="Text Box 22"/>
          <p:cNvSpPr txBox="1">
            <a:spLocks noChangeArrowheads="1"/>
          </p:cNvSpPr>
          <p:nvPr/>
        </p:nvSpPr>
        <p:spPr bwMode="auto">
          <a:xfrm>
            <a:off x="424069" y="43947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熱門文獻</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312" y="6083065"/>
            <a:ext cx="1749191" cy="531248"/>
          </a:xfrm>
          <a:prstGeom prst="rect">
            <a:avLst/>
          </a:prstGeom>
        </p:spPr>
      </p:pic>
      <p:sp>
        <p:nvSpPr>
          <p:cNvPr id="10" name="Text Box 14"/>
          <p:cNvSpPr>
            <a:spLocks noChangeArrowheads="1"/>
          </p:cNvSpPr>
          <p:nvPr/>
        </p:nvSpPr>
        <p:spPr bwMode="auto">
          <a:xfrm>
            <a:off x="3503414" y="3025264"/>
            <a:ext cx="280462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點選</a:t>
            </a:r>
            <a:r>
              <a:rPr lang="zh-TW" altLang="en-US" sz="2000" b="1" dirty="0">
                <a:ea typeface="微軟正黑體" panose="020B0604030504040204" pitchFamily="34" charset="-120"/>
              </a:rPr>
              <a:t>標題查看更多資訊</a:t>
            </a:r>
            <a:endParaRPr lang="zh-TW" altLang="en-US" sz="2000" b="1" dirty="0">
              <a:solidFill>
                <a:schemeClr val="tx1"/>
              </a:solidFill>
              <a:ea typeface="微軟正黑體" panose="020B0604030504040204" pitchFamily="34" charset="-120"/>
            </a:endParaRPr>
          </a:p>
        </p:txBody>
      </p:sp>
      <p:cxnSp>
        <p:nvCxnSpPr>
          <p:cNvPr id="11" name="Straight Connector 29" descr="&#10;">
            <a:extLst>
              <a:ext uri="{FF2B5EF4-FFF2-40B4-BE49-F238E27FC236}">
                <a16:creationId xmlns:a16="http://schemas.microsoft.com/office/drawing/2014/main" id="{DCDE273C-C834-49FB-99CE-F8DB4A795839}"/>
              </a:ext>
            </a:extLst>
          </p:cNvPr>
          <p:cNvCxnSpPr>
            <a:cxnSpLocks/>
          </p:cNvCxnSpPr>
          <p:nvPr/>
        </p:nvCxnSpPr>
        <p:spPr>
          <a:xfrm flipV="1">
            <a:off x="4122818" y="2272136"/>
            <a:ext cx="379480" cy="15638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BF9D35C3-968D-4433-9E6D-8B4FB7A1AA0B}"/>
              </a:ext>
            </a:extLst>
          </p:cNvPr>
          <p:cNvCxnSpPr>
            <a:cxnSpLocks/>
          </p:cNvCxnSpPr>
          <p:nvPr/>
        </p:nvCxnSpPr>
        <p:spPr>
          <a:xfrm flipV="1">
            <a:off x="3987181" y="4370527"/>
            <a:ext cx="918543" cy="26118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3" name="Text Box 14">
            <a:extLst>
              <a:ext uri="{FF2B5EF4-FFF2-40B4-BE49-F238E27FC236}">
                <a16:creationId xmlns:a16="http://schemas.microsoft.com/office/drawing/2014/main" id="{7E3317C0-C852-460E-B32D-3C54CB0803BF}"/>
              </a:ext>
            </a:extLst>
          </p:cNvPr>
          <p:cNvSpPr>
            <a:spLocks noChangeArrowheads="1"/>
          </p:cNvSpPr>
          <p:nvPr/>
        </p:nvSpPr>
        <p:spPr bwMode="auto">
          <a:xfrm>
            <a:off x="4502298" y="1916205"/>
            <a:ext cx="1958389"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每月熱門</a:t>
            </a:r>
            <a:r>
              <a:rPr lang="en-US" altLang="zh-TW" sz="2000" b="1" dirty="0">
                <a:ea typeface="微軟正黑體" panose="020B0604030504040204" pitchFamily="34" charset="-120"/>
              </a:rPr>
              <a:t>Top</a:t>
            </a:r>
            <a:r>
              <a:rPr lang="zh-TW" altLang="en-US" sz="2000" b="1" dirty="0">
                <a:ea typeface="微軟正黑體" panose="020B0604030504040204" pitchFamily="34" charset="-120"/>
              </a:rPr>
              <a:t> </a:t>
            </a:r>
            <a:r>
              <a:rPr lang="en-US" altLang="zh-TW" sz="2000" b="1" dirty="0">
                <a:ea typeface="微軟正黑體" panose="020B0604030504040204" pitchFamily="34" charset="-120"/>
              </a:rPr>
              <a:t>50</a:t>
            </a:r>
            <a:endParaRPr lang="zh-TW" altLang="en-US" sz="2000" b="1" dirty="0">
              <a:solidFill>
                <a:schemeClr val="tx1"/>
              </a:solidFill>
              <a:ea typeface="微軟正黑體" panose="020B0604030504040204" pitchFamily="34" charset="-120"/>
            </a:endParaRPr>
          </a:p>
        </p:txBody>
      </p:sp>
      <p:cxnSp>
        <p:nvCxnSpPr>
          <p:cNvPr id="14" name="Straight Connector 29" descr="&#10;">
            <a:extLst>
              <a:ext uri="{FF2B5EF4-FFF2-40B4-BE49-F238E27FC236}">
                <a16:creationId xmlns:a16="http://schemas.microsoft.com/office/drawing/2014/main" id="{A0E46C87-D9EE-4B4F-977C-11B3FAE97E52}"/>
              </a:ext>
            </a:extLst>
          </p:cNvPr>
          <p:cNvCxnSpPr>
            <a:cxnSpLocks/>
          </p:cNvCxnSpPr>
          <p:nvPr/>
        </p:nvCxnSpPr>
        <p:spPr>
          <a:xfrm flipV="1">
            <a:off x="3228524" y="3401828"/>
            <a:ext cx="274890" cy="37656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a:off x="1682022" y="1916205"/>
            <a:ext cx="935053" cy="24521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1042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FE2C07F-1D05-4488-9867-73EF05C9FBED}"/>
              </a:ext>
            </a:extLst>
          </p:cNvPr>
          <p:cNvPicPr>
            <a:picLocks noChangeAspect="1"/>
          </p:cNvPicPr>
          <p:nvPr/>
        </p:nvPicPr>
        <p:blipFill rotWithShape="1">
          <a:blip r:embed="rId2"/>
          <a:srcRect l="6579" t="33696" r="10455" b="5482"/>
          <a:stretch/>
        </p:blipFill>
        <p:spPr>
          <a:xfrm>
            <a:off x="370734" y="890039"/>
            <a:ext cx="7586458" cy="4296016"/>
          </a:xfrm>
          <a:prstGeom prst="rect">
            <a:avLst/>
          </a:prstGeom>
        </p:spPr>
      </p:pic>
      <p:sp>
        <p:nvSpPr>
          <p:cNvPr id="56323" name="Text Box 22"/>
          <p:cNvSpPr txBox="1">
            <a:spLocks noChangeArrowheads="1"/>
          </p:cNvSpPr>
          <p:nvPr/>
        </p:nvSpPr>
        <p:spPr bwMode="auto">
          <a:xfrm>
            <a:off x="370734" y="366819"/>
            <a:ext cx="4751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a:p>
            <a:pPr>
              <a:spcBef>
                <a:spcPct val="50000"/>
              </a:spcBef>
            </a:pP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4" y="1228492"/>
            <a:ext cx="5351193" cy="581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a:spLocks noChangeArrowheads="1"/>
          </p:cNvSpPr>
          <p:nvPr/>
        </p:nvSpPr>
        <p:spPr bwMode="auto">
          <a:xfrm>
            <a:off x="4317050" y="1980210"/>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文章</a:t>
            </a:r>
            <a:r>
              <a:rPr lang="zh-TW" altLang="en-US" sz="2000" b="1" dirty="0">
                <a:ea typeface="微軟正黑體" panose="020B0604030504040204" pitchFamily="34" charset="-120"/>
              </a:rPr>
              <a:t>標題</a:t>
            </a:r>
            <a:endParaRPr lang="zh-TW" altLang="en-US" sz="2000" b="1" dirty="0">
              <a:solidFill>
                <a:schemeClr val="tx1"/>
              </a:solidFill>
              <a:ea typeface="微軟正黑體" panose="020B0604030504040204" pitchFamily="34" charset="-120"/>
            </a:endParaRPr>
          </a:p>
        </p:txBody>
      </p:sp>
      <p:pic>
        <p:nvPicPr>
          <p:cNvPr id="13" name="Picture 1">
            <a:extLst>
              <a:ext uri="{FF2B5EF4-FFF2-40B4-BE49-F238E27FC236}">
                <a16:creationId xmlns:a16="http://schemas.microsoft.com/office/drawing/2014/main" id="{CA6B92C0-6103-4033-8ABE-EF157D7E5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2" name="流程圖: 程序 11">
            <a:extLst>
              <a:ext uri="{FF2B5EF4-FFF2-40B4-BE49-F238E27FC236}">
                <a16:creationId xmlns:a16="http://schemas.microsoft.com/office/drawing/2014/main" id="{AD243EC7-4BB4-4419-973E-F33880619C65}"/>
              </a:ext>
            </a:extLst>
          </p:cNvPr>
          <p:cNvSpPr>
            <a:spLocks noChangeArrowheads="1"/>
          </p:cNvSpPr>
          <p:nvPr/>
        </p:nvSpPr>
        <p:spPr bwMode="auto">
          <a:xfrm>
            <a:off x="6232301" y="3263204"/>
            <a:ext cx="1811101" cy="1922851"/>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5" name="Text Box 14">
            <a:extLst>
              <a:ext uri="{FF2B5EF4-FFF2-40B4-BE49-F238E27FC236}">
                <a16:creationId xmlns:a16="http://schemas.microsoft.com/office/drawing/2014/main" id="{65282DFF-370B-466A-94B4-93988E8CE5A2}"/>
              </a:ext>
            </a:extLst>
          </p:cNvPr>
          <p:cNvSpPr>
            <a:spLocks noChangeArrowheads="1"/>
          </p:cNvSpPr>
          <p:nvPr/>
        </p:nvSpPr>
        <p:spPr bwMode="auto">
          <a:xfrm>
            <a:off x="6232301" y="5309165"/>
            <a:ext cx="181110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其他相關文獻</a:t>
            </a:r>
            <a:endParaRPr lang="zh-TW" altLang="en-US" sz="2000" b="1" dirty="0">
              <a:solidFill>
                <a:schemeClr val="tx1"/>
              </a:solidFill>
              <a:ea typeface="微軟正黑體" panose="020B0604030504040204" pitchFamily="34" charset="-120"/>
            </a:endParaRPr>
          </a:p>
        </p:txBody>
      </p:sp>
      <p:cxnSp>
        <p:nvCxnSpPr>
          <p:cNvPr id="17" name="Straight Connector 29" descr="&#10;">
            <a:extLst>
              <a:ext uri="{FF2B5EF4-FFF2-40B4-BE49-F238E27FC236}">
                <a16:creationId xmlns:a16="http://schemas.microsoft.com/office/drawing/2014/main" id="{0E033325-61AC-4910-989C-C8D243B574FB}"/>
              </a:ext>
            </a:extLst>
          </p:cNvPr>
          <p:cNvCxnSpPr>
            <a:cxnSpLocks/>
          </p:cNvCxnSpPr>
          <p:nvPr/>
        </p:nvCxnSpPr>
        <p:spPr>
          <a:xfrm>
            <a:off x="3884665" y="1841885"/>
            <a:ext cx="420299" cy="27665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9D3C79CE-D66B-4375-AB7A-FB3E39DCE736}"/>
              </a:ext>
            </a:extLst>
          </p:cNvPr>
          <p:cNvCxnSpPr>
            <a:cxnSpLocks/>
          </p:cNvCxnSpPr>
          <p:nvPr/>
        </p:nvCxnSpPr>
        <p:spPr>
          <a:xfrm>
            <a:off x="1751208" y="2195164"/>
            <a:ext cx="382535" cy="18515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 Box 14">
            <a:extLst>
              <a:ext uri="{FF2B5EF4-FFF2-40B4-BE49-F238E27FC236}">
                <a16:creationId xmlns:a16="http://schemas.microsoft.com/office/drawing/2014/main" id="{D0ACB33D-8732-4E40-917B-BA7A9D149012}"/>
              </a:ext>
            </a:extLst>
          </p:cNvPr>
          <p:cNvSpPr>
            <a:spLocks noChangeArrowheads="1"/>
          </p:cNvSpPr>
          <p:nvPr/>
        </p:nvSpPr>
        <p:spPr bwMode="auto">
          <a:xfrm>
            <a:off x="2133743" y="2287742"/>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引文格式</a:t>
            </a:r>
            <a:endParaRPr lang="zh-TW" altLang="en-US" sz="20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23101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5"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BD9FF4B-C29D-4480-A7E4-4F49BF3BB83F}"/>
              </a:ext>
            </a:extLst>
          </p:cNvPr>
          <p:cNvSpPr>
            <a:spLocks noGrp="1"/>
          </p:cNvSpPr>
          <p:nvPr>
            <p:ph type="sldNum" sz="quarter" idx="12"/>
          </p:nvPr>
        </p:nvSpPr>
        <p:spPr/>
        <p:txBody>
          <a:bodyPr/>
          <a:lstStyle/>
          <a:p>
            <a:fld id="{3DD97BEB-BAEF-0344-9D5C-EC73E478698A}" type="slidenum">
              <a:rPr lang="en-US" smtClean="0"/>
              <a:pPr/>
              <a:t>34</a:t>
            </a:fld>
            <a:endParaRPr lang="en-US"/>
          </a:p>
        </p:txBody>
      </p:sp>
      <p:pic>
        <p:nvPicPr>
          <p:cNvPr id="4" name="圖片 3">
            <a:extLst>
              <a:ext uri="{FF2B5EF4-FFF2-40B4-BE49-F238E27FC236}">
                <a16:creationId xmlns:a16="http://schemas.microsoft.com/office/drawing/2014/main" id="{0B4B2EF2-58E0-43E8-B502-D5A6D030A361}"/>
              </a:ext>
            </a:extLst>
          </p:cNvPr>
          <p:cNvPicPr>
            <a:picLocks noChangeAspect="1"/>
          </p:cNvPicPr>
          <p:nvPr/>
        </p:nvPicPr>
        <p:blipFill rotWithShape="1">
          <a:blip r:embed="rId2"/>
          <a:srcRect l="7121" t="13753" r="8636" b="5669"/>
          <a:stretch/>
        </p:blipFill>
        <p:spPr>
          <a:xfrm>
            <a:off x="651164" y="1565564"/>
            <a:ext cx="7703127" cy="4142510"/>
          </a:xfrm>
          <a:prstGeom prst="rect">
            <a:avLst/>
          </a:prstGeom>
        </p:spPr>
      </p:pic>
      <p:sp>
        <p:nvSpPr>
          <p:cNvPr id="5" name="Text Box 22">
            <a:extLst>
              <a:ext uri="{FF2B5EF4-FFF2-40B4-BE49-F238E27FC236}">
                <a16:creationId xmlns:a16="http://schemas.microsoft.com/office/drawing/2014/main" id="{0BCA96AD-8B5F-4F11-8F46-D8B80EB3582B}"/>
              </a:ext>
            </a:extLst>
          </p:cNvPr>
          <p:cNvSpPr txBox="1">
            <a:spLocks noChangeArrowheads="1"/>
          </p:cNvSpPr>
          <p:nvPr/>
        </p:nvSpPr>
        <p:spPr bwMode="auto">
          <a:xfrm>
            <a:off x="651164" y="560781"/>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單篇文獻介紹</a:t>
            </a: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6" name="Picture 3">
            <a:extLst>
              <a:ext uri="{FF2B5EF4-FFF2-40B4-BE49-F238E27FC236}">
                <a16:creationId xmlns:a16="http://schemas.microsoft.com/office/drawing/2014/main" id="{FE4271D8-6CE8-4B7F-A11B-37CEF0E93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4585856" y="2554899"/>
            <a:ext cx="816696" cy="2273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29" descr="&#10;">
            <a:extLst>
              <a:ext uri="{FF2B5EF4-FFF2-40B4-BE49-F238E27FC236}">
                <a16:creationId xmlns:a16="http://schemas.microsoft.com/office/drawing/2014/main" id="{D4438C4B-C74C-44EB-8DAB-6662ED7F2017}"/>
              </a:ext>
            </a:extLst>
          </p:cNvPr>
          <p:cNvCxnSpPr>
            <a:cxnSpLocks/>
            <a:endCxn id="11" idx="0"/>
          </p:cNvCxnSpPr>
          <p:nvPr/>
        </p:nvCxnSpPr>
        <p:spPr>
          <a:xfrm>
            <a:off x="4982253" y="2884150"/>
            <a:ext cx="0" cy="85458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1" name="Text Box 14">
            <a:extLst>
              <a:ext uri="{FF2B5EF4-FFF2-40B4-BE49-F238E27FC236}">
                <a16:creationId xmlns:a16="http://schemas.microsoft.com/office/drawing/2014/main" id="{0445D4BD-891A-48CF-9CEC-9AA10AD4E033}"/>
              </a:ext>
            </a:extLst>
          </p:cNvPr>
          <p:cNvSpPr>
            <a:spLocks noChangeArrowheads="1"/>
          </p:cNvSpPr>
          <p:nvPr/>
        </p:nvSpPr>
        <p:spPr bwMode="auto">
          <a:xfrm>
            <a:off x="3555236" y="3738735"/>
            <a:ext cx="2854034" cy="1200329"/>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latin typeface="微軟正黑體" panose="020B0604030504040204" pitchFamily="34" charset="-120"/>
                <a:ea typeface="微軟正黑體" panose="020B0604030504040204" pitchFamily="34" charset="-120"/>
              </a:rPr>
              <a:t>台灣普遍使用的 </a:t>
            </a:r>
            <a:r>
              <a:rPr lang="en-US" altLang="zh-TW" b="1" dirty="0">
                <a:latin typeface="微軟正黑體" panose="020B0604030504040204" pitchFamily="34" charset="-120"/>
                <a:ea typeface="微軟正黑體" panose="020B0604030504040204" pitchFamily="34" charset="-120"/>
              </a:rPr>
              <a:t>Research Information Systems Citation File </a:t>
            </a:r>
            <a:r>
              <a:rPr lang="zh-TW" altLang="en-US" b="1" dirty="0">
                <a:latin typeface="微軟正黑體" panose="020B0604030504040204" pitchFamily="34" charset="-120"/>
                <a:ea typeface="微軟正黑體" panose="020B0604030504040204" pitchFamily="34" charset="-120"/>
              </a:rPr>
              <a:t>檔案，適用於 </a:t>
            </a:r>
            <a:r>
              <a:rPr lang="en-US" altLang="zh-TW" b="1" dirty="0">
                <a:latin typeface="微軟正黑體" panose="020B0604030504040204" pitchFamily="34" charset="-120"/>
                <a:ea typeface="微軟正黑體" panose="020B0604030504040204" pitchFamily="34" charset="-120"/>
              </a:rPr>
              <a:t>EndNote </a:t>
            </a:r>
            <a:r>
              <a:rPr lang="zh-TW" altLang="en-US" b="1" dirty="0">
                <a:latin typeface="微軟正黑體" panose="020B0604030504040204" pitchFamily="34" charset="-120"/>
                <a:ea typeface="微軟正黑體" panose="020B0604030504040204" pitchFamily="34" charset="-120"/>
              </a:rPr>
              <a:t>軟體套件。</a:t>
            </a:r>
            <a:endParaRPr lang="zh-TW" altLang="en-US" sz="20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12973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789BFED4-B637-44B6-87B6-45543AE63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16" name="Text Box 22">
            <a:extLst>
              <a:ext uri="{FF2B5EF4-FFF2-40B4-BE49-F238E27FC236}">
                <a16:creationId xmlns:a16="http://schemas.microsoft.com/office/drawing/2014/main" id="{B7139418-8C44-4E96-AF48-CC28C88D4A85}"/>
              </a:ext>
            </a:extLst>
          </p:cNvPr>
          <p:cNvSpPr txBox="1">
            <a:spLocks noChangeArrowheads="1"/>
          </p:cNvSpPr>
          <p:nvPr/>
        </p:nvSpPr>
        <p:spPr bwMode="auto">
          <a:xfrm>
            <a:off x="443345" y="403556"/>
            <a:ext cx="61856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PDF</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全文</a:t>
            </a: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11" name="圖片 10">
            <a:extLst>
              <a:ext uri="{FF2B5EF4-FFF2-40B4-BE49-F238E27FC236}">
                <a16:creationId xmlns:a16="http://schemas.microsoft.com/office/drawing/2014/main" id="{8C571FC0-32C7-4853-8627-2021D3DBA3C8}"/>
              </a:ext>
            </a:extLst>
          </p:cNvPr>
          <p:cNvPicPr>
            <a:picLocks noChangeAspect="1"/>
          </p:cNvPicPr>
          <p:nvPr/>
        </p:nvPicPr>
        <p:blipFill rotWithShape="1">
          <a:blip r:embed="rId4"/>
          <a:srcRect l="6819" t="34235" r="30606" b="5938"/>
          <a:stretch/>
        </p:blipFill>
        <p:spPr>
          <a:xfrm>
            <a:off x="443345" y="1288472"/>
            <a:ext cx="6650181" cy="3574674"/>
          </a:xfrm>
          <a:prstGeom prst="rect">
            <a:avLst/>
          </a:prstGeom>
        </p:spPr>
      </p:pic>
      <p:pic>
        <p:nvPicPr>
          <p:cNvPr id="18" name="圖片 17">
            <a:extLst>
              <a:ext uri="{FF2B5EF4-FFF2-40B4-BE49-F238E27FC236}">
                <a16:creationId xmlns:a16="http://schemas.microsoft.com/office/drawing/2014/main" id="{B0421982-6C43-4C2A-AA2D-2C87FAF773C9}"/>
              </a:ext>
            </a:extLst>
          </p:cNvPr>
          <p:cNvPicPr>
            <a:picLocks noChangeAspect="1"/>
          </p:cNvPicPr>
          <p:nvPr/>
        </p:nvPicPr>
        <p:blipFill rotWithShape="1">
          <a:blip r:embed="rId5"/>
          <a:srcRect t="13214" b="4321"/>
          <a:stretch/>
        </p:blipFill>
        <p:spPr>
          <a:xfrm>
            <a:off x="2515009" y="2971800"/>
            <a:ext cx="6185646" cy="2867890"/>
          </a:xfrm>
          <a:prstGeom prst="rect">
            <a:avLst/>
          </a:prstGeom>
        </p:spPr>
      </p:pic>
      <p:cxnSp>
        <p:nvCxnSpPr>
          <p:cNvPr id="21" name="Straight Connector 29" descr="&#10;">
            <a:extLst>
              <a:ext uri="{FF2B5EF4-FFF2-40B4-BE49-F238E27FC236}">
                <a16:creationId xmlns:a16="http://schemas.microsoft.com/office/drawing/2014/main" id="{A6A2B772-F528-4E6A-B557-E26A47A5068F}"/>
              </a:ext>
            </a:extLst>
          </p:cNvPr>
          <p:cNvCxnSpPr>
            <a:cxnSpLocks/>
          </p:cNvCxnSpPr>
          <p:nvPr/>
        </p:nvCxnSpPr>
        <p:spPr>
          <a:xfrm>
            <a:off x="2989513" y="2395009"/>
            <a:ext cx="0" cy="56761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4" name="Text Box 14">
            <a:extLst>
              <a:ext uri="{FF2B5EF4-FFF2-40B4-BE49-F238E27FC236}">
                <a16:creationId xmlns:a16="http://schemas.microsoft.com/office/drawing/2014/main" id="{F6791A50-AB6C-478B-A085-F60B6C537577}"/>
              </a:ext>
            </a:extLst>
          </p:cNvPr>
          <p:cNvSpPr>
            <a:spLocks noChangeArrowheads="1"/>
          </p:cNvSpPr>
          <p:nvPr/>
        </p:nvSpPr>
        <p:spPr bwMode="auto">
          <a:xfrm>
            <a:off x="3436995" y="1908413"/>
            <a:ext cx="3310169"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2000" b="1" dirty="0">
                <a:ea typeface="微軟正黑體" panose="020B0604030504040204" pitchFamily="34" charset="-120"/>
              </a:rPr>
              <a:t>PDF</a:t>
            </a:r>
            <a:r>
              <a:rPr lang="zh-TW" altLang="en-US" sz="2000" b="1" dirty="0">
                <a:ea typeface="微軟正黑體" panose="020B0604030504040204" pitchFamily="34" charset="-120"/>
              </a:rPr>
              <a:t>全文格式</a:t>
            </a:r>
            <a:r>
              <a:rPr lang="en-US" altLang="zh-TW" sz="2000" b="1" dirty="0">
                <a:ea typeface="微軟正黑體" panose="020B0604030504040204" pitchFamily="34" charset="-120"/>
              </a:rPr>
              <a:t>: </a:t>
            </a:r>
            <a:r>
              <a:rPr lang="zh-TW" altLang="en-US" sz="2000" b="1" dirty="0">
                <a:ea typeface="微軟正黑體" panose="020B0604030504040204" pitchFamily="34" charset="-120"/>
              </a:rPr>
              <a:t>可下載或列印</a:t>
            </a:r>
            <a:endParaRPr lang="zh-TW" altLang="en-US" sz="20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39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B30814C-E745-4592-BC72-D28777D43D1A}"/>
              </a:ext>
            </a:extLst>
          </p:cNvPr>
          <p:cNvSpPr>
            <a:spLocks noGrp="1"/>
          </p:cNvSpPr>
          <p:nvPr>
            <p:ph type="sldNum" sz="quarter" idx="12"/>
          </p:nvPr>
        </p:nvSpPr>
        <p:spPr/>
        <p:txBody>
          <a:bodyPr/>
          <a:lstStyle/>
          <a:p>
            <a:fld id="{3DD97BEB-BAEF-0344-9D5C-EC73E478698A}" type="slidenum">
              <a:rPr lang="en-US" smtClean="0"/>
              <a:pPr/>
              <a:t>36</a:t>
            </a:fld>
            <a:endParaRPr lang="en-US"/>
          </a:p>
        </p:txBody>
      </p:sp>
      <p:sp>
        <p:nvSpPr>
          <p:cNvPr id="3" name="Text Box 22">
            <a:extLst>
              <a:ext uri="{FF2B5EF4-FFF2-40B4-BE49-F238E27FC236}">
                <a16:creationId xmlns:a16="http://schemas.microsoft.com/office/drawing/2014/main" id="{8D3B200C-75C8-46F5-B10D-F5F9A8CCECFA}"/>
              </a:ext>
            </a:extLst>
          </p:cNvPr>
          <p:cNvSpPr txBox="1">
            <a:spLocks noChangeArrowheads="1"/>
          </p:cNvSpPr>
          <p:nvPr/>
        </p:nvSpPr>
        <p:spPr bwMode="auto">
          <a:xfrm>
            <a:off x="443346" y="403556"/>
            <a:ext cx="64562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HTML</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全文格式</a:t>
            </a: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5" name="圖片 4">
            <a:extLst>
              <a:ext uri="{FF2B5EF4-FFF2-40B4-BE49-F238E27FC236}">
                <a16:creationId xmlns:a16="http://schemas.microsoft.com/office/drawing/2014/main" id="{2ADBBECC-CB96-46B6-8F82-601512B39F28}"/>
              </a:ext>
            </a:extLst>
          </p:cNvPr>
          <p:cNvPicPr>
            <a:picLocks noChangeAspect="1"/>
          </p:cNvPicPr>
          <p:nvPr/>
        </p:nvPicPr>
        <p:blipFill rotWithShape="1">
          <a:blip r:embed="rId2"/>
          <a:srcRect l="18031" t="12136" r="31364" b="6208"/>
          <a:stretch/>
        </p:blipFill>
        <p:spPr>
          <a:xfrm>
            <a:off x="4068311" y="1619009"/>
            <a:ext cx="4618489" cy="4189828"/>
          </a:xfrm>
          <a:prstGeom prst="rect">
            <a:avLst/>
          </a:prstGeom>
        </p:spPr>
      </p:pic>
      <p:pic>
        <p:nvPicPr>
          <p:cNvPr id="8" name="圖片 7">
            <a:extLst>
              <a:ext uri="{FF2B5EF4-FFF2-40B4-BE49-F238E27FC236}">
                <a16:creationId xmlns:a16="http://schemas.microsoft.com/office/drawing/2014/main" id="{18A31834-F0D6-4343-98FA-782FE68216C9}"/>
              </a:ext>
            </a:extLst>
          </p:cNvPr>
          <p:cNvPicPr>
            <a:picLocks noChangeAspect="1"/>
          </p:cNvPicPr>
          <p:nvPr/>
        </p:nvPicPr>
        <p:blipFill rotWithShape="1">
          <a:blip r:embed="rId3"/>
          <a:srcRect l="28788" t="13752" r="30151" b="9442"/>
          <a:stretch/>
        </p:blipFill>
        <p:spPr>
          <a:xfrm>
            <a:off x="457200" y="1739650"/>
            <a:ext cx="3754581" cy="3948546"/>
          </a:xfrm>
          <a:prstGeom prst="rect">
            <a:avLst/>
          </a:prstGeom>
        </p:spPr>
      </p:pic>
      <p:sp>
        <p:nvSpPr>
          <p:cNvPr id="6" name="Text Box 14">
            <a:extLst>
              <a:ext uri="{FF2B5EF4-FFF2-40B4-BE49-F238E27FC236}">
                <a16:creationId xmlns:a16="http://schemas.microsoft.com/office/drawing/2014/main" id="{DF1145E2-3CB8-4996-B649-418426D452E5}"/>
              </a:ext>
            </a:extLst>
          </p:cNvPr>
          <p:cNvSpPr>
            <a:spLocks noChangeArrowheads="1"/>
          </p:cNvSpPr>
          <p:nvPr/>
        </p:nvSpPr>
        <p:spPr bwMode="auto">
          <a:xfrm>
            <a:off x="1255151" y="1376753"/>
            <a:ext cx="2015210"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可快速瀏覽圖表</a:t>
            </a:r>
            <a:endParaRPr lang="zh-TW" altLang="en-US" sz="2000" b="1" dirty="0">
              <a:solidFill>
                <a:schemeClr val="tx1"/>
              </a:solidFill>
              <a:ea typeface="微軟正黑體" panose="020B0604030504040204" pitchFamily="34" charset="-120"/>
            </a:endParaRPr>
          </a:p>
        </p:txBody>
      </p:sp>
      <p:sp>
        <p:nvSpPr>
          <p:cNvPr id="9" name="Text Box 14">
            <a:extLst>
              <a:ext uri="{FF2B5EF4-FFF2-40B4-BE49-F238E27FC236}">
                <a16:creationId xmlns:a16="http://schemas.microsoft.com/office/drawing/2014/main" id="{429E3F2F-E3C0-4493-A0BF-1CC9B254D9A8}"/>
              </a:ext>
            </a:extLst>
          </p:cNvPr>
          <p:cNvSpPr>
            <a:spLocks noChangeArrowheads="1"/>
          </p:cNvSpPr>
          <p:nvPr/>
        </p:nvSpPr>
        <p:spPr bwMode="auto">
          <a:xfrm>
            <a:off x="5531278" y="3359980"/>
            <a:ext cx="2291614" cy="707886"/>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查看內文同時，亦可查看參考文獻</a:t>
            </a:r>
            <a:endParaRPr lang="zh-TW" altLang="en-US" sz="2000" b="1" dirty="0">
              <a:solidFill>
                <a:schemeClr val="tx1"/>
              </a:solidFill>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C4190C47-9A19-4CDD-96AB-6DB37D8C6F77}"/>
              </a:ext>
            </a:extLst>
          </p:cNvPr>
          <p:cNvCxnSpPr>
            <a:cxnSpLocks/>
          </p:cNvCxnSpPr>
          <p:nvPr/>
        </p:nvCxnSpPr>
        <p:spPr>
          <a:xfrm>
            <a:off x="2224969" y="1818738"/>
            <a:ext cx="0" cy="59195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E7A457A6-C1AE-49BA-9625-D273F54FF448}"/>
              </a:ext>
            </a:extLst>
          </p:cNvPr>
          <p:cNvCxnSpPr>
            <a:cxnSpLocks/>
          </p:cNvCxnSpPr>
          <p:nvPr/>
        </p:nvCxnSpPr>
        <p:spPr>
          <a:xfrm>
            <a:off x="6553200" y="4067866"/>
            <a:ext cx="0" cy="48386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6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A7B5DB1-FA0E-4B41-B030-4363E8B7CE1C}"/>
              </a:ext>
            </a:extLst>
          </p:cNvPr>
          <p:cNvPicPr>
            <a:picLocks noChangeAspect="1"/>
          </p:cNvPicPr>
          <p:nvPr/>
        </p:nvPicPr>
        <p:blipFill>
          <a:blip r:embed="rId3"/>
          <a:stretch>
            <a:fillRect/>
          </a:stretch>
        </p:blipFill>
        <p:spPr>
          <a:xfrm>
            <a:off x="445168" y="1118937"/>
            <a:ext cx="8161559" cy="4680284"/>
          </a:xfrm>
          <a:prstGeom prst="rect">
            <a:avLst/>
          </a:prstGeom>
        </p:spPr>
      </p:pic>
      <p:sp>
        <p:nvSpPr>
          <p:cNvPr id="58371" name="Text Box 22"/>
          <p:cNvSpPr txBox="1">
            <a:spLocks noChangeArrowheads="1"/>
          </p:cNvSpPr>
          <p:nvPr/>
        </p:nvSpPr>
        <p:spPr bwMode="auto">
          <a:xfrm>
            <a:off x="323850" y="450850"/>
            <a:ext cx="316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會議論文瀏覽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1" name="矩形 10"/>
          <p:cNvSpPr/>
          <p:nvPr/>
        </p:nvSpPr>
        <p:spPr>
          <a:xfrm>
            <a:off x="7279105" y="1868772"/>
            <a:ext cx="1153783" cy="400110"/>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4" name="Text Box 14"/>
          <p:cNvSpPr>
            <a:spLocks noChangeArrowheads="1"/>
          </p:cNvSpPr>
          <p:nvPr/>
        </p:nvSpPr>
        <p:spPr bwMode="auto">
          <a:xfrm>
            <a:off x="2579063" y="1322867"/>
            <a:ext cx="1744759" cy="400110"/>
          </a:xfrm>
          <a:prstGeom prst="wedgeRectCallout">
            <a:avLst>
              <a:gd name="adj1" fmla="val -47413"/>
              <a:gd name="adj2" fmla="val 2717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主題領域查詢</a:t>
            </a:r>
            <a:endParaRPr lang="zh-TW" altLang="en-US" sz="2000" b="1" dirty="0">
              <a:solidFill>
                <a:schemeClr val="tx1"/>
              </a:solidFill>
              <a:ea typeface="微軟正黑體" panose="020B0604030504040204" pitchFamily="34" charset="-120"/>
            </a:endParaRPr>
          </a:p>
        </p:txBody>
      </p:sp>
      <p:sp>
        <p:nvSpPr>
          <p:cNvPr id="16" name="Text Box 14"/>
          <p:cNvSpPr>
            <a:spLocks noChangeArrowheads="1"/>
          </p:cNvSpPr>
          <p:nvPr/>
        </p:nvSpPr>
        <p:spPr bwMode="auto">
          <a:xfrm>
            <a:off x="2169984" y="2873997"/>
            <a:ext cx="25020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依開頭字母順序查詢</a:t>
            </a:r>
          </a:p>
        </p:txBody>
      </p:sp>
      <p:sp>
        <p:nvSpPr>
          <p:cNvPr id="17" name="Text Box 14"/>
          <p:cNvSpPr>
            <a:spLocks noChangeArrowheads="1"/>
          </p:cNvSpPr>
          <p:nvPr/>
        </p:nvSpPr>
        <p:spPr bwMode="auto">
          <a:xfrm>
            <a:off x="4576393" y="1413010"/>
            <a:ext cx="3256688" cy="400110"/>
          </a:xfrm>
          <a:prstGeom prst="wedgeRectCallout">
            <a:avLst>
              <a:gd name="adj1" fmla="val -10534"/>
              <a:gd name="adj2" fmla="val -4199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在檢索欄位輸入關鍵字查詢</a:t>
            </a:r>
          </a:p>
        </p:txBody>
      </p:sp>
      <p:pic>
        <p:nvPicPr>
          <p:cNvPr id="15" name="Picture 1">
            <a:extLst>
              <a:ext uri="{FF2B5EF4-FFF2-40B4-BE49-F238E27FC236}">
                <a16:creationId xmlns:a16="http://schemas.microsoft.com/office/drawing/2014/main" id="{20A83C27-9880-42BD-9DFC-CB4552CCC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9" name="Straight Connector 29" descr="&#10;">
            <a:extLst>
              <a:ext uri="{FF2B5EF4-FFF2-40B4-BE49-F238E27FC236}">
                <a16:creationId xmlns:a16="http://schemas.microsoft.com/office/drawing/2014/main" id="{288542D6-5532-4F47-A711-98589D93117B}"/>
              </a:ext>
            </a:extLst>
          </p:cNvPr>
          <p:cNvCxnSpPr>
            <a:cxnSpLocks/>
            <a:endCxn id="14" idx="1"/>
          </p:cNvCxnSpPr>
          <p:nvPr/>
        </p:nvCxnSpPr>
        <p:spPr>
          <a:xfrm flipV="1">
            <a:off x="1908175" y="1522922"/>
            <a:ext cx="670888" cy="21396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DAD9BA71-C4D7-491A-AE31-DF42FFE969DE}"/>
              </a:ext>
            </a:extLst>
          </p:cNvPr>
          <p:cNvCxnSpPr>
            <a:cxnSpLocks/>
          </p:cNvCxnSpPr>
          <p:nvPr/>
        </p:nvCxnSpPr>
        <p:spPr>
          <a:xfrm flipV="1">
            <a:off x="3509275" y="1736890"/>
            <a:ext cx="1016672" cy="33193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Straight Connector 29" descr="&#10;">
            <a:extLst>
              <a:ext uri="{FF2B5EF4-FFF2-40B4-BE49-F238E27FC236}">
                <a16:creationId xmlns:a16="http://schemas.microsoft.com/office/drawing/2014/main" id="{72896998-A745-4D4F-940E-05D90AC7D713}"/>
              </a:ext>
            </a:extLst>
          </p:cNvPr>
          <p:cNvCxnSpPr>
            <a:cxnSpLocks/>
          </p:cNvCxnSpPr>
          <p:nvPr/>
        </p:nvCxnSpPr>
        <p:spPr>
          <a:xfrm>
            <a:off x="1389687" y="2443153"/>
            <a:ext cx="853932" cy="60659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9C728F94-CC48-46B8-9006-9246F0719F1F}"/>
              </a:ext>
            </a:extLst>
          </p:cNvPr>
          <p:cNvSpPr>
            <a:spLocks noChangeArrowheads="1"/>
          </p:cNvSpPr>
          <p:nvPr/>
        </p:nvSpPr>
        <p:spPr bwMode="auto">
          <a:xfrm>
            <a:off x="6284943" y="2514681"/>
            <a:ext cx="23217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所有會議論文清單</a:t>
            </a:r>
          </a:p>
        </p:txBody>
      </p:sp>
      <p:cxnSp>
        <p:nvCxnSpPr>
          <p:cNvPr id="23" name="Straight Connector 29" descr="&#10;">
            <a:extLst>
              <a:ext uri="{FF2B5EF4-FFF2-40B4-BE49-F238E27FC236}">
                <a16:creationId xmlns:a16="http://schemas.microsoft.com/office/drawing/2014/main" id="{65B8F596-05F7-4A18-82AB-BF94135E0ECA}"/>
              </a:ext>
            </a:extLst>
          </p:cNvPr>
          <p:cNvCxnSpPr>
            <a:cxnSpLocks/>
          </p:cNvCxnSpPr>
          <p:nvPr/>
        </p:nvCxnSpPr>
        <p:spPr>
          <a:xfrm>
            <a:off x="7539608" y="2068827"/>
            <a:ext cx="0" cy="44585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7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72" y="2001587"/>
            <a:ext cx="8765628" cy="362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1"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標準瀏覽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2" name="矩形圖說文字 11"/>
          <p:cNvSpPr>
            <a:spLocks noChangeArrowheads="1"/>
          </p:cNvSpPr>
          <p:nvPr/>
        </p:nvSpPr>
        <p:spPr bwMode="auto">
          <a:xfrm>
            <a:off x="3214437" y="3186196"/>
            <a:ext cx="1962567" cy="472515"/>
          </a:xfrm>
          <a:prstGeom prst="wedgeRectCallout">
            <a:avLst>
              <a:gd name="adj1" fmla="val -33707"/>
              <a:gd name="adj2" fmla="val 18055"/>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依主題領域查詢</a:t>
            </a:r>
          </a:p>
        </p:txBody>
      </p:sp>
      <p:sp>
        <p:nvSpPr>
          <p:cNvPr id="15" name="矩形圖說文字 11"/>
          <p:cNvSpPr>
            <a:spLocks noChangeArrowheads="1"/>
          </p:cNvSpPr>
          <p:nvPr/>
        </p:nvSpPr>
        <p:spPr bwMode="auto">
          <a:xfrm>
            <a:off x="2102810" y="1322378"/>
            <a:ext cx="2551940" cy="472515"/>
          </a:xfrm>
          <a:prstGeom prst="wedgeRectCallout">
            <a:avLst>
              <a:gd name="adj1" fmla="val -24050"/>
              <a:gd name="adj2" fmla="val 28238"/>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依標準編號範圍查詢</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pic>
        <p:nvPicPr>
          <p:cNvPr id="16" name="Picture 1">
            <a:extLst>
              <a:ext uri="{FF2B5EF4-FFF2-40B4-BE49-F238E27FC236}">
                <a16:creationId xmlns:a16="http://schemas.microsoft.com/office/drawing/2014/main" id="{1B7AD8FB-515D-4B64-9B05-D79F5BA82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7" name="Straight Connector 29" descr="&#10;">
            <a:extLst>
              <a:ext uri="{FF2B5EF4-FFF2-40B4-BE49-F238E27FC236}">
                <a16:creationId xmlns:a16="http://schemas.microsoft.com/office/drawing/2014/main" id="{75E9210E-C696-43F6-9AED-BE78B48A49B5}"/>
              </a:ext>
            </a:extLst>
          </p:cNvPr>
          <p:cNvCxnSpPr>
            <a:cxnSpLocks/>
          </p:cNvCxnSpPr>
          <p:nvPr/>
        </p:nvCxnSpPr>
        <p:spPr>
          <a:xfrm flipV="1">
            <a:off x="2284373" y="1794893"/>
            <a:ext cx="0" cy="47708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28CAE146-9024-4987-9206-4F854D6B4806}"/>
              </a:ext>
            </a:extLst>
          </p:cNvPr>
          <p:cNvCxnSpPr>
            <a:cxnSpLocks/>
          </p:cNvCxnSpPr>
          <p:nvPr/>
        </p:nvCxnSpPr>
        <p:spPr>
          <a:xfrm>
            <a:off x="3248627" y="2767915"/>
            <a:ext cx="260306" cy="39861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5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00790" y="1147762"/>
            <a:ext cx="8542420" cy="4788892"/>
          </a:xfrm>
          <a:prstGeom prst="rect">
            <a:avLst/>
          </a:prstGeom>
        </p:spPr>
      </p:pic>
      <p:sp>
        <p:nvSpPr>
          <p:cNvPr id="16" name="文字方塊 15"/>
          <p:cNvSpPr txBox="1">
            <a:spLocks noChangeArrowheads="1"/>
          </p:cNvSpPr>
          <p:nvPr/>
        </p:nvSpPr>
        <p:spPr bwMode="auto">
          <a:xfrm>
            <a:off x="100566" y="3399325"/>
            <a:ext cx="2997200" cy="646331"/>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rPr>
              <a:t>利用左邊檢索欄位篩選</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標準的狀態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類型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主題</a:t>
            </a:r>
          </a:p>
        </p:txBody>
      </p:sp>
      <p:pic>
        <p:nvPicPr>
          <p:cNvPr id="4" name="圖片 3"/>
          <p:cNvPicPr>
            <a:picLocks noChangeAspect="1"/>
          </p:cNvPicPr>
          <p:nvPr/>
        </p:nvPicPr>
        <p:blipFill>
          <a:blip r:embed="rId4"/>
          <a:stretch>
            <a:fillRect/>
          </a:stretch>
        </p:blipFill>
        <p:spPr>
          <a:xfrm>
            <a:off x="3097766" y="635949"/>
            <a:ext cx="5400251" cy="5300705"/>
          </a:xfrm>
          <a:prstGeom prst="rect">
            <a:avLst/>
          </a:prstGeom>
        </p:spPr>
      </p:pic>
      <p:sp>
        <p:nvSpPr>
          <p:cNvPr id="12" name="文字方塊 11"/>
          <p:cNvSpPr txBox="1">
            <a:spLocks noChangeArrowheads="1"/>
          </p:cNvSpPr>
          <p:nvPr/>
        </p:nvSpPr>
        <p:spPr bwMode="auto">
          <a:xfrm>
            <a:off x="4298337" y="1556474"/>
            <a:ext cx="714432" cy="369332"/>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現行</a:t>
            </a:r>
          </a:p>
        </p:txBody>
      </p:sp>
      <p:sp>
        <p:nvSpPr>
          <p:cNvPr id="13" name="文字方塊 12"/>
          <p:cNvSpPr txBox="1">
            <a:spLocks noChangeArrowheads="1"/>
          </p:cNvSpPr>
          <p:nvPr/>
        </p:nvSpPr>
        <p:spPr bwMode="auto">
          <a:xfrm>
            <a:off x="4298337" y="2753069"/>
            <a:ext cx="714432" cy="369332"/>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歷史</a:t>
            </a:r>
          </a:p>
        </p:txBody>
      </p:sp>
      <p:pic>
        <p:nvPicPr>
          <p:cNvPr id="9" name="Picture 1">
            <a:extLst>
              <a:ext uri="{FF2B5EF4-FFF2-40B4-BE49-F238E27FC236}">
                <a16:creationId xmlns:a16="http://schemas.microsoft.com/office/drawing/2014/main" id="{CFD3EE78-1BFD-415B-9A73-1824DDFC6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783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480" y="1325878"/>
            <a:ext cx="4854466" cy="140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5"/>
          <p:cNvSpPr txBox="1">
            <a:spLocks noChangeArrowheads="1"/>
          </p:cNvSpPr>
          <p:nvPr/>
        </p:nvSpPr>
        <p:spPr bwMode="auto">
          <a:xfrm>
            <a:off x="914400" y="31242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r>
              <a:rPr lang="en-US" altLang="zh-CN" sz="4400" b="1" dirty="0">
                <a:latin typeface="Times New Roman" panose="02020603050405020304" pitchFamily="18" charset="0"/>
                <a:cs typeface="Times New Roman" panose="02020603050405020304" pitchFamily="18" charset="0"/>
              </a:rPr>
              <a:t>The</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I</a:t>
            </a:r>
            <a:r>
              <a:rPr lang="en-US" altLang="zh-CN" sz="4400" b="1" dirty="0">
                <a:latin typeface="Times New Roman" panose="02020603050405020304" pitchFamily="18" charset="0"/>
                <a:cs typeface="Times New Roman" panose="02020603050405020304" pitchFamily="18" charset="0"/>
              </a:rPr>
              <a:t>nstitute of</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lectrical and</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lectronics</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ngineers</a:t>
            </a:r>
            <a:endParaRPr lang="zh-CN" altLang="en-US" sz="4400" b="1" dirty="0">
              <a:latin typeface="Times New Roman" panose="02020603050405020304" pitchFamily="18" charset="0"/>
              <a:cs typeface="Times New Roman" panose="02020603050405020304" pitchFamily="18" charset="0"/>
            </a:endParaRPr>
          </a:p>
        </p:txBody>
      </p:sp>
      <p:sp>
        <p:nvSpPr>
          <p:cNvPr id="6" name="矩形 5"/>
          <p:cNvSpPr>
            <a:spLocks noChangeArrowheads="1"/>
          </p:cNvSpPr>
          <p:nvPr/>
        </p:nvSpPr>
        <p:spPr bwMode="auto">
          <a:xfrm>
            <a:off x="2590800" y="464820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zh-TW" altLang="en-US" sz="3200" b="1" dirty="0">
                <a:latin typeface="微軟正黑體" panose="020B0604030504040204" pitchFamily="34" charset="-120"/>
                <a:ea typeface="微軟正黑體" panose="020B0604030504040204" pitchFamily="34" charset="-120"/>
              </a:rPr>
              <a:t>電機電子工程師學會</a:t>
            </a:r>
            <a:endParaRPr lang="zh-CN" altLang="en-US" sz="3200" dirty="0">
              <a:latin typeface="微軟正黑體" panose="020B0604030504040204" pitchFamily="34" charset="-120"/>
              <a:ea typeface="微軟正黑體" panose="020B0604030504040204" pitchFamily="34" charset="-120"/>
            </a:endParaRPr>
          </a:p>
        </p:txBody>
      </p:sp>
      <p:pic>
        <p:nvPicPr>
          <p:cNvPr id="7"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61486"/>
            <a:ext cx="1749191" cy="531248"/>
          </a:xfrm>
          <a:prstGeom prst="rect">
            <a:avLst/>
          </a:prstGeom>
        </p:spPr>
      </p:pic>
    </p:spTree>
    <p:custDataLst>
      <p:tags r:id="rId1"/>
    </p:custDataLst>
    <p:extLst>
      <p:ext uri="{BB962C8B-B14F-4D97-AF65-F5344CB8AC3E}">
        <p14:creationId xmlns:p14="http://schemas.microsoft.com/office/powerpoint/2010/main" val="4025190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531" y="6267062"/>
            <a:ext cx="1749191" cy="531248"/>
          </a:xfrm>
          <a:prstGeom prst="rect">
            <a:avLst/>
          </a:prstGeom>
        </p:spPr>
      </p:pic>
      <p:sp>
        <p:nvSpPr>
          <p:cNvPr id="5" name="投影片編號版面配置區 4"/>
          <p:cNvSpPr>
            <a:spLocks noGrp="1"/>
          </p:cNvSpPr>
          <p:nvPr>
            <p:ph type="sldNum" sz="quarter" idx="12"/>
          </p:nvPr>
        </p:nvSpPr>
        <p:spPr/>
        <p:txBody>
          <a:bodyPr/>
          <a:lstStyle/>
          <a:p>
            <a:fld id="{3DD97BEB-BAEF-0344-9D5C-EC73E478698A}" type="slidenum">
              <a:rPr lang="en-US" smtClean="0"/>
              <a:pPr/>
              <a:t>40</a:t>
            </a:fld>
            <a:endParaRPr lang="en-US"/>
          </a:p>
        </p:txBody>
      </p:sp>
      <p:sp>
        <p:nvSpPr>
          <p:cNvPr id="6" name="矩形 5"/>
          <p:cNvSpPr/>
          <p:nvPr/>
        </p:nvSpPr>
        <p:spPr>
          <a:xfrm>
            <a:off x="304799" y="197535"/>
            <a:ext cx="7563853" cy="861774"/>
          </a:xfrm>
          <a:prstGeom prst="rect">
            <a:avLst/>
          </a:prstGeom>
        </p:spPr>
        <p:txBody>
          <a:bodyPr wrap="square">
            <a:spAutoFit/>
          </a:bodyPr>
          <a:lstStyle/>
          <a:p>
            <a:endParaRPr lang="zh-TW" altLang="en-US" dirty="0">
              <a:solidFill>
                <a:srgbClr val="C00000"/>
              </a:solidFill>
            </a:endParaRPr>
          </a:p>
          <a:p>
            <a:r>
              <a:rPr lang="zh-TW" altLang="en-US"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標準瀏覽</a:t>
            </a:r>
            <a:r>
              <a:rPr lang="en-US" altLang="zh-TW"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a:t>
            </a:r>
            <a:r>
              <a:rPr lang="zh-TW" altLang="en-US" sz="3200" b="1" dirty="0">
                <a:solidFill>
                  <a:srgbClr val="C00000"/>
                </a:solidFill>
                <a:latin typeface="微軟正黑體" panose="020B0604030504040204" pitchFamily="34" charset="-120"/>
                <a:ea typeface="微軟正黑體" panose="020B0604030504040204" pitchFamily="34" charset="-120"/>
                <a:cs typeface="Verdana" panose="020B0604030504040204" pitchFamily="34" charset="0"/>
              </a:rPr>
              <a:t>紅線標準</a:t>
            </a:r>
            <a:r>
              <a:rPr lang="en-US" altLang="zh-TW" sz="3200" b="1" dirty="0">
                <a:solidFill>
                  <a:srgbClr val="C00000"/>
                </a:solidFill>
                <a:latin typeface="Arial" panose="020B0604020202020204" pitchFamily="34" charset="0"/>
                <a:ea typeface="Verdana" panose="020B0604030504040204" pitchFamily="34" charset="0"/>
                <a:cs typeface="Arial" panose="020B0604020202020204" pitchFamily="34" charset="0"/>
              </a:rPr>
              <a:t>Redline Standards</a:t>
            </a:r>
            <a:endParaRPr lang="zh-TW" altLang="en-US" sz="3200" dirty="0">
              <a:solidFill>
                <a:srgbClr val="C00000"/>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8854" r="2952" b="11805"/>
          <a:stretch/>
        </p:blipFill>
        <p:spPr bwMode="auto">
          <a:xfrm>
            <a:off x="304799" y="1288415"/>
            <a:ext cx="8656739" cy="3979009"/>
          </a:xfrm>
          <a:prstGeom prst="rect">
            <a:avLst/>
          </a:prstGeom>
          <a:noFill/>
          <a:ln>
            <a:noFill/>
          </a:ln>
        </p:spPr>
      </p:pic>
      <p:sp>
        <p:nvSpPr>
          <p:cNvPr id="7" name="直線圖說文字 2 6"/>
          <p:cNvSpPr/>
          <p:nvPr/>
        </p:nvSpPr>
        <p:spPr>
          <a:xfrm>
            <a:off x="6070600" y="2181264"/>
            <a:ext cx="1181100" cy="358735"/>
          </a:xfrm>
          <a:prstGeom prst="borderCallout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紅線版本</a:t>
            </a:r>
          </a:p>
        </p:txBody>
      </p:sp>
      <p:sp>
        <p:nvSpPr>
          <p:cNvPr id="11" name="直線圖說文字 2 10"/>
          <p:cNvSpPr/>
          <p:nvPr/>
        </p:nvSpPr>
        <p:spPr>
          <a:xfrm>
            <a:off x="2743200" y="3018994"/>
            <a:ext cx="1358901" cy="508000"/>
          </a:xfrm>
          <a:prstGeom prst="borderCallout2">
            <a:avLst>
              <a:gd name="adj1" fmla="val 68750"/>
              <a:gd name="adj2" fmla="val 363"/>
              <a:gd name="adj3" fmla="val 66250"/>
              <a:gd name="adj4" fmla="val -13189"/>
              <a:gd name="adj5" fmla="val 5000"/>
              <a:gd name="adj6" fmla="val -301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改版出處</a:t>
            </a:r>
          </a:p>
        </p:txBody>
      </p:sp>
      <p:cxnSp>
        <p:nvCxnSpPr>
          <p:cNvPr id="9" name="直線接點 8"/>
          <p:cNvCxnSpPr/>
          <p:nvPr/>
        </p:nvCxnSpPr>
        <p:spPr>
          <a:xfrm>
            <a:off x="1096010" y="2995516"/>
            <a:ext cx="19685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直線接點 15"/>
          <p:cNvCxnSpPr/>
          <p:nvPr/>
        </p:nvCxnSpPr>
        <p:spPr>
          <a:xfrm>
            <a:off x="5263240" y="2837904"/>
            <a:ext cx="468081" cy="0"/>
          </a:xfrm>
          <a:prstGeom prst="line">
            <a:avLst/>
          </a:prstGeom>
        </p:spPr>
        <p:style>
          <a:lnRef idx="3">
            <a:schemeClr val="accent2"/>
          </a:lnRef>
          <a:fillRef idx="0">
            <a:schemeClr val="accent2"/>
          </a:fillRef>
          <a:effectRef idx="2">
            <a:schemeClr val="accent2"/>
          </a:effectRef>
          <a:fontRef idx="minor">
            <a:schemeClr val="tx1"/>
          </a:fontRef>
        </p:style>
      </p:cxn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101" y="2269391"/>
            <a:ext cx="4584700" cy="4452084"/>
          </a:xfrm>
          <a:prstGeom prst="rect">
            <a:avLst/>
          </a:prstGeom>
          <a:noFill/>
          <a:ln>
            <a:noFill/>
          </a:ln>
        </p:spPr>
      </p:pic>
      <p:sp>
        <p:nvSpPr>
          <p:cNvPr id="15" name="文字方塊 14"/>
          <p:cNvSpPr txBox="1"/>
          <p:nvPr/>
        </p:nvSpPr>
        <p:spPr>
          <a:xfrm>
            <a:off x="4145974" y="1269753"/>
            <a:ext cx="2793999" cy="646331"/>
          </a:xfrm>
          <a:prstGeom prst="rect">
            <a:avLst/>
          </a:prstGeom>
          <a:solidFill>
            <a:schemeClr val="accent2">
              <a:lumMod val="40000"/>
              <a:lumOff val="6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b="1" dirty="0">
                <a:solidFill>
                  <a:schemeClr val="tx1"/>
                </a:solidFill>
              </a:rPr>
              <a:t>紅線表示更新版本的內容，包含刪除、新增</a:t>
            </a:r>
          </a:p>
        </p:txBody>
      </p:sp>
    </p:spTree>
    <p:extLst>
      <p:ext uri="{BB962C8B-B14F-4D97-AF65-F5344CB8AC3E}">
        <p14:creationId xmlns:p14="http://schemas.microsoft.com/office/powerpoint/2010/main" val="399441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additive="base">
                                        <p:cTn id="21" dur="500" fill="hold"/>
                                        <p:tgtEl>
                                          <p:spTgt spid="1027"/>
                                        </p:tgtEl>
                                        <p:attrNameLst>
                                          <p:attrName>ppt_x</p:attrName>
                                        </p:attrNameLst>
                                      </p:cBhvr>
                                      <p:tavLst>
                                        <p:tav tm="0">
                                          <p:val>
                                            <p:strVal val="#ppt_x"/>
                                          </p:val>
                                        </p:tav>
                                        <p:tav tm="100000">
                                          <p:val>
                                            <p:strVal val="#ppt_x"/>
                                          </p:val>
                                        </p:tav>
                                      </p:tavLst>
                                    </p:anim>
                                    <p:anim calcmode="lin" valueType="num">
                                      <p:cBhvr additive="base">
                                        <p:cTn id="22" dur="500" fill="hold"/>
                                        <p:tgtEl>
                                          <p:spTgt spid="10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endParaRPr lang="en-US" dirty="0"/>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1304379620"/>
              </p:ext>
            </p:extLst>
          </p:nvPr>
        </p:nvGraphicFramePr>
        <p:xfrm>
          <a:off x="2001838" y="2264846"/>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456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0C65E84-B1BE-4DE3-BF58-EC382EAB3F03}"/>
              </a:ext>
            </a:extLst>
          </p:cNvPr>
          <p:cNvPicPr>
            <a:picLocks noChangeAspect="1"/>
          </p:cNvPicPr>
          <p:nvPr/>
        </p:nvPicPr>
        <p:blipFill rotWithShape="1">
          <a:blip r:embed="rId3"/>
          <a:srcRect l="22879" t="39894" r="23182" b="33157"/>
          <a:stretch/>
        </p:blipFill>
        <p:spPr>
          <a:xfrm>
            <a:off x="185737" y="2043545"/>
            <a:ext cx="8846893" cy="2485083"/>
          </a:xfrm>
          <a:prstGeom prst="rect">
            <a:avLst/>
          </a:prstGeom>
        </p:spPr>
      </p:pic>
      <p:sp>
        <p:nvSpPr>
          <p:cNvPr id="7" name="Title 12"/>
          <p:cNvSpPr txBox="1">
            <a:spLocks/>
          </p:cNvSpPr>
          <p:nvPr/>
        </p:nvSpPr>
        <p:spPr>
          <a:xfrm>
            <a:off x="519114" y="768808"/>
            <a:ext cx="8272212"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rgbClr val="C00000"/>
                </a:solidFill>
                <a:latin typeface="微軟正黑體" panose="020B0604030504040204" pitchFamily="34" charset="-120"/>
                <a:ea typeface="微軟正黑體" panose="020B0604030504040204" pitchFamily="34" charset="-120"/>
              </a:rPr>
              <a:t>基本檢索</a:t>
            </a:r>
            <a:r>
              <a:rPr lang="en-US" altLang="zh-TW" sz="3200" b="1" dirty="0">
                <a:solidFill>
                  <a:srgbClr val="C00000"/>
                </a:solidFill>
                <a:latin typeface="微軟正黑體" panose="020B0604030504040204" pitchFamily="34" charset="-120"/>
                <a:ea typeface="微軟正黑體" panose="020B0604030504040204" pitchFamily="34" charset="-120"/>
              </a:rPr>
              <a:t>Basic Search</a:t>
            </a:r>
            <a:r>
              <a:rPr lang="zh-TW" altLang="en-US" sz="3200" b="1" dirty="0">
                <a:solidFill>
                  <a:srgbClr val="C00000"/>
                </a:solidFill>
                <a:latin typeface="微軟正黑體" panose="020B0604030504040204" pitchFamily="34" charset="-120"/>
                <a:ea typeface="微軟正黑體" panose="020B0604030504040204" pitchFamily="34" charset="-120"/>
              </a:rPr>
              <a:t>工具列 </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pic>
        <p:nvPicPr>
          <p:cNvPr id="15" name="Picture 1">
            <a:extLst>
              <a:ext uri="{FF2B5EF4-FFF2-40B4-BE49-F238E27FC236}">
                <a16:creationId xmlns:a16="http://schemas.microsoft.com/office/drawing/2014/main" id="{046E3DC3-90BE-4C26-ACD2-3D0C8C58E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2" name="矩形 1"/>
          <p:cNvSpPr/>
          <p:nvPr/>
        </p:nvSpPr>
        <p:spPr>
          <a:xfrm>
            <a:off x="237710" y="3313861"/>
            <a:ext cx="8720554" cy="59084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0" name="Title 12"/>
          <p:cNvSpPr txBox="1">
            <a:spLocks/>
          </p:cNvSpPr>
          <p:nvPr/>
        </p:nvSpPr>
        <p:spPr>
          <a:xfrm>
            <a:off x="2322543" y="4920579"/>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進階檢索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sp>
        <p:nvSpPr>
          <p:cNvPr id="21" name="Title 12"/>
          <p:cNvSpPr txBox="1">
            <a:spLocks/>
          </p:cNvSpPr>
          <p:nvPr/>
        </p:nvSpPr>
        <p:spPr>
          <a:xfrm>
            <a:off x="4919236" y="4908191"/>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熱搜檢索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39B03104-29C3-4599-B637-33B5CB4890E3}"/>
              </a:ext>
            </a:extLst>
          </p:cNvPr>
          <p:cNvCxnSpPr>
            <a:cxnSpLocks/>
          </p:cNvCxnSpPr>
          <p:nvPr/>
        </p:nvCxnSpPr>
        <p:spPr>
          <a:xfrm>
            <a:off x="3228442" y="4406489"/>
            <a:ext cx="0" cy="49711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D5F04780-E930-49C0-A300-6EA83A3E61E7}"/>
              </a:ext>
            </a:extLst>
          </p:cNvPr>
          <p:cNvCxnSpPr>
            <a:cxnSpLocks/>
          </p:cNvCxnSpPr>
          <p:nvPr/>
        </p:nvCxnSpPr>
        <p:spPr>
          <a:xfrm>
            <a:off x="5798610" y="4406489"/>
            <a:ext cx="0" cy="51409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3407634"/>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34CF3155-C56E-4F1F-A836-43A9AB12ABFD}"/>
              </a:ext>
            </a:extLst>
          </p:cNvPr>
          <p:cNvPicPr>
            <a:picLocks noChangeAspect="1"/>
          </p:cNvPicPr>
          <p:nvPr/>
        </p:nvPicPr>
        <p:blipFill>
          <a:blip r:embed="rId3"/>
          <a:stretch>
            <a:fillRect/>
          </a:stretch>
        </p:blipFill>
        <p:spPr>
          <a:xfrm>
            <a:off x="383636" y="1500249"/>
            <a:ext cx="8095346" cy="2914650"/>
          </a:xfrm>
          <a:prstGeom prst="rect">
            <a:avLst/>
          </a:prstGeom>
        </p:spPr>
      </p:pic>
      <p:sp>
        <p:nvSpPr>
          <p:cNvPr id="7" name="Title 12"/>
          <p:cNvSpPr txBox="1">
            <a:spLocks/>
          </p:cNvSpPr>
          <p:nvPr/>
        </p:nvSpPr>
        <p:spPr>
          <a:xfrm>
            <a:off x="318328" y="573859"/>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latin typeface="微軟正黑體" panose="020B0604030504040204" pitchFamily="34" charset="-120"/>
                <a:ea typeface="微軟正黑體" panose="020B0604030504040204" pitchFamily="34" charset="-120"/>
              </a:rPr>
              <a:t>基本檢索</a:t>
            </a:r>
            <a:r>
              <a:rPr lang="en-US" altLang="zh-TW" sz="3200" dirty="0">
                <a:latin typeface="微軟正黑體" panose="020B0604030504040204" pitchFamily="34" charset="-120"/>
                <a:ea typeface="微軟正黑體" panose="020B0604030504040204" pitchFamily="34" charset="-120"/>
              </a:rPr>
              <a:t>Basic Search-</a:t>
            </a:r>
            <a:r>
              <a:rPr lang="zh-TW" altLang="en-US" sz="3200" dirty="0">
                <a:latin typeface="微軟正黑體" panose="020B0604030504040204" pitchFamily="34" charset="-120"/>
                <a:ea typeface="微軟正黑體" panose="020B0604030504040204" pitchFamily="34" charset="-120"/>
              </a:rPr>
              <a:t>更精確的檢索結果 </a:t>
            </a:r>
            <a:endParaRPr lang="en-US" altLang="zh-TW" sz="3200" dirty="0">
              <a:latin typeface="微軟正黑體" panose="020B0604030504040204" pitchFamily="34" charset="-120"/>
              <a:ea typeface="微軟正黑體" panose="020B0604030504040204" pitchFamily="34" charset="-120"/>
            </a:endParaRPr>
          </a:p>
        </p:txBody>
      </p:sp>
      <p:sp>
        <p:nvSpPr>
          <p:cNvPr id="9" name="矩形 8"/>
          <p:cNvSpPr/>
          <p:nvPr/>
        </p:nvSpPr>
        <p:spPr>
          <a:xfrm>
            <a:off x="2189507" y="3465630"/>
            <a:ext cx="4571512" cy="701510"/>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可透過下拉式選單限搜</a:t>
            </a:r>
            <a:r>
              <a:rPr lang="zh-TW" altLang="en-US" b="1" dirty="0">
                <a:latin typeface="微軟正黑體" panose="020B0604030504040204" pitchFamily="34" charset="-120"/>
                <a:ea typeface="微軟正黑體" panose="020B0604030504040204" pitchFamily="34" charset="-120"/>
              </a:rPr>
              <a:t>文獻類型</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作者</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引文</a:t>
            </a:r>
            <a:endParaRPr lang="en-US" altLang="zh-TW" sz="1800" b="1" dirty="0">
              <a:latin typeface="微軟正黑體" panose="020B0604030504040204" pitchFamily="34" charset="-120"/>
              <a:ea typeface="微軟正黑體" panose="020B0604030504040204" pitchFamily="34" charset="-120"/>
            </a:endParaRPr>
          </a:p>
        </p:txBody>
      </p:sp>
      <p:sp>
        <p:nvSpPr>
          <p:cNvPr id="13" name="矩形 7">
            <a:extLst>
              <a:ext uri="{FF2B5EF4-FFF2-40B4-BE49-F238E27FC236}">
                <a16:creationId xmlns:a16="http://schemas.microsoft.com/office/drawing/2014/main" id="{E7073C9D-086B-44E2-9704-2AA80A713A97}"/>
              </a:ext>
            </a:extLst>
          </p:cNvPr>
          <p:cNvSpPr>
            <a:spLocks noChangeArrowheads="1"/>
          </p:cNvSpPr>
          <p:nvPr/>
        </p:nvSpPr>
        <p:spPr bwMode="auto">
          <a:xfrm>
            <a:off x="2885558" y="2327620"/>
            <a:ext cx="1686442" cy="42323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13">
            <a:extLst>
              <a:ext uri="{FF2B5EF4-FFF2-40B4-BE49-F238E27FC236}">
                <a16:creationId xmlns:a16="http://schemas.microsoft.com/office/drawing/2014/main" id="{4F5E6509-5892-4092-8891-A35C1F09E7CA}"/>
              </a:ext>
            </a:extLst>
          </p:cNvPr>
          <p:cNvSpPr/>
          <p:nvPr/>
        </p:nvSpPr>
        <p:spPr>
          <a:xfrm>
            <a:off x="5012629" y="1623949"/>
            <a:ext cx="3478752" cy="147820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sz="1800" b="1" dirty="0">
                <a:latin typeface="微軟正黑體" panose="020B0604030504040204" pitchFamily="34" charset="-120"/>
                <a:ea typeface="微軟正黑體" panose="020B0604030504040204" pitchFamily="34" charset="-120"/>
              </a:rPr>
              <a:t>1.</a:t>
            </a:r>
            <a:r>
              <a:rPr lang="zh-TW" altLang="en-US" sz="1800" b="1" dirty="0">
                <a:latin typeface="微軟正黑體" panose="020B0604030504040204" pitchFamily="34" charset="-120"/>
                <a:ea typeface="微軟正黑體" panose="020B0604030504040204" pitchFamily="34" charset="-120"/>
              </a:rPr>
              <a:t>直接輸入關鍵字</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關鍵字</a:t>
            </a:r>
            <a:r>
              <a:rPr lang="zh-TW" altLang="en-US" sz="1800" b="1" dirty="0">
                <a:latin typeface="微軟正黑體" panose="020B0604030504040204" pitchFamily="34" charset="-120"/>
                <a:ea typeface="微軟正黑體" panose="020B0604030504040204" pitchFamily="34" charset="-120"/>
              </a:rPr>
              <a:t>輸入引號更加精確</a:t>
            </a:r>
            <a:endParaRPr lang="en-US" altLang="zh-TW" sz="1800" b="1" dirty="0">
              <a:latin typeface="微軟正黑體" panose="020B0604030504040204" pitchFamily="34" charset="-120"/>
              <a:ea typeface="微軟正黑體" panose="020B0604030504040204" pitchFamily="34" charset="-120"/>
            </a:endParaRPr>
          </a:p>
          <a:p>
            <a:pPr lvl="0"/>
            <a:r>
              <a:rPr lang="en-US" altLang="zh-TW" sz="1800" b="1" dirty="0">
                <a:latin typeface="微軟正黑體" panose="020B0604030504040204" pitchFamily="34" charset="-120"/>
                <a:ea typeface="微軟正黑體" panose="020B0604030504040204" pitchFamily="34" charset="-120"/>
              </a:rPr>
              <a:t>3.</a:t>
            </a:r>
            <a:r>
              <a:rPr lang="zh-TW" altLang="zh-TW" b="1" dirty="0">
                <a:latin typeface="微軟正黑體" panose="020B0604030504040204" pitchFamily="34" charset="-120"/>
                <a:ea typeface="微軟正黑體" panose="020B0604030504040204" pitchFamily="34" charset="-120"/>
              </a:rPr>
              <a:t>可輸入</a:t>
            </a:r>
            <a:r>
              <a:rPr lang="zh-TW" altLang="en-US" b="1" dirty="0">
                <a:latin typeface="微軟正黑體" panose="020B0604030504040204" pitchFamily="34" charset="-120"/>
                <a:ea typeface="微軟正黑體" panose="020B0604030504040204" pitchFamily="34" charset="-120"/>
              </a:rPr>
              <a:t>布林邏輯</a:t>
            </a:r>
            <a:r>
              <a:rPr lang="zh-TW" altLang="zh-TW" b="1" dirty="0">
                <a:latin typeface="微軟正黑體" panose="020B0604030504040204" pitchFamily="34" charset="-120"/>
                <a:ea typeface="微軟正黑體" panose="020B0604030504040204" pitchFamily="34" charset="-120"/>
              </a:rPr>
              <a:t>指令</a:t>
            </a:r>
          </a:p>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   </a:t>
            </a:r>
            <a:r>
              <a:rPr lang="en-US" altLang="zh-TW" sz="1800" b="1" dirty="0">
                <a:latin typeface="微軟正黑體" panose="020B0604030504040204" pitchFamily="34" charset="-120"/>
                <a:ea typeface="微軟正黑體" panose="020B0604030504040204" pitchFamily="34" charset="-120"/>
              </a:rPr>
              <a:t>AND</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OR</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NOT</a:t>
            </a:r>
          </a:p>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p:txBody>
      </p:sp>
      <p:pic>
        <p:nvPicPr>
          <p:cNvPr id="15" name="Picture 1">
            <a:extLst>
              <a:ext uri="{FF2B5EF4-FFF2-40B4-BE49-F238E27FC236}">
                <a16:creationId xmlns:a16="http://schemas.microsoft.com/office/drawing/2014/main" id="{046E3DC3-90BE-4C26-ACD2-3D0C8C58ED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6288026"/>
            <a:ext cx="1616810" cy="447306"/>
          </a:xfrm>
          <a:prstGeom prst="rect">
            <a:avLst/>
          </a:prstGeom>
        </p:spPr>
      </p:pic>
      <p:grpSp>
        <p:nvGrpSpPr>
          <p:cNvPr id="17" name="Group 10"/>
          <p:cNvGrpSpPr/>
          <p:nvPr/>
        </p:nvGrpSpPr>
        <p:grpSpPr>
          <a:xfrm>
            <a:off x="0" y="240484"/>
            <a:ext cx="4116388" cy="333375"/>
            <a:chOff x="-838200" y="266700"/>
            <a:chExt cx="4116388" cy="333375"/>
          </a:xfrm>
        </p:grpSpPr>
        <p:sp>
          <p:nvSpPr>
            <p:cNvPr id="18"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5" name="文字方塊 4"/>
          <p:cNvSpPr txBox="1"/>
          <p:nvPr/>
        </p:nvSpPr>
        <p:spPr>
          <a:xfrm>
            <a:off x="178849" y="4615934"/>
            <a:ext cx="321945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未使用引號</a:t>
            </a:r>
            <a:r>
              <a:rPr lang="en-US" altLang="zh-TW" dirty="0"/>
              <a:t>:cloud computing</a:t>
            </a:r>
            <a:endParaRPr lang="zh-TW" altLang="en-US" dirty="0"/>
          </a:p>
        </p:txBody>
      </p:sp>
      <p:sp>
        <p:nvSpPr>
          <p:cNvPr id="22" name="文字方塊 21"/>
          <p:cNvSpPr txBox="1"/>
          <p:nvPr/>
        </p:nvSpPr>
        <p:spPr>
          <a:xfrm>
            <a:off x="190846" y="5377933"/>
            <a:ext cx="32074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使用引號</a:t>
            </a:r>
            <a:r>
              <a:rPr lang="en-US" altLang="zh-TW" dirty="0"/>
              <a:t>:”cloud computing”</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2494" y="4486275"/>
            <a:ext cx="51054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494" y="5200649"/>
            <a:ext cx="553402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8490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5" grpId="0" animBg="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3402C27-03AD-421A-9756-2B3820F670E1}"/>
              </a:ext>
            </a:extLst>
          </p:cNvPr>
          <p:cNvPicPr>
            <a:picLocks noChangeAspect="1"/>
          </p:cNvPicPr>
          <p:nvPr/>
        </p:nvPicPr>
        <p:blipFill>
          <a:blip r:embed="rId3"/>
          <a:stretch>
            <a:fillRect/>
          </a:stretch>
        </p:blipFill>
        <p:spPr>
          <a:xfrm>
            <a:off x="357809" y="968979"/>
            <a:ext cx="8322366" cy="4920042"/>
          </a:xfrm>
          <a:prstGeom prst="rect">
            <a:avLst/>
          </a:prstGeom>
        </p:spPr>
      </p:pic>
      <p:grpSp>
        <p:nvGrpSpPr>
          <p:cNvPr id="11" name="Group 10"/>
          <p:cNvGrpSpPr/>
          <p:nvPr/>
        </p:nvGrpSpPr>
        <p:grpSpPr>
          <a:xfrm>
            <a:off x="-838200" y="266700"/>
            <a:ext cx="4116388" cy="333375"/>
            <a:chOff x="-838200" y="266700"/>
            <a:chExt cx="4116388" cy="333375"/>
          </a:xfrm>
        </p:grpSpPr>
        <p:sp>
          <p:nvSpPr>
            <p:cNvPr id="12"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9" name="Text Box 14"/>
          <p:cNvSpPr>
            <a:spLocks noChangeArrowheads="1"/>
          </p:cNvSpPr>
          <p:nvPr/>
        </p:nvSpPr>
        <p:spPr bwMode="auto">
          <a:xfrm>
            <a:off x="6878546" y="3779057"/>
            <a:ext cx="1915035" cy="1477328"/>
          </a:xfrm>
          <a:prstGeom prst="wedgeRectCallout">
            <a:avLst>
              <a:gd name="adj1" fmla="val -40523"/>
              <a:gd name="adj2" fmla="val 2669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排序可以依照</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出版新舊</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文獻引用</a:t>
            </a:r>
            <a:r>
              <a:rPr lang="zh-TW" altLang="en-US" b="1" dirty="0">
                <a:ea typeface="微軟正黑體" panose="020B0604030504040204" pitchFamily="34" charset="-120"/>
              </a:rPr>
              <a:t>多寡</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專利引用</a:t>
            </a:r>
            <a:r>
              <a:rPr lang="zh-TW" altLang="en-US" b="1" dirty="0">
                <a:ea typeface="微軟正黑體" panose="020B0604030504040204" pitchFamily="34" charset="-120"/>
              </a:rPr>
              <a:t>多寡</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開頭字母</a:t>
            </a:r>
            <a:r>
              <a:rPr lang="zh-TW" altLang="en-US" b="1" dirty="0">
                <a:ea typeface="微軟正黑體" panose="020B0604030504040204" pitchFamily="34" charset="-120"/>
              </a:rPr>
              <a:t>排</a:t>
            </a:r>
            <a:r>
              <a:rPr lang="zh-TW" altLang="en-US" sz="1800" b="1" dirty="0">
                <a:solidFill>
                  <a:schemeClr val="tx1"/>
                </a:solidFill>
                <a:ea typeface="微軟正黑體" panose="020B0604030504040204" pitchFamily="34" charset="-120"/>
              </a:rPr>
              <a:t>序</a:t>
            </a:r>
          </a:p>
        </p:txBody>
      </p:sp>
      <p:sp>
        <p:nvSpPr>
          <p:cNvPr id="8" name="向左箭號 7"/>
          <p:cNvSpPr/>
          <p:nvPr/>
        </p:nvSpPr>
        <p:spPr>
          <a:xfrm>
            <a:off x="1998619" y="1874326"/>
            <a:ext cx="4534528" cy="759462"/>
          </a:xfrm>
          <a:prstGeom prst="leftArrow">
            <a:avLst/>
          </a:prstGeom>
          <a:solidFill>
            <a:schemeClr val="accent2">
              <a:lumMod val="40000"/>
              <a:lumOff val="6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依目前搜尋結果再次輸入關鍵字搜尋</a:t>
            </a:r>
          </a:p>
        </p:txBody>
      </p:sp>
      <p:sp>
        <p:nvSpPr>
          <p:cNvPr id="14" name="矩形 13"/>
          <p:cNvSpPr/>
          <p:nvPr/>
        </p:nvSpPr>
        <p:spPr>
          <a:xfrm>
            <a:off x="4628075" y="2512277"/>
            <a:ext cx="2105025"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勾選</a:t>
            </a:r>
            <a:r>
              <a:rPr lang="zh-TW" altLang="en-US" sz="1800" b="1" dirty="0">
                <a:latin typeface="微軟正黑體" panose="020B0604030504040204" pitchFamily="34" charset="-120"/>
                <a:ea typeface="微軟正黑體" panose="020B0604030504040204" pitchFamily="34" charset="-120"/>
              </a:rPr>
              <a:t>文獻類型</a:t>
            </a:r>
            <a:endParaRPr lang="en-US" altLang="zh-TW" sz="1800" b="1" dirty="0">
              <a:latin typeface="微軟正黑體" panose="020B0604030504040204" pitchFamily="34" charset="-120"/>
              <a:ea typeface="微軟正黑體" panose="020B0604030504040204" pitchFamily="34" charset="-120"/>
            </a:endParaRPr>
          </a:p>
        </p:txBody>
      </p:sp>
      <p:sp>
        <p:nvSpPr>
          <p:cNvPr id="18" name="矩形 17"/>
          <p:cNvSpPr/>
          <p:nvPr/>
        </p:nvSpPr>
        <p:spPr>
          <a:xfrm>
            <a:off x="2454215" y="3426309"/>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所屬單位</a:t>
            </a:r>
            <a:endParaRPr lang="en-US" altLang="zh-TW" sz="1800" b="1" dirty="0">
              <a:latin typeface="微軟正黑體" panose="020B0604030504040204" pitchFamily="34" charset="-120"/>
              <a:ea typeface="微軟正黑體" panose="020B0604030504040204" pitchFamily="34" charset="-120"/>
            </a:endParaRPr>
          </a:p>
        </p:txBody>
      </p:sp>
      <p:sp>
        <p:nvSpPr>
          <p:cNvPr id="19" name="矩形 18"/>
          <p:cNvSpPr/>
          <p:nvPr/>
        </p:nvSpPr>
        <p:spPr>
          <a:xfrm>
            <a:off x="2454215" y="377834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出版刊物</a:t>
            </a:r>
            <a:endParaRPr lang="en-US" altLang="zh-TW" sz="18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2456401" y="525173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標準狀態</a:t>
            </a:r>
            <a:endParaRPr lang="en-US" altLang="zh-TW" sz="18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454215" y="4148817"/>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出版商</a:t>
            </a:r>
            <a:endParaRPr lang="en-US" altLang="zh-TW" sz="1800" b="1" dirty="0">
              <a:latin typeface="微軟正黑體" panose="020B0604030504040204" pitchFamily="34" charset="-120"/>
              <a:ea typeface="微軟正黑體" panose="020B0604030504040204" pitchFamily="34" charset="-120"/>
            </a:endParaRPr>
          </a:p>
        </p:txBody>
      </p:sp>
      <p:sp>
        <p:nvSpPr>
          <p:cNvPr id="22" name="矩形 21"/>
          <p:cNvSpPr/>
          <p:nvPr/>
        </p:nvSpPr>
        <p:spPr>
          <a:xfrm>
            <a:off x="2454214" y="3070272"/>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作者</a:t>
            </a:r>
            <a:endParaRPr lang="en-US" altLang="zh-TW" sz="1800" b="1" dirty="0">
              <a:latin typeface="微軟正黑體" panose="020B0604030504040204" pitchFamily="34" charset="-120"/>
              <a:ea typeface="微軟正黑體" panose="020B0604030504040204" pitchFamily="34" charset="-120"/>
            </a:endParaRPr>
          </a:p>
        </p:txBody>
      </p:sp>
      <p:sp>
        <p:nvSpPr>
          <p:cNvPr id="23" name="矩形 22"/>
          <p:cNvSpPr/>
          <p:nvPr/>
        </p:nvSpPr>
        <p:spPr>
          <a:xfrm>
            <a:off x="2454213" y="2688294"/>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出版年份</a:t>
            </a:r>
            <a:endParaRPr lang="en-US" altLang="zh-TW" sz="18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2456400" y="4886625"/>
            <a:ext cx="252872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研討會舉辦地點或國家</a:t>
            </a:r>
            <a:endParaRPr lang="en-US" altLang="zh-TW" sz="1800" b="1" dirty="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328E577-A6CB-4AB8-B9F7-84AFF5D81E83}"/>
              </a:ext>
            </a:extLst>
          </p:cNvPr>
          <p:cNvSpPr/>
          <p:nvPr/>
        </p:nvSpPr>
        <p:spPr>
          <a:xfrm>
            <a:off x="2456401" y="5616841"/>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標準種類</a:t>
            </a:r>
            <a:endParaRPr lang="en-US" altLang="zh-TW" sz="1800" b="1" dirty="0">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EF101542-A9C5-41B7-856B-602179C40604}"/>
              </a:ext>
            </a:extLst>
          </p:cNvPr>
          <p:cNvSpPr/>
          <p:nvPr/>
        </p:nvSpPr>
        <p:spPr>
          <a:xfrm>
            <a:off x="2454215" y="4517721"/>
            <a:ext cx="1117746"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補充項目</a:t>
            </a:r>
            <a:endParaRPr lang="en-US" altLang="zh-TW" sz="1800" b="1" dirty="0">
              <a:latin typeface="微軟正黑體" panose="020B0604030504040204" pitchFamily="34" charset="-120"/>
              <a:ea typeface="微軟正黑體" panose="020B0604030504040204" pitchFamily="34" charset="-120"/>
            </a:endParaRPr>
          </a:p>
        </p:txBody>
      </p:sp>
      <p:pic>
        <p:nvPicPr>
          <p:cNvPr id="27" name="Picture 1">
            <a:extLst>
              <a:ext uri="{FF2B5EF4-FFF2-40B4-BE49-F238E27FC236}">
                <a16:creationId xmlns:a16="http://schemas.microsoft.com/office/drawing/2014/main" id="{64F453DE-3632-497F-8DAC-3F6C5FFDB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6" name="圖片 5">
            <a:extLst>
              <a:ext uri="{FF2B5EF4-FFF2-40B4-BE49-F238E27FC236}">
                <a16:creationId xmlns:a16="http://schemas.microsoft.com/office/drawing/2014/main" id="{7391E721-1300-4C2E-9DC3-B34C535D3B1E}"/>
              </a:ext>
            </a:extLst>
          </p:cNvPr>
          <p:cNvPicPr>
            <a:picLocks noChangeAspect="1"/>
          </p:cNvPicPr>
          <p:nvPr/>
        </p:nvPicPr>
        <p:blipFill>
          <a:blip r:embed="rId5"/>
          <a:stretch>
            <a:fillRect/>
          </a:stretch>
        </p:blipFill>
        <p:spPr>
          <a:xfrm>
            <a:off x="5508186" y="3650466"/>
            <a:ext cx="1328027" cy="1550947"/>
          </a:xfrm>
          <a:prstGeom prst="rect">
            <a:avLst/>
          </a:prstGeom>
        </p:spPr>
      </p:pic>
      <p:pic>
        <p:nvPicPr>
          <p:cNvPr id="7" name="圖片 6">
            <a:extLst>
              <a:ext uri="{FF2B5EF4-FFF2-40B4-BE49-F238E27FC236}">
                <a16:creationId xmlns:a16="http://schemas.microsoft.com/office/drawing/2014/main" id="{EC47130D-D9C2-4E22-95B2-4D321AD6EDCB}"/>
              </a:ext>
            </a:extLst>
          </p:cNvPr>
          <p:cNvPicPr>
            <a:picLocks noChangeAspect="1"/>
          </p:cNvPicPr>
          <p:nvPr/>
        </p:nvPicPr>
        <p:blipFill>
          <a:blip r:embed="rId6"/>
          <a:stretch>
            <a:fillRect/>
          </a:stretch>
        </p:blipFill>
        <p:spPr>
          <a:xfrm>
            <a:off x="331956" y="1295248"/>
            <a:ext cx="2105025" cy="5076022"/>
          </a:xfrm>
          <a:prstGeom prst="rect">
            <a:avLst/>
          </a:prstGeom>
        </p:spPr>
      </p:pic>
      <p:sp>
        <p:nvSpPr>
          <p:cNvPr id="28" name="矩形 27">
            <a:extLst>
              <a:ext uri="{FF2B5EF4-FFF2-40B4-BE49-F238E27FC236}">
                <a16:creationId xmlns:a16="http://schemas.microsoft.com/office/drawing/2014/main" id="{0B6CBDEB-47F3-4441-85B9-A3A8DD13451C}"/>
              </a:ext>
            </a:extLst>
          </p:cNvPr>
          <p:cNvSpPr/>
          <p:nvPr/>
        </p:nvSpPr>
        <p:spPr>
          <a:xfrm>
            <a:off x="2456400" y="599502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關鍵字</a:t>
            </a:r>
            <a:endParaRPr lang="en-US" altLang="zh-TW" sz="1800" b="1" dirty="0">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A79589C8-12B5-46B4-BBD4-17D0AFD6EC79}"/>
              </a:ext>
            </a:extLst>
          </p:cNvPr>
          <p:cNvSpPr/>
          <p:nvPr/>
        </p:nvSpPr>
        <p:spPr>
          <a:xfrm>
            <a:off x="701131" y="1251337"/>
            <a:ext cx="1026863"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檢索列</a:t>
            </a:r>
            <a:endParaRPr lang="en-US" altLang="zh-TW" sz="1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01037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106" y="6061294"/>
            <a:ext cx="1749191" cy="531248"/>
          </a:xfrm>
          <a:prstGeom prst="rect">
            <a:avLst/>
          </a:prstGeom>
        </p:spPr>
      </p:pic>
      <p:sp>
        <p:nvSpPr>
          <p:cNvPr id="73730" name="Text Box 1"/>
          <p:cNvSpPr txBox="1">
            <a:spLocks noChangeArrowheads="1"/>
          </p:cNvSpPr>
          <p:nvPr/>
        </p:nvSpPr>
        <p:spPr bwMode="auto">
          <a:xfrm>
            <a:off x="431537" y="544513"/>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3" name="Text Box 9"/>
          <p:cNvSpPr txBox="1">
            <a:spLocks noChangeArrowheads="1"/>
          </p:cNvSpPr>
          <p:nvPr/>
        </p:nvSpPr>
        <p:spPr bwMode="auto">
          <a:xfrm>
            <a:off x="862807" y="1500356"/>
            <a:ext cx="8651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作者</a:t>
            </a:r>
            <a:endParaRPr lang="en-US" altLang="zh-TW" sz="1800" b="1" dirty="0">
              <a:solidFill>
                <a:srgbClr val="000000"/>
              </a:solidFill>
              <a:ea typeface="微軟正黑體" panose="020B0604030504040204" pitchFamily="34" charset="-120"/>
            </a:endParaRPr>
          </a:p>
        </p:txBody>
      </p:sp>
      <p:sp>
        <p:nvSpPr>
          <p:cNvPr id="62474" name="Text Box 10"/>
          <p:cNvSpPr txBox="1">
            <a:spLocks noChangeArrowheads="1"/>
          </p:cNvSpPr>
          <p:nvPr/>
        </p:nvSpPr>
        <p:spPr bwMode="auto">
          <a:xfrm>
            <a:off x="2712357" y="1476712"/>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所屬單位</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7333297" y="1476405"/>
            <a:ext cx="100806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出版商</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945692" y="147994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a:t>
            </a:r>
            <a:r>
              <a:rPr lang="zh-TW" altLang="en-US" sz="1800" b="1" dirty="0">
                <a:solidFill>
                  <a:srgbClr val="000000"/>
                </a:solidFill>
                <a:ea typeface="微軟正黑體" panose="020B0604030504040204" pitchFamily="34" charset="-120"/>
              </a:rPr>
              <a:t>品</a:t>
            </a:r>
            <a:r>
              <a:rPr lang="en-US" altLang="zh-TW" sz="1800" b="1" dirty="0" err="1">
                <a:solidFill>
                  <a:srgbClr val="000000"/>
                </a:solidFill>
                <a:ea typeface="微軟正黑體" panose="020B0604030504040204" pitchFamily="34" charset="-120"/>
              </a:rPr>
              <a:t>標題</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415758" y="1053902"/>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47521" y="266700"/>
            <a:ext cx="4116388"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2" name="圖片 1">
            <a:extLst>
              <a:ext uri="{FF2B5EF4-FFF2-40B4-BE49-F238E27FC236}">
                <a16:creationId xmlns:a16="http://schemas.microsoft.com/office/drawing/2014/main" id="{440EBC03-553E-4940-95FD-521B4E879D57}"/>
              </a:ext>
            </a:extLst>
          </p:cNvPr>
          <p:cNvPicPr>
            <a:picLocks noChangeAspect="1"/>
          </p:cNvPicPr>
          <p:nvPr/>
        </p:nvPicPr>
        <p:blipFill>
          <a:blip r:embed="rId4"/>
          <a:stretch>
            <a:fillRect/>
          </a:stretch>
        </p:blipFill>
        <p:spPr>
          <a:xfrm>
            <a:off x="279613" y="1960166"/>
            <a:ext cx="2200275" cy="2514600"/>
          </a:xfrm>
          <a:prstGeom prst="rect">
            <a:avLst/>
          </a:prstGeom>
        </p:spPr>
      </p:pic>
      <p:pic>
        <p:nvPicPr>
          <p:cNvPr id="3" name="圖片 2">
            <a:extLst>
              <a:ext uri="{FF2B5EF4-FFF2-40B4-BE49-F238E27FC236}">
                <a16:creationId xmlns:a16="http://schemas.microsoft.com/office/drawing/2014/main" id="{5BF27E1A-7D92-449A-8570-E28D9D32E9CC}"/>
              </a:ext>
            </a:extLst>
          </p:cNvPr>
          <p:cNvPicPr>
            <a:picLocks noChangeAspect="1"/>
          </p:cNvPicPr>
          <p:nvPr/>
        </p:nvPicPr>
        <p:blipFill>
          <a:blip r:embed="rId5"/>
          <a:stretch>
            <a:fillRect/>
          </a:stretch>
        </p:blipFill>
        <p:spPr>
          <a:xfrm>
            <a:off x="2412619" y="1960166"/>
            <a:ext cx="2257425" cy="3543300"/>
          </a:xfrm>
          <a:prstGeom prst="rect">
            <a:avLst/>
          </a:prstGeom>
        </p:spPr>
      </p:pic>
      <p:pic>
        <p:nvPicPr>
          <p:cNvPr id="8" name="圖片 7">
            <a:extLst>
              <a:ext uri="{FF2B5EF4-FFF2-40B4-BE49-F238E27FC236}">
                <a16:creationId xmlns:a16="http://schemas.microsoft.com/office/drawing/2014/main" id="{A1D492AF-B6CF-49B4-9D37-52C0A07D2429}"/>
              </a:ext>
            </a:extLst>
          </p:cNvPr>
          <p:cNvPicPr>
            <a:picLocks noChangeAspect="1"/>
          </p:cNvPicPr>
          <p:nvPr/>
        </p:nvPicPr>
        <p:blipFill>
          <a:blip r:embed="rId6"/>
          <a:stretch>
            <a:fillRect/>
          </a:stretch>
        </p:blipFill>
        <p:spPr>
          <a:xfrm>
            <a:off x="4670044" y="1960166"/>
            <a:ext cx="2171700" cy="3800475"/>
          </a:xfrm>
          <a:prstGeom prst="rect">
            <a:avLst/>
          </a:prstGeom>
        </p:spPr>
      </p:pic>
      <p:pic>
        <p:nvPicPr>
          <p:cNvPr id="9" name="圖片 8">
            <a:extLst>
              <a:ext uri="{FF2B5EF4-FFF2-40B4-BE49-F238E27FC236}">
                <a16:creationId xmlns:a16="http://schemas.microsoft.com/office/drawing/2014/main" id="{CC34061C-14DA-40F8-AE45-D83CFC42F125}"/>
              </a:ext>
            </a:extLst>
          </p:cNvPr>
          <p:cNvPicPr>
            <a:picLocks noChangeAspect="1"/>
          </p:cNvPicPr>
          <p:nvPr/>
        </p:nvPicPr>
        <p:blipFill>
          <a:blip r:embed="rId7"/>
          <a:stretch>
            <a:fillRect/>
          </a:stretch>
        </p:blipFill>
        <p:spPr>
          <a:xfrm>
            <a:off x="6918159" y="1984229"/>
            <a:ext cx="2143125" cy="2066925"/>
          </a:xfrm>
          <a:prstGeom prst="rect">
            <a:avLst/>
          </a:prstGeom>
        </p:spPr>
      </p:pic>
    </p:spTree>
    <p:extLst>
      <p:ext uri="{BB962C8B-B14F-4D97-AF65-F5344CB8AC3E}">
        <p14:creationId xmlns:p14="http://schemas.microsoft.com/office/powerpoint/2010/main" val="207516350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397" y="5436371"/>
            <a:ext cx="1749191" cy="531248"/>
          </a:xfrm>
          <a:prstGeom prst="rect">
            <a:avLst/>
          </a:prstGeom>
        </p:spPr>
      </p:pic>
      <p:sp>
        <p:nvSpPr>
          <p:cNvPr id="73730" name="Text Box 1"/>
          <p:cNvSpPr txBox="1">
            <a:spLocks noChangeArrowheads="1"/>
          </p:cNvSpPr>
          <p:nvPr/>
        </p:nvSpPr>
        <p:spPr bwMode="auto">
          <a:xfrm>
            <a:off x="377824" y="727074"/>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4" name="Text Box 10"/>
          <p:cNvSpPr txBox="1">
            <a:spLocks noChangeArrowheads="1"/>
          </p:cNvSpPr>
          <p:nvPr/>
        </p:nvSpPr>
        <p:spPr bwMode="auto">
          <a:xfrm>
            <a:off x="338137" y="1982071"/>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補充項目</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4657349" y="3885061"/>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標準種類</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643437" y="197730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標準狀態</a:t>
            </a:r>
            <a:endParaRPr lang="en-US" altLang="zh-TW" sz="1800" b="1" dirty="0">
              <a:solidFill>
                <a:srgbClr val="000000"/>
              </a:solidFill>
              <a:ea typeface="微軟正黑體" panose="020B0604030504040204" pitchFamily="34" charset="-120"/>
            </a:endParaRPr>
          </a:p>
        </p:txBody>
      </p:sp>
      <p:sp>
        <p:nvSpPr>
          <p:cNvPr id="62479" name="Text Box 15"/>
          <p:cNvSpPr txBox="1">
            <a:spLocks noChangeArrowheads="1"/>
          </p:cNvSpPr>
          <p:nvPr/>
        </p:nvSpPr>
        <p:spPr bwMode="auto">
          <a:xfrm>
            <a:off x="2225674" y="1977307"/>
            <a:ext cx="20145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研討會舉辦地點</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389730" y="1308099"/>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25400" y="226865"/>
            <a:ext cx="3721100" cy="347810"/>
            <a:chOff x="25400" y="226865"/>
            <a:chExt cx="3721100" cy="347810"/>
          </a:xfrm>
        </p:grpSpPr>
        <p:sp>
          <p:nvSpPr>
            <p:cNvPr id="19" name="Parallelogram 18"/>
            <p:cNvSpPr/>
            <p:nvPr/>
          </p:nvSpPr>
          <p:spPr>
            <a:xfrm>
              <a:off x="25400" y="226865"/>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4" name="圖片 3">
            <a:extLst>
              <a:ext uri="{FF2B5EF4-FFF2-40B4-BE49-F238E27FC236}">
                <a16:creationId xmlns:a16="http://schemas.microsoft.com/office/drawing/2014/main" id="{9175FC39-479B-48A2-9597-1E25C09EE7B3}"/>
              </a:ext>
            </a:extLst>
          </p:cNvPr>
          <p:cNvPicPr>
            <a:picLocks noChangeAspect="1"/>
          </p:cNvPicPr>
          <p:nvPr/>
        </p:nvPicPr>
        <p:blipFill>
          <a:blip r:embed="rId4"/>
          <a:stretch>
            <a:fillRect/>
          </a:stretch>
        </p:blipFill>
        <p:spPr>
          <a:xfrm>
            <a:off x="6826363" y="2319337"/>
            <a:ext cx="2266950" cy="2219325"/>
          </a:xfrm>
          <a:prstGeom prst="rect">
            <a:avLst/>
          </a:prstGeom>
        </p:spPr>
      </p:pic>
      <p:pic>
        <p:nvPicPr>
          <p:cNvPr id="5" name="圖片 4">
            <a:extLst>
              <a:ext uri="{FF2B5EF4-FFF2-40B4-BE49-F238E27FC236}">
                <a16:creationId xmlns:a16="http://schemas.microsoft.com/office/drawing/2014/main" id="{77AA4B46-50D6-49F1-A7C0-28DF30F26946}"/>
              </a:ext>
            </a:extLst>
          </p:cNvPr>
          <p:cNvPicPr>
            <a:picLocks noChangeAspect="1"/>
          </p:cNvPicPr>
          <p:nvPr/>
        </p:nvPicPr>
        <p:blipFill>
          <a:blip r:embed="rId5"/>
          <a:stretch>
            <a:fillRect/>
          </a:stretch>
        </p:blipFill>
        <p:spPr>
          <a:xfrm>
            <a:off x="181227" y="2348819"/>
            <a:ext cx="2133600" cy="1323975"/>
          </a:xfrm>
          <a:prstGeom prst="rect">
            <a:avLst/>
          </a:prstGeom>
        </p:spPr>
      </p:pic>
      <p:pic>
        <p:nvPicPr>
          <p:cNvPr id="6" name="圖片 5">
            <a:extLst>
              <a:ext uri="{FF2B5EF4-FFF2-40B4-BE49-F238E27FC236}">
                <a16:creationId xmlns:a16="http://schemas.microsoft.com/office/drawing/2014/main" id="{A554D0A2-18F6-43F1-B710-91213FB9C9A5}"/>
              </a:ext>
            </a:extLst>
          </p:cNvPr>
          <p:cNvPicPr>
            <a:picLocks noChangeAspect="1"/>
          </p:cNvPicPr>
          <p:nvPr/>
        </p:nvPicPr>
        <p:blipFill>
          <a:blip r:embed="rId6"/>
          <a:stretch>
            <a:fillRect/>
          </a:stretch>
        </p:blipFill>
        <p:spPr>
          <a:xfrm>
            <a:off x="2261422" y="2344327"/>
            <a:ext cx="2114550" cy="2495550"/>
          </a:xfrm>
          <a:prstGeom prst="rect">
            <a:avLst/>
          </a:prstGeom>
        </p:spPr>
      </p:pic>
      <p:sp>
        <p:nvSpPr>
          <p:cNvPr id="22" name="Text Box 11">
            <a:extLst>
              <a:ext uri="{FF2B5EF4-FFF2-40B4-BE49-F238E27FC236}">
                <a16:creationId xmlns:a16="http://schemas.microsoft.com/office/drawing/2014/main" id="{7BCC6CE5-68C4-4635-99DA-FB5A0C59D345}"/>
              </a:ext>
            </a:extLst>
          </p:cNvPr>
          <p:cNvSpPr txBox="1">
            <a:spLocks noChangeArrowheads="1"/>
          </p:cNvSpPr>
          <p:nvPr/>
        </p:nvSpPr>
        <p:spPr bwMode="auto">
          <a:xfrm>
            <a:off x="6796078" y="1972814"/>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關鍵字</a:t>
            </a:r>
            <a:endParaRPr lang="en-US" altLang="zh-TW" sz="1800" b="1" dirty="0">
              <a:solidFill>
                <a:srgbClr val="000000"/>
              </a:solidFill>
              <a:ea typeface="微軟正黑體" panose="020B0604030504040204" pitchFamily="34" charset="-120"/>
            </a:endParaRPr>
          </a:p>
        </p:txBody>
      </p:sp>
      <p:pic>
        <p:nvPicPr>
          <p:cNvPr id="7" name="圖片 6">
            <a:extLst>
              <a:ext uri="{FF2B5EF4-FFF2-40B4-BE49-F238E27FC236}">
                <a16:creationId xmlns:a16="http://schemas.microsoft.com/office/drawing/2014/main" id="{7E671A03-038C-46DD-AB86-EB2069D4D9AE}"/>
              </a:ext>
            </a:extLst>
          </p:cNvPr>
          <p:cNvPicPr>
            <a:picLocks noChangeAspect="1"/>
          </p:cNvPicPr>
          <p:nvPr/>
        </p:nvPicPr>
        <p:blipFill>
          <a:blip r:embed="rId7"/>
          <a:stretch>
            <a:fillRect/>
          </a:stretch>
        </p:blipFill>
        <p:spPr>
          <a:xfrm>
            <a:off x="4558180" y="2339233"/>
            <a:ext cx="2085975" cy="1066800"/>
          </a:xfrm>
          <a:prstGeom prst="rect">
            <a:avLst/>
          </a:prstGeom>
        </p:spPr>
      </p:pic>
      <p:pic>
        <p:nvPicPr>
          <p:cNvPr id="10" name="圖片 9">
            <a:extLst>
              <a:ext uri="{FF2B5EF4-FFF2-40B4-BE49-F238E27FC236}">
                <a16:creationId xmlns:a16="http://schemas.microsoft.com/office/drawing/2014/main" id="{57BC40D2-F8E4-4A9A-8ADA-D1839F64CBCC}"/>
              </a:ext>
            </a:extLst>
          </p:cNvPr>
          <p:cNvPicPr>
            <a:picLocks noChangeAspect="1"/>
          </p:cNvPicPr>
          <p:nvPr/>
        </p:nvPicPr>
        <p:blipFill>
          <a:blip r:embed="rId8"/>
          <a:stretch>
            <a:fillRect/>
          </a:stretch>
        </p:blipFill>
        <p:spPr>
          <a:xfrm>
            <a:off x="4558180" y="4554817"/>
            <a:ext cx="2085975" cy="1047750"/>
          </a:xfrm>
          <a:prstGeom prst="rect">
            <a:avLst/>
          </a:prstGeom>
        </p:spPr>
      </p:pic>
    </p:spTree>
    <p:extLst>
      <p:ext uri="{BB962C8B-B14F-4D97-AF65-F5344CB8AC3E}">
        <p14:creationId xmlns:p14="http://schemas.microsoft.com/office/powerpoint/2010/main" val="382234372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B59E7D0-7E54-420C-ADA3-B7A766E536E7}"/>
              </a:ext>
            </a:extLst>
          </p:cNvPr>
          <p:cNvPicPr>
            <a:picLocks noChangeAspect="1"/>
          </p:cNvPicPr>
          <p:nvPr/>
        </p:nvPicPr>
        <p:blipFill>
          <a:blip r:embed="rId3"/>
          <a:stretch>
            <a:fillRect/>
          </a:stretch>
        </p:blipFill>
        <p:spPr>
          <a:xfrm>
            <a:off x="888749" y="1251535"/>
            <a:ext cx="2352675" cy="4619625"/>
          </a:xfrm>
          <a:prstGeom prst="rect">
            <a:avLst/>
          </a:prstGeom>
        </p:spPr>
      </p:pic>
      <p:sp>
        <p:nvSpPr>
          <p:cNvPr id="74755" name="Text Box 2"/>
          <p:cNvSpPr txBox="1">
            <a:spLocks noChangeArrowheads="1"/>
          </p:cNvSpPr>
          <p:nvPr/>
        </p:nvSpPr>
        <p:spPr bwMode="auto">
          <a:xfrm>
            <a:off x="3605005" y="2296410"/>
            <a:ext cx="2820987" cy="53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700"/>
              </a:spcBef>
              <a:buClrTx/>
              <a:buSzPct val="80000"/>
              <a:buFontTx/>
              <a:buNone/>
            </a:pPr>
            <a:r>
              <a:rPr lang="en-US" altLang="zh-TW" sz="1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顯示發表文章數量最高的前25位作者</a:t>
            </a:r>
          </a:p>
        </p:txBody>
      </p:sp>
      <p:sp>
        <p:nvSpPr>
          <p:cNvPr id="74756" name="Text Box 3"/>
          <p:cNvSpPr txBox="1">
            <a:spLocks noChangeArrowheads="1"/>
          </p:cNvSpPr>
          <p:nvPr/>
        </p:nvSpPr>
        <p:spPr bwMode="auto">
          <a:xfrm>
            <a:off x="762000" y="682843"/>
            <a:ext cx="7772400" cy="6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作者檢索與分析</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4759" name="Rectangle 6"/>
          <p:cNvSpPr>
            <a:spLocks noChangeArrowheads="1"/>
          </p:cNvSpPr>
          <p:nvPr/>
        </p:nvSpPr>
        <p:spPr bwMode="auto">
          <a:xfrm>
            <a:off x="875506" y="1602365"/>
            <a:ext cx="2438400" cy="533400"/>
          </a:xfrm>
          <a:prstGeom prst="rect">
            <a:avLst/>
          </a:prstGeom>
          <a:noFill/>
          <a:ln w="381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74760" name="Text Box 7"/>
          <p:cNvSpPr txBox="1">
            <a:spLocks noChangeArrowheads="1"/>
          </p:cNvSpPr>
          <p:nvPr/>
        </p:nvSpPr>
        <p:spPr bwMode="auto">
          <a:xfrm>
            <a:off x="3605005" y="1602365"/>
            <a:ext cx="2618202"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9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快速定位該領域專家</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36512" y="291057"/>
            <a:ext cx="4116388" cy="333375"/>
            <a:chOff x="-838200" y="266700"/>
            <a:chExt cx="4116388" cy="333375"/>
          </a:xfrm>
        </p:grpSpPr>
        <p:sp>
          <p:nvSpPr>
            <p:cNvPr id="10" name="Parallelogram 9"/>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3" name="Picture 1">
            <a:extLst>
              <a:ext uri="{FF2B5EF4-FFF2-40B4-BE49-F238E27FC236}">
                <a16:creationId xmlns:a16="http://schemas.microsoft.com/office/drawing/2014/main" id="{E14F7B0E-4293-4912-AE3A-974258E2A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2744790250"/>
      </p:ext>
    </p:extLst>
  </p:cSld>
  <p:clrMapOvr>
    <a:masterClrMapping/>
  </p:clrMapOvr>
  <p:transition spd="med">
    <p:cover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1D51DC5-DCA7-4BAB-9FE0-86B647F81C71}"/>
              </a:ext>
            </a:extLst>
          </p:cNvPr>
          <p:cNvPicPr>
            <a:picLocks noChangeAspect="1"/>
          </p:cNvPicPr>
          <p:nvPr/>
        </p:nvPicPr>
        <p:blipFill>
          <a:blip r:embed="rId3"/>
          <a:stretch>
            <a:fillRect/>
          </a:stretch>
        </p:blipFill>
        <p:spPr>
          <a:xfrm>
            <a:off x="6484095" y="1868477"/>
            <a:ext cx="2343151" cy="3261404"/>
          </a:xfrm>
          <a:prstGeom prst="rect">
            <a:avLst/>
          </a:prstGeom>
        </p:spPr>
      </p:pic>
      <p:pic>
        <p:nvPicPr>
          <p:cNvPr id="6" name="圖片 5">
            <a:extLst>
              <a:ext uri="{FF2B5EF4-FFF2-40B4-BE49-F238E27FC236}">
                <a16:creationId xmlns:a16="http://schemas.microsoft.com/office/drawing/2014/main" id="{3E2CC31C-54AA-448B-AA09-A5DC69B027A5}"/>
              </a:ext>
            </a:extLst>
          </p:cNvPr>
          <p:cNvPicPr>
            <a:picLocks noChangeAspect="1"/>
          </p:cNvPicPr>
          <p:nvPr/>
        </p:nvPicPr>
        <p:blipFill>
          <a:blip r:embed="rId4"/>
          <a:stretch>
            <a:fillRect/>
          </a:stretch>
        </p:blipFill>
        <p:spPr>
          <a:xfrm>
            <a:off x="4068989" y="2777273"/>
            <a:ext cx="2343150" cy="2419350"/>
          </a:xfrm>
          <a:prstGeom prst="rect">
            <a:avLst/>
          </a:prstGeom>
        </p:spPr>
      </p:pic>
      <p:pic>
        <p:nvPicPr>
          <p:cNvPr id="16" name="圖片 15">
            <a:extLst>
              <a:ext uri="{FF2B5EF4-FFF2-40B4-BE49-F238E27FC236}">
                <a16:creationId xmlns:a16="http://schemas.microsoft.com/office/drawing/2014/main" id="{12380580-956D-4209-BDD4-476E772EF781}"/>
              </a:ext>
            </a:extLst>
          </p:cNvPr>
          <p:cNvPicPr>
            <a:picLocks noChangeAspect="1"/>
          </p:cNvPicPr>
          <p:nvPr/>
        </p:nvPicPr>
        <p:blipFill>
          <a:blip r:embed="rId5"/>
          <a:stretch>
            <a:fillRect/>
          </a:stretch>
        </p:blipFill>
        <p:spPr>
          <a:xfrm>
            <a:off x="990196" y="1935219"/>
            <a:ext cx="1944050" cy="4027534"/>
          </a:xfrm>
          <a:prstGeom prst="rect">
            <a:avLst/>
          </a:prstGeom>
        </p:spPr>
      </p:pic>
      <p:sp>
        <p:nvSpPr>
          <p:cNvPr id="75778" name="标题 1"/>
          <p:cNvSpPr>
            <a:spLocks noGrp="1"/>
          </p:cNvSpPr>
          <p:nvPr>
            <p:ph type="title" idx="4294967295"/>
          </p:nvPr>
        </p:nvSpPr>
        <p:spPr>
          <a:xfrm>
            <a:off x="684213" y="574675"/>
            <a:ext cx="4176713" cy="828675"/>
          </a:xfrm>
        </p:spPr>
        <p:txBody>
          <a:bodyPr/>
          <a:lstStyle/>
          <a:p>
            <a:pPr eaLnBrk="1" hangingPunct="1"/>
            <a:r>
              <a:rPr lang="zh-TW" altLang="en-US" sz="4000" b="1" dirty="0">
                <a:solidFill>
                  <a:srgbClr val="C00000"/>
                </a:solidFill>
                <a:latin typeface="微軟正黑體" panose="020B0604030504040204" pitchFamily="34" charset="-120"/>
                <a:ea typeface="微軟正黑體" panose="020B0604030504040204" pitchFamily="34" charset="-120"/>
              </a:rPr>
              <a:t>機構檢索與分析</a:t>
            </a:r>
            <a:endParaRPr lang="zh-CN" altLang="en-US" sz="4000" b="1" dirty="0">
              <a:solidFill>
                <a:srgbClr val="C00000"/>
              </a:solidFill>
              <a:latin typeface="微軟正黑體" panose="020B0604030504040204" pitchFamily="34" charset="-120"/>
              <a:ea typeface="微軟正黑體" panose="020B0604030504040204" pitchFamily="34" charset="-120"/>
            </a:endParaRPr>
          </a:p>
        </p:txBody>
      </p:sp>
      <p:sp>
        <p:nvSpPr>
          <p:cNvPr id="75780" name="TextBox 2"/>
          <p:cNvSpPr txBox="1">
            <a:spLocks noChangeArrowheads="1"/>
          </p:cNvSpPr>
          <p:nvPr/>
        </p:nvSpPr>
        <p:spPr bwMode="auto">
          <a:xfrm>
            <a:off x="2895600" y="2667000"/>
            <a:ext cx="1141414"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CN" sz="18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名出版</a:t>
            </a:r>
            <a:r>
              <a:rPr lang="zh-CN" altLang="en-US" sz="1800" b="1" dirty="0">
                <a:latin typeface="微軟正黑體" panose="020B0604030504040204" pitchFamily="34" charset="-120"/>
                <a:ea typeface="微軟正黑體" panose="020B0604030504040204" pitchFamily="34" charset="-120"/>
                <a:cs typeface="Times New Roman" panose="02020603050405020304" pitchFamily="18" charset="0"/>
              </a:rPr>
              <a:t>機構</a:t>
            </a:r>
          </a:p>
          <a:p>
            <a:pPr hangingPunct="1">
              <a:lnSpc>
                <a:spcPct val="80000"/>
              </a:lnSpc>
              <a:spcBef>
                <a:spcPct val="20000"/>
              </a:spcBef>
              <a:buClr>
                <a:schemeClr val="bg2"/>
              </a:buClr>
              <a:buSzPct val="80000"/>
              <a:buFont typeface="Wingdings" panose="05000000000000000000" pitchFamily="2" charset="2"/>
              <a:buNone/>
            </a:pP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sp>
        <p:nvSpPr>
          <p:cNvPr id="75786" name="矩形 9"/>
          <p:cNvSpPr>
            <a:spLocks noChangeArrowheads="1"/>
          </p:cNvSpPr>
          <p:nvPr/>
        </p:nvSpPr>
        <p:spPr bwMode="auto">
          <a:xfrm>
            <a:off x="4107635" y="3295401"/>
            <a:ext cx="732015" cy="40755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75783" name="TextBox 11"/>
          <p:cNvSpPr txBox="1">
            <a:spLocks noChangeArrowheads="1"/>
          </p:cNvSpPr>
          <p:nvPr/>
        </p:nvSpPr>
        <p:spPr bwMode="auto">
          <a:xfrm>
            <a:off x="4068989" y="2184612"/>
            <a:ext cx="21955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solidFill>
                  <a:schemeClr val="tx1"/>
                </a:solidFill>
                <a:latin typeface="微軟正黑體" panose="020B0604030504040204" pitchFamily="34" charset="-120"/>
                <a:ea typeface="微軟正黑體" panose="020B0604030504040204" pitchFamily="34" charset="-120"/>
              </a:rPr>
              <a:t>可檢索機構名、地名和國家</a:t>
            </a:r>
          </a:p>
        </p:txBody>
      </p:sp>
      <p:sp>
        <p:nvSpPr>
          <p:cNvPr id="75784" name="TextBox 2"/>
          <p:cNvSpPr txBox="1">
            <a:spLocks noChangeArrowheads="1"/>
          </p:cNvSpPr>
          <p:nvPr/>
        </p:nvSpPr>
        <p:spPr bwMode="auto">
          <a:xfrm>
            <a:off x="1009649" y="1263192"/>
            <a:ext cx="564181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快速定位該領域的領先研究機構；深度了解該</a:t>
            </a:r>
          </a:p>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關注的研究機構，為申請學校和進入公司做準備</a:t>
            </a:r>
          </a:p>
        </p:txBody>
      </p:sp>
      <p:grpSp>
        <p:nvGrpSpPr>
          <p:cNvPr id="13" name="Group 12"/>
          <p:cNvGrpSpPr/>
          <p:nvPr/>
        </p:nvGrpSpPr>
        <p:grpSpPr>
          <a:xfrm>
            <a:off x="0" y="297992"/>
            <a:ext cx="4116388" cy="333375"/>
            <a:chOff x="-838200" y="266700"/>
            <a:chExt cx="4116388"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20" name="矩形 9">
            <a:extLst>
              <a:ext uri="{FF2B5EF4-FFF2-40B4-BE49-F238E27FC236}">
                <a16:creationId xmlns:a16="http://schemas.microsoft.com/office/drawing/2014/main" id="{47B4842C-889B-411B-929D-C6BCC81F8C41}"/>
              </a:ext>
            </a:extLst>
          </p:cNvPr>
          <p:cNvSpPr>
            <a:spLocks noChangeArrowheads="1"/>
          </p:cNvSpPr>
          <p:nvPr/>
        </p:nvSpPr>
        <p:spPr bwMode="auto">
          <a:xfrm>
            <a:off x="6484095" y="2366522"/>
            <a:ext cx="819073" cy="36312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2" name="矩形 9">
            <a:extLst>
              <a:ext uri="{FF2B5EF4-FFF2-40B4-BE49-F238E27FC236}">
                <a16:creationId xmlns:a16="http://schemas.microsoft.com/office/drawing/2014/main" id="{04A177F2-D353-45E2-AAB1-6CBEAEA800C2}"/>
              </a:ext>
            </a:extLst>
          </p:cNvPr>
          <p:cNvSpPr>
            <a:spLocks noChangeArrowheads="1"/>
          </p:cNvSpPr>
          <p:nvPr/>
        </p:nvSpPr>
        <p:spPr bwMode="auto">
          <a:xfrm>
            <a:off x="951550" y="2667000"/>
            <a:ext cx="1944050" cy="32957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7" name="Picture 1">
            <a:extLst>
              <a:ext uri="{FF2B5EF4-FFF2-40B4-BE49-F238E27FC236}">
                <a16:creationId xmlns:a16="http://schemas.microsoft.com/office/drawing/2014/main" id="{33988225-48F1-4AC1-B4D1-57FD6096EF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14246573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24480C2-233F-4C23-9F0D-A06286BFDDC8}"/>
              </a:ext>
            </a:extLst>
          </p:cNvPr>
          <p:cNvPicPr>
            <a:picLocks noChangeAspect="1"/>
          </p:cNvPicPr>
          <p:nvPr/>
        </p:nvPicPr>
        <p:blipFill>
          <a:blip r:embed="rId3"/>
          <a:stretch>
            <a:fillRect/>
          </a:stretch>
        </p:blipFill>
        <p:spPr>
          <a:xfrm>
            <a:off x="3181116" y="1676400"/>
            <a:ext cx="2314575" cy="4158916"/>
          </a:xfrm>
          <a:prstGeom prst="rect">
            <a:avLst/>
          </a:prstGeom>
        </p:spPr>
      </p:pic>
      <p:pic>
        <p:nvPicPr>
          <p:cNvPr id="6" name="圖片 5">
            <a:extLst>
              <a:ext uri="{FF2B5EF4-FFF2-40B4-BE49-F238E27FC236}">
                <a16:creationId xmlns:a16="http://schemas.microsoft.com/office/drawing/2014/main" id="{EF2DB325-6D6B-4A59-82B7-4BBD31272EE7}"/>
              </a:ext>
            </a:extLst>
          </p:cNvPr>
          <p:cNvPicPr>
            <a:picLocks noChangeAspect="1"/>
          </p:cNvPicPr>
          <p:nvPr/>
        </p:nvPicPr>
        <p:blipFill>
          <a:blip r:embed="rId4"/>
          <a:stretch>
            <a:fillRect/>
          </a:stretch>
        </p:blipFill>
        <p:spPr>
          <a:xfrm>
            <a:off x="527844" y="1676400"/>
            <a:ext cx="2400300" cy="4158916"/>
          </a:xfrm>
          <a:prstGeom prst="rect">
            <a:avLst/>
          </a:prstGeom>
        </p:spPr>
      </p:pic>
      <p:sp>
        <p:nvSpPr>
          <p:cNvPr id="76802" name="Text Box 1"/>
          <p:cNvSpPr txBox="1">
            <a:spLocks noChangeArrowheads="1"/>
          </p:cNvSpPr>
          <p:nvPr/>
        </p:nvSpPr>
        <p:spPr bwMode="auto">
          <a:xfrm>
            <a:off x="543817" y="68840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多重縮小檢索範圍</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6806" name="Text Box 5"/>
          <p:cNvSpPr txBox="1">
            <a:spLocks noChangeArrowheads="1"/>
          </p:cNvSpPr>
          <p:nvPr/>
        </p:nvSpPr>
        <p:spPr bwMode="auto">
          <a:xfrm>
            <a:off x="2101755" y="1255090"/>
            <a:ext cx="4284260"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6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了解哪些期刊、會議可能是投稿對象</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45516" y="286137"/>
            <a:ext cx="4116388" cy="333375"/>
            <a:chOff x="-838200" y="266700"/>
            <a:chExt cx="4116388" cy="333375"/>
          </a:xfrm>
        </p:grpSpPr>
        <p:sp>
          <p:nvSpPr>
            <p:cNvPr id="8" name="Parallelogram 7"/>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11" name="矩形 9">
            <a:extLst>
              <a:ext uri="{FF2B5EF4-FFF2-40B4-BE49-F238E27FC236}">
                <a16:creationId xmlns:a16="http://schemas.microsoft.com/office/drawing/2014/main" id="{2E37CEEC-E1DB-48B0-A519-37429E16D11B}"/>
              </a:ext>
            </a:extLst>
          </p:cNvPr>
          <p:cNvSpPr>
            <a:spLocks noChangeArrowheads="1"/>
          </p:cNvSpPr>
          <p:nvPr/>
        </p:nvSpPr>
        <p:spPr bwMode="auto">
          <a:xfrm>
            <a:off x="527844" y="2672150"/>
            <a:ext cx="2355056" cy="31631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3" name="矩形 9">
            <a:extLst>
              <a:ext uri="{FF2B5EF4-FFF2-40B4-BE49-F238E27FC236}">
                <a16:creationId xmlns:a16="http://schemas.microsoft.com/office/drawing/2014/main" id="{0F5A1A43-A853-4912-87F6-FF60F7AD16AE}"/>
              </a:ext>
            </a:extLst>
          </p:cNvPr>
          <p:cNvSpPr>
            <a:spLocks noChangeArrowheads="1"/>
          </p:cNvSpPr>
          <p:nvPr/>
        </p:nvSpPr>
        <p:spPr bwMode="auto">
          <a:xfrm>
            <a:off x="3135872" y="2162511"/>
            <a:ext cx="2052065" cy="367280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2" name="Picture 1">
            <a:extLst>
              <a:ext uri="{FF2B5EF4-FFF2-40B4-BE49-F238E27FC236}">
                <a16:creationId xmlns:a16="http://schemas.microsoft.com/office/drawing/2014/main" id="{6950AAA6-29F6-4F53-83E7-2464B54A40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14" name="圖片 13">
            <a:extLst>
              <a:ext uri="{FF2B5EF4-FFF2-40B4-BE49-F238E27FC236}">
                <a16:creationId xmlns:a16="http://schemas.microsoft.com/office/drawing/2014/main" id="{2D9BE344-4A62-4DB5-A206-66A8358DA0F0}"/>
              </a:ext>
            </a:extLst>
          </p:cNvPr>
          <p:cNvPicPr>
            <a:picLocks noChangeAspect="1"/>
          </p:cNvPicPr>
          <p:nvPr/>
        </p:nvPicPr>
        <p:blipFill>
          <a:blip r:embed="rId6"/>
          <a:stretch>
            <a:fillRect/>
          </a:stretch>
        </p:blipFill>
        <p:spPr>
          <a:xfrm>
            <a:off x="5631029" y="1701466"/>
            <a:ext cx="2333625" cy="4133850"/>
          </a:xfrm>
          <a:prstGeom prst="rect">
            <a:avLst/>
          </a:prstGeom>
        </p:spPr>
      </p:pic>
    </p:spTree>
    <p:extLst>
      <p:ext uri="{BB962C8B-B14F-4D97-AF65-F5344CB8AC3E}">
        <p14:creationId xmlns:p14="http://schemas.microsoft.com/office/powerpoint/2010/main" val="272813177"/>
      </p:ext>
    </p:extLst>
  </p:cSld>
  <p:clrMapOvr>
    <a:masterClrMapping/>
  </p:clrMapOvr>
  <p:transition spd="med">
    <p:cover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black">
          <a:xfrm>
            <a:off x="569824" y="241075"/>
            <a:ext cx="5481126"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en-US" altLang="en-US" sz="3600" b="1" dirty="0">
                <a:solidFill>
                  <a:srgbClr val="0066A1"/>
                </a:solidFill>
                <a:latin typeface="Verdana" pitchFamily="34" charset="0"/>
                <a:ea typeface="Verdana" panose="020B0604030504040204" pitchFamily="34" charset="0"/>
                <a:cs typeface="Verdana" panose="020B0604030504040204" pitchFamily="34" charset="0"/>
              </a:rPr>
              <a:t>IEEE</a:t>
            </a:r>
            <a:r>
              <a:rPr lang="zh-TW" altLang="en-US" sz="3600" b="1" dirty="0">
                <a:solidFill>
                  <a:srgbClr val="0066A1"/>
                </a:solidFill>
                <a:latin typeface="Verdana"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簡介</a:t>
            </a:r>
            <a:endParaRPr lang="en-US"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18435" name="Rectangle 3"/>
          <p:cNvSpPr>
            <a:spLocks noChangeArrowheads="1"/>
          </p:cNvSpPr>
          <p:nvPr/>
        </p:nvSpPr>
        <p:spPr bwMode="black">
          <a:xfrm>
            <a:off x="504107" y="912314"/>
            <a:ext cx="4309246" cy="127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1"/>
          <a:lstStyle>
            <a:lvl1pPr marL="342900" indent="-3429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ct val="110000"/>
              </a:lnSpc>
              <a:spcBef>
                <a:spcPct val="20000"/>
              </a:spcBef>
              <a:buClr>
                <a:schemeClr val="bg2"/>
              </a:buClr>
              <a:buSzPct val="80000"/>
              <a:buFont typeface="Wingdings" pitchFamily="2" charset="2"/>
              <a:buBlip>
                <a:blip r:embed="rId5"/>
              </a:buBlip>
            </a:pPr>
            <a:endParaRPr lang="en-US" altLang="en-US" sz="1500" dirty="0">
              <a:solidFill>
                <a:schemeClr val="tx1"/>
              </a:solidFill>
              <a:latin typeface="微軟正黑體" panose="020B0604030504040204" pitchFamily="34" charset="-120"/>
              <a:ea typeface="微軟正黑體" panose="020B0604030504040204" pitchFamily="34" charset="-120"/>
            </a:endParaRPr>
          </a:p>
          <a:p>
            <a:pPr eaLnBrk="1" hangingPunct="1">
              <a:spcBef>
                <a:spcPts val="0"/>
              </a:spcBef>
              <a:buClr>
                <a:schemeClr val="accent5">
                  <a:lumMod val="75000"/>
                </a:schemeClr>
              </a:buClr>
              <a:buSzPct val="120000"/>
              <a:buFont typeface="Wingdings" panose="05000000000000000000" pitchFamily="2" charset="2"/>
              <a:buChar char="§"/>
            </a:pP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非營利組織，全球最大的技術學會之一，成員遍佈</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160</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多個國家地區，會員超過</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42</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萬人</a:t>
            </a:r>
          </a:p>
          <a:p>
            <a:pPr marL="0" indent="0" eaLnBrk="1" hangingPunct="1">
              <a:lnSpc>
                <a:spcPct val="110000"/>
              </a:lnSpc>
              <a:spcBef>
                <a:spcPct val="20000"/>
              </a:spcBef>
              <a:buClr>
                <a:schemeClr val="bg2"/>
              </a:buClr>
              <a:buSzPct val="80000"/>
              <a:buNone/>
            </a:pPr>
            <a:endParaRPr lang="en-US" altLang="en-US" sz="1650"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 name="Rectangle 1"/>
          <p:cNvSpPr/>
          <p:nvPr/>
        </p:nvSpPr>
        <p:spPr>
          <a:xfrm>
            <a:off x="384837" y="4075453"/>
            <a:ext cx="4342703" cy="1574662"/>
          </a:xfrm>
          <a:prstGeom prst="rect">
            <a:avLst/>
          </a:prstGeom>
        </p:spPr>
        <p:txBody>
          <a:bodyPr wrap="square">
            <a:spAutoFit/>
          </a:bodyPr>
          <a:lstStyle/>
          <a:p>
            <a:pPr marL="342900" indent="-342900">
              <a:buClr>
                <a:schemeClr val="accent5">
                  <a:lumMod val="75000"/>
                </a:schemeClr>
              </a:buClr>
              <a:buSzPct val="120000"/>
              <a:buFont typeface="Wingdings" panose="05000000000000000000" pitchFamily="2" charset="2"/>
              <a:buChar char="§"/>
            </a:pPr>
            <a:r>
              <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 </a:t>
            </a:r>
            <a:r>
              <a:rPr lang="en-US" altLang="en-US" sz="2000" dirty="0" err="1">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Xplore</a:t>
            </a:r>
            <a:r>
              <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 </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資料庫涵蓋 </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342900" lvl="1">
              <a:lnSpc>
                <a:spcPct val="110000"/>
              </a:lnSpc>
              <a:spcBef>
                <a:spcPct val="20000"/>
              </a:spcBef>
              <a:buClr>
                <a:schemeClr val="bg2"/>
              </a:buClr>
            </a:pP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收錄</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500</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文獻內容</a:t>
            </a:r>
            <a:endPar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342900" lvl="1">
              <a:lnSpc>
                <a:spcPct val="110000"/>
              </a:lnSpc>
              <a:spcBef>
                <a:spcPct val="20000"/>
              </a:spcBef>
              <a:buClr>
                <a:schemeClr val="bg2"/>
              </a:buClr>
            </a:pP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每月平均高達</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1200</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萬次下載量</a:t>
            </a:r>
            <a:endPar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342900" lvl="1">
              <a:lnSpc>
                <a:spcPct val="110000"/>
              </a:lnSpc>
              <a:spcBef>
                <a:spcPct val="20000"/>
              </a:spcBef>
              <a:buClr>
                <a:schemeClr val="bg2"/>
              </a:buClr>
            </a:pP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超過</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500</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萬的用戶</a:t>
            </a:r>
            <a:endPar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Rectangle 2"/>
          <p:cNvSpPr/>
          <p:nvPr/>
        </p:nvSpPr>
        <p:spPr>
          <a:xfrm>
            <a:off x="384837" y="2372995"/>
            <a:ext cx="3961876" cy="1513107"/>
          </a:xfrm>
          <a:prstGeom prst="rect">
            <a:avLst/>
          </a:prstGeom>
        </p:spPr>
        <p:txBody>
          <a:bodyPr wrap="square">
            <a:spAutoFit/>
          </a:bodyPr>
          <a:lstStyle/>
          <a:p>
            <a:pPr marL="342900" indent="-342900">
              <a:buClr>
                <a:schemeClr val="accent5">
                  <a:lumMod val="75000"/>
                </a:schemeClr>
              </a:buClr>
              <a:buSzPct val="120000"/>
              <a:buFont typeface="Wingdings" panose="05000000000000000000" pitchFamily="2" charset="2"/>
              <a:buChar char="§"/>
            </a:pP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核心運作方式</a:t>
            </a: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342900" lvl="1">
              <a:lnSpc>
                <a:spcPct val="110000"/>
              </a:lnSpc>
              <a:spcBef>
                <a:spcPct val="20000"/>
              </a:spcBef>
              <a:buClr>
                <a:schemeClr val="bg2"/>
              </a:buClr>
              <a:buSzPct val="120000"/>
            </a:pPr>
            <a:r>
              <a:rPr lang="en-US" altLang="zh-TW"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a:t>
            </a: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會員、舉辦研討會、</a:t>
            </a:r>
            <a:r>
              <a:rPr lang="en-US"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 </a:t>
            </a:r>
          </a:p>
          <a:p>
            <a:pPr marL="342900" lvl="1">
              <a:lnSpc>
                <a:spcPct val="110000"/>
              </a:lnSpc>
              <a:spcBef>
                <a:spcPct val="20000"/>
              </a:spcBef>
              <a:buClr>
                <a:schemeClr val="bg2"/>
              </a:buClr>
            </a:pPr>
            <a:r>
              <a:rPr lang="zh-TW" alt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制定標準、出版期刊、會議論文、標準、電子書及線上課程</a:t>
            </a:r>
            <a:endParaRPr lang="en-US" sz="20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Rectangle 3"/>
          <p:cNvSpPr/>
          <p:nvPr/>
        </p:nvSpPr>
        <p:spPr>
          <a:xfrm>
            <a:off x="7725084" y="1733552"/>
            <a:ext cx="1418917" cy="1169551"/>
          </a:xfrm>
          <a:prstGeom prst="rect">
            <a:avLst/>
          </a:prstGeom>
        </p:spPr>
        <p:txBody>
          <a:bodyPr wrap="square">
            <a:spAutoFit/>
          </a:bodyPr>
          <a:lstStyle/>
          <a:p>
            <a:r>
              <a:rPr lang="en-US" altLang="zh-TW" sz="1400" dirty="0"/>
              <a:t>IEEE </a:t>
            </a:r>
            <a:r>
              <a:rPr lang="zh-TW" altLang="en-US" sz="1400" dirty="0"/>
              <a:t>能源領域學者 </a:t>
            </a:r>
            <a:r>
              <a:rPr lang="en-US" altLang="zh-TW" sz="1400" dirty="0" err="1"/>
              <a:t>RazanGafbin</a:t>
            </a:r>
            <a:r>
              <a:rPr lang="zh-TW" altLang="en-US" sz="1400" dirty="0"/>
              <a:t>在薩爾瓦多從事淨水專案</a:t>
            </a:r>
          </a:p>
          <a:p>
            <a:endParaRPr lang="zh-TW" altLang="en-US" sz="1400" dirty="0"/>
          </a:p>
        </p:txBody>
      </p:sp>
      <p:sp>
        <p:nvSpPr>
          <p:cNvPr id="12" name="Rectangle 11"/>
          <p:cNvSpPr/>
          <p:nvPr/>
        </p:nvSpPr>
        <p:spPr>
          <a:xfrm>
            <a:off x="7753626" y="4618598"/>
            <a:ext cx="1170409" cy="954107"/>
          </a:xfrm>
          <a:prstGeom prst="rect">
            <a:avLst/>
          </a:prstGeom>
        </p:spPr>
        <p:txBody>
          <a:bodyPr wrap="square">
            <a:spAutoFit/>
          </a:bodyPr>
          <a:lstStyle/>
          <a:p>
            <a:r>
              <a:rPr lang="en-US" sz="1400" dirty="0"/>
              <a:t>IEEE</a:t>
            </a:r>
            <a:r>
              <a:rPr lang="zh-TW" altLang="en-US" sz="1400" dirty="0"/>
              <a:t>智慧村計劃幫助撒哈拉以南的非洲村莊</a:t>
            </a:r>
            <a:endParaRPr lang="en-US" sz="1400" dirty="0"/>
          </a:p>
        </p:txBody>
      </p:sp>
      <p:pic>
        <p:nvPicPr>
          <p:cNvPr id="9" name="Picture 8"/>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30000"/>
                    </a14:imgEffect>
                    <a14:imgEffect>
                      <a14:brightnessContrast bright="28000" contrast="26000"/>
                    </a14:imgEffect>
                  </a14:imgLayer>
                </a14:imgProps>
              </a:ext>
              <a:ext uri="{28A0092B-C50C-407E-A947-70E740481C1C}">
                <a14:useLocalDpi xmlns:a14="http://schemas.microsoft.com/office/drawing/2010/main"/>
              </a:ext>
            </a:extLst>
          </a:blip>
          <a:srcRect t="15546"/>
          <a:stretch/>
        </p:blipFill>
        <p:spPr>
          <a:xfrm>
            <a:off x="5063177" y="816266"/>
            <a:ext cx="2528749" cy="2456327"/>
          </a:xfrm>
          <a:prstGeom prst="rect">
            <a:avLst/>
          </a:prstGeom>
        </p:spPr>
      </p:pic>
      <p:pic>
        <p:nvPicPr>
          <p:cNvPr id="11" name="Picture 10"/>
          <p:cNvPicPr>
            <a:picLocks noChangeAspect="1"/>
          </p:cNvPicPr>
          <p:nvPr/>
        </p:nvPicPr>
        <p:blipFill>
          <a:blip r:embed="rId8"/>
          <a:stretch>
            <a:fillRect/>
          </a:stretch>
        </p:blipFill>
        <p:spPr>
          <a:xfrm>
            <a:off x="5042131" y="3818794"/>
            <a:ext cx="2573859" cy="2326261"/>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3228" y="3751336"/>
            <a:ext cx="820223" cy="867261"/>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3626" y="816265"/>
            <a:ext cx="949825" cy="817144"/>
          </a:xfrm>
          <a:prstGeom prst="rect">
            <a:avLst/>
          </a:prstGeom>
        </p:spPr>
      </p:pic>
    </p:spTree>
    <p:extLst>
      <p:ext uri="{BB962C8B-B14F-4D97-AF65-F5344CB8AC3E}">
        <p14:creationId xmlns:p14="http://schemas.microsoft.com/office/powerpoint/2010/main" val="10538780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2" grpId="0"/>
      <p:bldP spid="3" grpId="0"/>
      <p:bldP spid="4"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3918691-5743-4DBF-A88F-DB3B082F370D}"/>
              </a:ext>
            </a:extLst>
          </p:cNvPr>
          <p:cNvPicPr>
            <a:picLocks noChangeAspect="1"/>
          </p:cNvPicPr>
          <p:nvPr/>
        </p:nvPicPr>
        <p:blipFill rotWithShape="1">
          <a:blip r:embed="rId3"/>
          <a:srcRect l="10454" t="12676" r="12335" b="5399"/>
          <a:stretch/>
        </p:blipFill>
        <p:spPr>
          <a:xfrm>
            <a:off x="539897" y="1063051"/>
            <a:ext cx="8064205" cy="4810701"/>
          </a:xfrm>
          <a:prstGeom prst="rect">
            <a:avLst/>
          </a:prstGeom>
        </p:spPr>
      </p:pic>
      <p:sp>
        <p:nvSpPr>
          <p:cNvPr id="4" name="Parallelogram 3"/>
          <p:cNvSpPr/>
          <p:nvPr/>
        </p:nvSpPr>
        <p:spPr>
          <a:xfrm>
            <a:off x="137062" y="266700"/>
            <a:ext cx="3721100" cy="333375"/>
          </a:xfrm>
          <a:prstGeom prst="parallelogram">
            <a:avLst>
              <a:gd name="adj" fmla="val 106643"/>
            </a:avLst>
          </a:prstGeom>
          <a:solidFill>
            <a:schemeClr val="accent6">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5" name="Rectangle 11"/>
          <p:cNvSpPr>
            <a:spLocks noChangeArrowheads="1"/>
          </p:cNvSpPr>
          <p:nvPr/>
        </p:nvSpPr>
        <p:spPr bwMode="auto">
          <a:xfrm>
            <a:off x="426138" y="283198"/>
            <a:ext cx="3100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Advanced Search </a:t>
            </a:r>
            <a:r>
              <a:rPr lang="zh-TW" altLang="en-US" sz="1400" dirty="0">
                <a:solidFill>
                  <a:schemeClr val="bg1"/>
                </a:solidFill>
                <a:latin typeface="Verdana" pitchFamily="34" charset="0"/>
              </a:rPr>
              <a:t>進階檢索</a:t>
            </a:r>
            <a:endParaRPr lang="en-US" sz="1400" dirty="0">
              <a:solidFill>
                <a:schemeClr val="bg1"/>
              </a:solidFill>
              <a:latin typeface="Verdana" pitchFamily="34" charset="0"/>
            </a:endParaRPr>
          </a:p>
        </p:txBody>
      </p:sp>
      <p:sp>
        <p:nvSpPr>
          <p:cNvPr id="8" name="Text Box 14">
            <a:extLst>
              <a:ext uri="{FF2B5EF4-FFF2-40B4-BE49-F238E27FC236}">
                <a16:creationId xmlns:a16="http://schemas.microsoft.com/office/drawing/2014/main" id="{85A6962B-44E8-4A7E-AFB7-9DD7CACBCF15}"/>
              </a:ext>
            </a:extLst>
          </p:cNvPr>
          <p:cNvSpPr>
            <a:spLocks noChangeArrowheads="1"/>
          </p:cNvSpPr>
          <p:nvPr/>
        </p:nvSpPr>
        <p:spPr bwMode="auto">
          <a:xfrm>
            <a:off x="2359829" y="1740036"/>
            <a:ext cx="1344015" cy="369332"/>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輸入關鍵字</a:t>
            </a:r>
            <a:endParaRPr lang="en-US" altLang="zh-TW" sz="1800" b="1" dirty="0">
              <a:solidFill>
                <a:schemeClr val="tx1"/>
              </a:solidFill>
              <a:ea typeface="微軟正黑體" panose="020B0604030504040204" pitchFamily="34" charset="-120"/>
            </a:endParaRPr>
          </a:p>
        </p:txBody>
      </p:sp>
      <p:sp>
        <p:nvSpPr>
          <p:cNvPr id="9" name="Text Box 14">
            <a:extLst>
              <a:ext uri="{FF2B5EF4-FFF2-40B4-BE49-F238E27FC236}">
                <a16:creationId xmlns:a16="http://schemas.microsoft.com/office/drawing/2014/main" id="{ABC8E3F9-21A0-45C3-B668-C38D5A4B4115}"/>
              </a:ext>
            </a:extLst>
          </p:cNvPr>
          <p:cNvSpPr>
            <a:spLocks noChangeArrowheads="1"/>
          </p:cNvSpPr>
          <p:nvPr/>
        </p:nvSpPr>
        <p:spPr bwMode="auto">
          <a:xfrm>
            <a:off x="447417" y="3376810"/>
            <a:ext cx="1528915" cy="369332"/>
          </a:xfrm>
          <a:prstGeom prst="wedgeRectCallout">
            <a:avLst>
              <a:gd name="adj1" fmla="val 35741"/>
              <a:gd name="adj2" fmla="val 2454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b="1" dirty="0">
                <a:ea typeface="微軟正黑體" panose="020B0604030504040204" pitchFamily="34" charset="-120"/>
              </a:rPr>
              <a:t>AND/OR/NOT</a:t>
            </a:r>
            <a:endParaRPr lang="en-US" altLang="zh-TW" sz="1800" b="1" dirty="0">
              <a:solidFill>
                <a:schemeClr val="tx1"/>
              </a:solidFill>
              <a:ea typeface="微軟正黑體" panose="020B0604030504040204" pitchFamily="34" charset="-120"/>
            </a:endParaRPr>
          </a:p>
        </p:txBody>
      </p:sp>
      <p:sp>
        <p:nvSpPr>
          <p:cNvPr id="10" name="Text Box 14">
            <a:extLst>
              <a:ext uri="{FF2B5EF4-FFF2-40B4-BE49-F238E27FC236}">
                <a16:creationId xmlns:a16="http://schemas.microsoft.com/office/drawing/2014/main" id="{246C4A3D-5AF3-4928-BE99-23218ADBDE29}"/>
              </a:ext>
            </a:extLst>
          </p:cNvPr>
          <p:cNvSpPr>
            <a:spLocks noChangeArrowheads="1"/>
          </p:cNvSpPr>
          <p:nvPr/>
        </p:nvSpPr>
        <p:spPr bwMode="auto">
          <a:xfrm>
            <a:off x="5227712" y="1611511"/>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欄位設定</a:t>
            </a:r>
            <a:endParaRPr lang="en-US" altLang="zh-TW" sz="1800" b="1" dirty="0">
              <a:solidFill>
                <a:schemeClr val="tx1"/>
              </a:solidFill>
              <a:ea typeface="微軟正黑體" panose="020B0604030504040204" pitchFamily="34" charset="-120"/>
            </a:endParaRPr>
          </a:p>
        </p:txBody>
      </p:sp>
      <p:sp>
        <p:nvSpPr>
          <p:cNvPr id="11" name="Text Box 14">
            <a:extLst>
              <a:ext uri="{FF2B5EF4-FFF2-40B4-BE49-F238E27FC236}">
                <a16:creationId xmlns:a16="http://schemas.microsoft.com/office/drawing/2014/main" id="{EAB0389C-F49C-43CC-9304-089B666FA7B8}"/>
              </a:ext>
            </a:extLst>
          </p:cNvPr>
          <p:cNvSpPr>
            <a:spLocks noChangeArrowheads="1"/>
          </p:cNvSpPr>
          <p:nvPr/>
        </p:nvSpPr>
        <p:spPr bwMode="auto">
          <a:xfrm>
            <a:off x="3420318" y="4728149"/>
            <a:ext cx="1650446" cy="369332"/>
          </a:xfrm>
          <a:prstGeom prst="wedgeRectCallout">
            <a:avLst>
              <a:gd name="adj1" fmla="val 2776"/>
              <a:gd name="adj2" fmla="val -43268"/>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出版</a:t>
            </a:r>
            <a:r>
              <a:rPr lang="zh-TW" altLang="en-US" b="1" dirty="0">
                <a:ea typeface="微軟正黑體" panose="020B0604030504040204" pitchFamily="34" charset="-120"/>
              </a:rPr>
              <a:t>年份設定</a:t>
            </a:r>
            <a:endParaRPr lang="en-US" altLang="zh-TW" sz="1800" b="1" dirty="0">
              <a:solidFill>
                <a:schemeClr val="tx1"/>
              </a:solidFill>
              <a:ea typeface="微軟正黑體" panose="020B0604030504040204" pitchFamily="34" charset="-120"/>
            </a:endParaRPr>
          </a:p>
        </p:txBody>
      </p:sp>
      <p:sp>
        <p:nvSpPr>
          <p:cNvPr id="12" name="Text Box 14">
            <a:extLst>
              <a:ext uri="{FF2B5EF4-FFF2-40B4-BE49-F238E27FC236}">
                <a16:creationId xmlns:a16="http://schemas.microsoft.com/office/drawing/2014/main" id="{C02DD83B-4994-42FF-88CA-CEE77574E7BC}"/>
              </a:ext>
            </a:extLst>
          </p:cNvPr>
          <p:cNvSpPr>
            <a:spLocks noChangeArrowheads="1"/>
          </p:cNvSpPr>
          <p:nvPr/>
        </p:nvSpPr>
        <p:spPr bwMode="auto">
          <a:xfrm>
            <a:off x="5248445" y="3636558"/>
            <a:ext cx="1112279" cy="369332"/>
          </a:xfrm>
          <a:prstGeom prst="wedgeRectCallout">
            <a:avLst>
              <a:gd name="adj1" fmla="val -25714"/>
              <a:gd name="adj2" fmla="val 2454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增加欄位</a:t>
            </a:r>
            <a:endParaRPr lang="en-US" altLang="zh-TW" sz="1800" b="1" dirty="0">
              <a:solidFill>
                <a:schemeClr val="tx1"/>
              </a:solidFill>
              <a:ea typeface="微軟正黑體" panose="020B0604030504040204" pitchFamily="34" charset="-120"/>
            </a:endParaRPr>
          </a:p>
        </p:txBody>
      </p:sp>
      <p:pic>
        <p:nvPicPr>
          <p:cNvPr id="14" name="Picture 1">
            <a:extLst>
              <a:ext uri="{FF2B5EF4-FFF2-40B4-BE49-F238E27FC236}">
                <a16:creationId xmlns:a16="http://schemas.microsoft.com/office/drawing/2014/main" id="{44FDCE2C-97A0-4BA6-A5A1-23E2B83F7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cxnSp>
        <p:nvCxnSpPr>
          <p:cNvPr id="17" name="Straight Connector 29" descr="&#10;">
            <a:extLst>
              <a:ext uri="{FF2B5EF4-FFF2-40B4-BE49-F238E27FC236}">
                <a16:creationId xmlns:a16="http://schemas.microsoft.com/office/drawing/2014/main" id="{A2D78A7C-AE5D-4741-AC11-842645D645AD}"/>
              </a:ext>
            </a:extLst>
          </p:cNvPr>
          <p:cNvCxnSpPr>
            <a:cxnSpLocks/>
          </p:cNvCxnSpPr>
          <p:nvPr/>
        </p:nvCxnSpPr>
        <p:spPr>
          <a:xfrm>
            <a:off x="5756946" y="3280131"/>
            <a:ext cx="21279" cy="35642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5D97AF9E-9B4C-4164-98B9-0D1EF4615B9B}"/>
              </a:ext>
            </a:extLst>
          </p:cNvPr>
          <p:cNvCxnSpPr>
            <a:cxnSpLocks/>
          </p:cNvCxnSpPr>
          <p:nvPr/>
        </p:nvCxnSpPr>
        <p:spPr>
          <a:xfrm flipV="1">
            <a:off x="4723810" y="1924702"/>
            <a:ext cx="524635" cy="24080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9" descr="&#10;">
            <a:extLst>
              <a:ext uri="{FF2B5EF4-FFF2-40B4-BE49-F238E27FC236}">
                <a16:creationId xmlns:a16="http://schemas.microsoft.com/office/drawing/2014/main" id="{697CFFCB-35DE-41FC-8395-88076E4D920F}"/>
              </a:ext>
            </a:extLst>
          </p:cNvPr>
          <p:cNvCxnSpPr>
            <a:cxnSpLocks/>
          </p:cNvCxnSpPr>
          <p:nvPr/>
        </p:nvCxnSpPr>
        <p:spPr>
          <a:xfrm>
            <a:off x="1000286" y="2921459"/>
            <a:ext cx="0" cy="43964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id="{10E7C854-CDAD-4EE6-9FDC-0441ADD74E93}"/>
              </a:ext>
            </a:extLst>
          </p:cNvPr>
          <p:cNvCxnSpPr>
            <a:cxnSpLocks/>
          </p:cNvCxnSpPr>
          <p:nvPr/>
        </p:nvCxnSpPr>
        <p:spPr>
          <a:xfrm flipV="1">
            <a:off x="3030861" y="2165509"/>
            <a:ext cx="1" cy="22216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7" name="Straight Connector 29" descr="&#10;">
            <a:extLst>
              <a:ext uri="{FF2B5EF4-FFF2-40B4-BE49-F238E27FC236}">
                <a16:creationId xmlns:a16="http://schemas.microsoft.com/office/drawing/2014/main" id="{2E154FEA-D6B0-439D-B5D3-B2E5D6FE0EA3}"/>
              </a:ext>
            </a:extLst>
          </p:cNvPr>
          <p:cNvCxnSpPr>
            <a:cxnSpLocks/>
          </p:cNvCxnSpPr>
          <p:nvPr/>
        </p:nvCxnSpPr>
        <p:spPr>
          <a:xfrm>
            <a:off x="2733885" y="4935412"/>
            <a:ext cx="59395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 Box 14">
            <a:extLst>
              <a:ext uri="{FF2B5EF4-FFF2-40B4-BE49-F238E27FC236}">
                <a16:creationId xmlns:a16="http://schemas.microsoft.com/office/drawing/2014/main" id="{246C4A3D-5AF3-4928-BE99-23218ADBDE29}"/>
              </a:ext>
            </a:extLst>
          </p:cNvPr>
          <p:cNvSpPr>
            <a:spLocks noChangeArrowheads="1"/>
          </p:cNvSpPr>
          <p:nvPr/>
        </p:nvSpPr>
        <p:spPr bwMode="auto">
          <a:xfrm>
            <a:off x="7419529" y="1726030"/>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檢索</a:t>
            </a:r>
            <a:r>
              <a:rPr lang="zh-TW" altLang="en-US" b="1" dirty="0">
                <a:ea typeface="微軟正黑體" panose="020B0604030504040204" pitchFamily="34" charset="-120"/>
              </a:rPr>
              <a:t>索引</a:t>
            </a:r>
            <a:endParaRPr lang="en-US" altLang="zh-TW" sz="1800" b="1" dirty="0">
              <a:solidFill>
                <a:schemeClr val="tx1"/>
              </a:solidFill>
              <a:ea typeface="微軟正黑體" panose="020B0604030504040204" pitchFamily="34" charset="-120"/>
            </a:endParaRPr>
          </a:p>
        </p:txBody>
      </p:sp>
      <p:sp>
        <p:nvSpPr>
          <p:cNvPr id="26" name="矩形 9">
            <a:extLst>
              <a:ext uri="{FF2B5EF4-FFF2-40B4-BE49-F238E27FC236}">
                <a16:creationId xmlns:a16="http://schemas.microsoft.com/office/drawing/2014/main" id="{09DFB8F8-640E-4CEE-AAD7-0C5C126FA2A8}"/>
              </a:ext>
            </a:extLst>
          </p:cNvPr>
          <p:cNvSpPr>
            <a:spLocks noChangeArrowheads="1"/>
          </p:cNvSpPr>
          <p:nvPr/>
        </p:nvSpPr>
        <p:spPr bwMode="auto">
          <a:xfrm>
            <a:off x="6496322" y="2165509"/>
            <a:ext cx="2024233" cy="147104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Tree>
    <p:extLst>
      <p:ext uri="{BB962C8B-B14F-4D97-AF65-F5344CB8AC3E}">
        <p14:creationId xmlns:p14="http://schemas.microsoft.com/office/powerpoint/2010/main" val="40342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21" grpId="0" animBg="1"/>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700"/>
            <a:ext cx="3721100" cy="333375"/>
            <a:chOff x="-838200" y="266700"/>
            <a:chExt cx="3721100" cy="333375"/>
          </a:xfrm>
        </p:grpSpPr>
        <p:sp>
          <p:nvSpPr>
            <p:cNvPr id="3" name="Parallelogram 2"/>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4" name="Rectangle 11"/>
            <p:cNvSpPr>
              <a:spLocks noChangeArrowheads="1"/>
            </p:cNvSpPr>
            <p:nvPr/>
          </p:nvSpPr>
          <p:spPr bwMode="auto">
            <a:xfrm>
              <a:off x="-527844" y="266700"/>
              <a:ext cx="3100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Command Search </a:t>
              </a:r>
              <a:r>
                <a:rPr lang="zh-TW" altLang="en-US" sz="1400" dirty="0">
                  <a:solidFill>
                    <a:schemeClr val="bg1"/>
                  </a:solidFill>
                  <a:latin typeface="Verdana" pitchFamily="34" charset="0"/>
                </a:rPr>
                <a:t>指令檢索</a:t>
              </a:r>
              <a:endParaRPr lang="en-US" sz="1400" dirty="0">
                <a:solidFill>
                  <a:schemeClr val="bg1"/>
                </a:solidFill>
                <a:latin typeface="Verdana" pitchFamily="34" charset="0"/>
              </a:endParaRPr>
            </a:p>
          </p:txBody>
        </p:sp>
      </p:grpSp>
      <p:pic>
        <p:nvPicPr>
          <p:cNvPr id="7" name="Picture 1">
            <a:extLst>
              <a:ext uri="{FF2B5EF4-FFF2-40B4-BE49-F238E27FC236}">
                <a16:creationId xmlns:a16="http://schemas.microsoft.com/office/drawing/2014/main" id="{C4074C08-3D4E-40AE-ADF3-A211BF46DB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4" y="5992074"/>
            <a:ext cx="1749191" cy="531248"/>
          </a:xfrm>
          <a:prstGeom prst="rect">
            <a:avLst/>
          </a:prstGeom>
        </p:spPr>
      </p:pic>
      <p:pic>
        <p:nvPicPr>
          <p:cNvPr id="8" name="圖片 7">
            <a:extLst>
              <a:ext uri="{FF2B5EF4-FFF2-40B4-BE49-F238E27FC236}">
                <a16:creationId xmlns:a16="http://schemas.microsoft.com/office/drawing/2014/main" id="{A3CC93AF-EDB1-4609-8DFD-83F226EEFEDD}"/>
              </a:ext>
            </a:extLst>
          </p:cNvPr>
          <p:cNvPicPr>
            <a:picLocks noChangeAspect="1"/>
          </p:cNvPicPr>
          <p:nvPr/>
        </p:nvPicPr>
        <p:blipFill rotWithShape="1">
          <a:blip r:embed="rId4"/>
          <a:srcRect l="11061" t="16179" r="12821" b="12136"/>
          <a:stretch/>
        </p:blipFill>
        <p:spPr>
          <a:xfrm>
            <a:off x="310356" y="831640"/>
            <a:ext cx="8661873" cy="4586216"/>
          </a:xfrm>
          <a:prstGeom prst="rect">
            <a:avLst/>
          </a:prstGeom>
        </p:spPr>
      </p:pic>
      <p:sp>
        <p:nvSpPr>
          <p:cNvPr id="10" name="矩形 9">
            <a:extLst>
              <a:ext uri="{FF2B5EF4-FFF2-40B4-BE49-F238E27FC236}">
                <a16:creationId xmlns:a16="http://schemas.microsoft.com/office/drawing/2014/main" id="{80DC723E-917E-4B86-BBD7-200030D7C019}"/>
              </a:ext>
            </a:extLst>
          </p:cNvPr>
          <p:cNvSpPr>
            <a:spLocks noChangeArrowheads="1"/>
          </p:cNvSpPr>
          <p:nvPr/>
        </p:nvSpPr>
        <p:spPr bwMode="auto">
          <a:xfrm>
            <a:off x="511157" y="3182893"/>
            <a:ext cx="6139025" cy="154478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8" name="圖片 17">
            <a:extLst>
              <a:ext uri="{FF2B5EF4-FFF2-40B4-BE49-F238E27FC236}">
                <a16:creationId xmlns:a16="http://schemas.microsoft.com/office/drawing/2014/main" id="{697B3A41-F22F-4836-9540-BAE1BFEDCC2C}"/>
              </a:ext>
            </a:extLst>
          </p:cNvPr>
          <p:cNvPicPr>
            <a:picLocks noChangeAspect="1"/>
          </p:cNvPicPr>
          <p:nvPr/>
        </p:nvPicPr>
        <p:blipFill rotWithShape="1">
          <a:blip r:embed="rId5"/>
          <a:srcRect l="12423" t="21030" r="72879" b="32618"/>
          <a:stretch/>
        </p:blipFill>
        <p:spPr>
          <a:xfrm>
            <a:off x="511157" y="69763"/>
            <a:ext cx="1511605" cy="2382983"/>
          </a:xfrm>
          <a:prstGeom prst="rect">
            <a:avLst/>
          </a:prstGeom>
        </p:spPr>
      </p:pic>
      <p:pic>
        <p:nvPicPr>
          <p:cNvPr id="20" name="圖片 19">
            <a:extLst>
              <a:ext uri="{FF2B5EF4-FFF2-40B4-BE49-F238E27FC236}">
                <a16:creationId xmlns:a16="http://schemas.microsoft.com/office/drawing/2014/main" id="{24E3E6F7-90FF-4CA9-BD60-A4DC388D3C94}"/>
              </a:ext>
            </a:extLst>
          </p:cNvPr>
          <p:cNvPicPr>
            <a:picLocks noChangeAspect="1"/>
          </p:cNvPicPr>
          <p:nvPr/>
        </p:nvPicPr>
        <p:blipFill rotWithShape="1">
          <a:blip r:embed="rId6"/>
          <a:srcRect l="27092" t="62598" r="59486" b="20345"/>
          <a:stretch/>
        </p:blipFill>
        <p:spPr>
          <a:xfrm>
            <a:off x="2113970" y="2154929"/>
            <a:ext cx="1541194" cy="1027964"/>
          </a:xfrm>
          <a:prstGeom prst="rect">
            <a:avLst/>
          </a:prstGeom>
        </p:spPr>
      </p:pic>
      <p:pic>
        <p:nvPicPr>
          <p:cNvPr id="25" name="圖片 24">
            <a:extLst>
              <a:ext uri="{FF2B5EF4-FFF2-40B4-BE49-F238E27FC236}">
                <a16:creationId xmlns:a16="http://schemas.microsoft.com/office/drawing/2014/main" id="{A099B913-A624-424B-8CDE-E86B4285C21A}"/>
              </a:ext>
            </a:extLst>
          </p:cNvPr>
          <p:cNvPicPr>
            <a:picLocks noChangeAspect="1"/>
          </p:cNvPicPr>
          <p:nvPr/>
        </p:nvPicPr>
        <p:blipFill rotWithShape="1">
          <a:blip r:embed="rId7"/>
          <a:srcRect l="12576" t="65208" r="63275" b="30585"/>
          <a:stretch/>
        </p:blipFill>
        <p:spPr>
          <a:xfrm>
            <a:off x="555895" y="3210518"/>
            <a:ext cx="5077897" cy="407879"/>
          </a:xfrm>
          <a:prstGeom prst="rect">
            <a:avLst/>
          </a:prstGeom>
        </p:spPr>
      </p:pic>
      <p:sp>
        <p:nvSpPr>
          <p:cNvPr id="21" name="矩形 9">
            <a:extLst>
              <a:ext uri="{FF2B5EF4-FFF2-40B4-BE49-F238E27FC236}">
                <a16:creationId xmlns:a16="http://schemas.microsoft.com/office/drawing/2014/main" id="{3C1C93D5-DA92-4259-B1F8-1E34E5E23443}"/>
              </a:ext>
            </a:extLst>
          </p:cNvPr>
          <p:cNvSpPr>
            <a:spLocks noChangeArrowheads="1"/>
          </p:cNvSpPr>
          <p:nvPr/>
        </p:nvSpPr>
        <p:spPr bwMode="auto">
          <a:xfrm>
            <a:off x="6785049" y="1957951"/>
            <a:ext cx="2187180" cy="147104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3" name="Text Box 14">
            <a:extLst>
              <a:ext uri="{FF2B5EF4-FFF2-40B4-BE49-F238E27FC236}">
                <a16:creationId xmlns:a16="http://schemas.microsoft.com/office/drawing/2014/main" id="{7C0E54D3-6FD5-4292-9232-BBE9AC4120B9}"/>
              </a:ext>
            </a:extLst>
          </p:cNvPr>
          <p:cNvSpPr>
            <a:spLocks noChangeArrowheads="1"/>
          </p:cNvSpPr>
          <p:nvPr/>
        </p:nvSpPr>
        <p:spPr bwMode="auto">
          <a:xfrm>
            <a:off x="7152772" y="1489774"/>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檢索</a:t>
            </a:r>
            <a:r>
              <a:rPr lang="zh-TW" altLang="en-US" b="1" dirty="0">
                <a:ea typeface="微軟正黑體" panose="020B0604030504040204" pitchFamily="34" charset="-120"/>
              </a:rPr>
              <a:t>索引</a:t>
            </a:r>
            <a:endParaRPr lang="en-US" altLang="zh-TW" sz="1800" b="1" dirty="0">
              <a:solidFill>
                <a:schemeClr val="tx1"/>
              </a:solidFill>
              <a:ea typeface="微軟正黑體" panose="020B0604030504040204" pitchFamily="34" charset="-120"/>
            </a:endParaRPr>
          </a:p>
        </p:txBody>
      </p:sp>
      <p:sp>
        <p:nvSpPr>
          <p:cNvPr id="16" name="Text Box 14">
            <a:extLst>
              <a:ext uri="{FF2B5EF4-FFF2-40B4-BE49-F238E27FC236}">
                <a16:creationId xmlns:a16="http://schemas.microsoft.com/office/drawing/2014/main" id="{E9C480DA-798F-4963-8FC3-AC1523AFC2EE}"/>
              </a:ext>
            </a:extLst>
          </p:cNvPr>
          <p:cNvSpPr>
            <a:spLocks noChangeArrowheads="1"/>
          </p:cNvSpPr>
          <p:nvPr/>
        </p:nvSpPr>
        <p:spPr bwMode="auto">
          <a:xfrm>
            <a:off x="1263938" y="3773641"/>
            <a:ext cx="4914323" cy="646331"/>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透過上方的下拉式選單選取欲設定的欄位以及運算元，會顯示在此方框內。</a:t>
            </a:r>
            <a:endParaRPr lang="en-US" altLang="zh-TW" sz="18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270624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314778"/>
            <a:ext cx="3721100" cy="333375"/>
            <a:chOff x="-838200" y="266700"/>
            <a:chExt cx="3721100" cy="333375"/>
          </a:xfrm>
        </p:grpSpPr>
        <p:sp>
          <p:nvSpPr>
            <p:cNvPr id="5" name="Parallelogram 4"/>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6" name="Rectangle 11"/>
            <p:cNvSpPr>
              <a:spLocks noChangeArrowheads="1"/>
            </p:cNvSpPr>
            <p:nvPr/>
          </p:nvSpPr>
          <p:spPr bwMode="auto">
            <a:xfrm>
              <a:off x="-240579"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Citation Search </a:t>
              </a:r>
              <a:r>
                <a:rPr lang="zh-TW" altLang="en-US" sz="1400" dirty="0">
                  <a:solidFill>
                    <a:schemeClr val="bg1"/>
                  </a:solidFill>
                  <a:latin typeface="Verdana" pitchFamily="34" charset="0"/>
                </a:rPr>
                <a:t>引文檢索</a:t>
              </a:r>
              <a:r>
                <a:rPr lang="en-US" sz="1400" dirty="0">
                  <a:solidFill>
                    <a:schemeClr val="bg1"/>
                  </a:solidFill>
                  <a:latin typeface="Verdana" pitchFamily="34" charset="0"/>
                </a:rPr>
                <a:t> </a:t>
              </a:r>
            </a:p>
          </p:txBody>
        </p:sp>
      </p:grpSp>
      <p:pic>
        <p:nvPicPr>
          <p:cNvPr id="7" name="Picture 1">
            <a:extLst>
              <a:ext uri="{FF2B5EF4-FFF2-40B4-BE49-F238E27FC236}">
                <a16:creationId xmlns:a16="http://schemas.microsoft.com/office/drawing/2014/main" id="{C6D160D7-0BA9-4EE5-B1E2-E230069B9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8" name="圖片 7">
            <a:extLst>
              <a:ext uri="{FF2B5EF4-FFF2-40B4-BE49-F238E27FC236}">
                <a16:creationId xmlns:a16="http://schemas.microsoft.com/office/drawing/2014/main" id="{8EDDAC23-3575-4F23-AF5C-029F76E3EEDB}"/>
              </a:ext>
            </a:extLst>
          </p:cNvPr>
          <p:cNvPicPr>
            <a:picLocks noChangeAspect="1"/>
          </p:cNvPicPr>
          <p:nvPr/>
        </p:nvPicPr>
        <p:blipFill rotWithShape="1">
          <a:blip r:embed="rId4"/>
          <a:srcRect l="11516" t="28576" r="32500" b="21299"/>
          <a:stretch/>
        </p:blipFill>
        <p:spPr>
          <a:xfrm>
            <a:off x="796635" y="1372465"/>
            <a:ext cx="7550729" cy="3800909"/>
          </a:xfrm>
          <a:prstGeom prst="rect">
            <a:avLst/>
          </a:prstGeom>
        </p:spPr>
      </p:pic>
      <p:sp>
        <p:nvSpPr>
          <p:cNvPr id="9" name="Text Box 14">
            <a:extLst>
              <a:ext uri="{FF2B5EF4-FFF2-40B4-BE49-F238E27FC236}">
                <a16:creationId xmlns:a16="http://schemas.microsoft.com/office/drawing/2014/main" id="{949D1766-E0C1-4739-981D-3F01DFA790D5}"/>
              </a:ext>
            </a:extLst>
          </p:cNvPr>
          <p:cNvSpPr>
            <a:spLocks noChangeArrowheads="1"/>
          </p:cNvSpPr>
          <p:nvPr/>
        </p:nvSpPr>
        <p:spPr bwMode="auto">
          <a:xfrm>
            <a:off x="4229678" y="2558951"/>
            <a:ext cx="3972214" cy="646331"/>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輸入關鍵字或相關書目資訊在對的欄位裡查找引文</a:t>
            </a:r>
            <a:endParaRPr lang="en-US" altLang="zh-TW" sz="18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1637608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DD97BEB-BAEF-0344-9D5C-EC73E478698A}" type="slidenum">
              <a:rPr lang="en-US" smtClean="0"/>
              <a:pPr/>
              <a:t>53</a:t>
            </a:fld>
            <a:endParaRPr lang="en-US"/>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4145326859"/>
              </p:ext>
            </p:extLst>
          </p:nvPr>
        </p:nvGraphicFramePr>
        <p:xfrm>
          <a:off x="1701800" y="2037834"/>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pic>
        <p:nvPicPr>
          <p:cNvPr id="8"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36376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66888"/>
            <a:ext cx="91440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523620"/>
            <a:ext cx="8229600" cy="979488"/>
          </a:xfrm>
        </p:spPr>
        <p:txBody>
          <a:bodyPr/>
          <a:lstStyle/>
          <a:p>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個人化設定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My</a:t>
            </a:r>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Setting </a:t>
            </a:r>
            <a:endParaRPr lang="en-US" b="1" dirty="0">
              <a:latin typeface="微軟正黑體" panose="020B0604030504040204" pitchFamily="34" charset="-120"/>
              <a:ea typeface="微軟正黑體" panose="020B0604030504040204" pitchFamily="34" charset="-120"/>
            </a:endParaRPr>
          </a:p>
        </p:txBody>
      </p:sp>
      <p:sp>
        <p:nvSpPr>
          <p:cNvPr id="10" name="Rectangle 9"/>
          <p:cNvSpPr/>
          <p:nvPr/>
        </p:nvSpPr>
        <p:spPr>
          <a:xfrm>
            <a:off x="3418559" y="3152121"/>
            <a:ext cx="5399088"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快報通知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Alerts</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solidFill>
                <a:schemeClr val="tx2">
                  <a:lumMod val="60000"/>
                  <a:lumOff val="40000"/>
                </a:schemeClr>
              </a:solidFill>
            </a:endParaRPr>
          </a:p>
          <a:p>
            <a:pPr marL="914400" lvl="1" indent="-457200">
              <a:buFont typeface="+mj-lt"/>
              <a:buAutoNum type="arabicPeriod"/>
            </a:pPr>
            <a:r>
              <a:rPr lang="en-US" altLang="zh-TW" sz="2000" dirty="0">
                <a:latin typeface="微軟正黑體" panose="020B0604030504040204" pitchFamily="34" charset="-120"/>
                <a:ea typeface="微軟正黑體" panose="020B0604030504040204" pitchFamily="34" charset="-120"/>
              </a:rPr>
              <a:t>APP</a:t>
            </a:r>
            <a:r>
              <a:rPr lang="zh-TW" altLang="en-US" sz="2000" dirty="0">
                <a:latin typeface="微軟正黑體" panose="020B0604030504040204" pitchFamily="34" charset="-120"/>
                <a:ea typeface="微軟正黑體" panose="020B0604030504040204" pitchFamily="34" charset="-120"/>
              </a:rPr>
              <a:t> </a:t>
            </a:r>
            <a:r>
              <a:rPr lang="en-US" altLang="zh-TW" sz="2000" dirty="0">
                <a:solidFill>
                  <a:schemeClr val="tx2">
                    <a:lumMod val="60000"/>
                    <a:lumOff val="40000"/>
                  </a:schemeClr>
                </a:solidFill>
                <a:latin typeface="微軟正黑體" panose="020B0604030504040204" pitchFamily="34" charset="-120"/>
                <a:ea typeface="微軟正黑體" panose="020B0604030504040204" pitchFamily="34" charset="-120"/>
              </a:rPr>
              <a:t>(</a:t>
            </a:r>
            <a:r>
              <a:rPr lang="en-US" altLang="zh-TW" sz="2000" dirty="0" err="1">
                <a:solidFill>
                  <a:schemeClr val="tx2">
                    <a:lumMod val="60000"/>
                    <a:lumOff val="40000"/>
                  </a:schemeClr>
                </a:solidFill>
                <a:latin typeface="微軟正黑體" panose="020B0604030504040204" pitchFamily="34" charset="-120"/>
                <a:ea typeface="微軟正黑體" panose="020B0604030504040204" pitchFamily="34" charset="-120"/>
              </a:rPr>
              <a:t>MyXplore</a:t>
            </a:r>
            <a:r>
              <a:rPr lang="en-US" altLang="zh-TW" sz="2000" dirty="0">
                <a:solidFill>
                  <a:schemeClr val="tx2">
                    <a:lumMod val="60000"/>
                    <a:lumOff val="40000"/>
                  </a:schemeClr>
                </a:solidFill>
                <a:latin typeface="微軟正黑體" panose="020B0604030504040204" pitchFamily="34" charset="-120"/>
                <a:ea typeface="微軟正黑體" panose="020B0604030504040204" pitchFamily="34" charset="-120"/>
              </a:rPr>
              <a:t> APP)</a:t>
            </a: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搜尋偏好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Preferences</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solidFill>
                <a:schemeClr val="tx2">
                  <a:lumMod val="60000"/>
                  <a:lumOff val="40000"/>
                </a:schemeClr>
              </a:solidFill>
            </a:endParaRP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訂閱紀錄</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Purchase History</a:t>
            </a:r>
            <a:r>
              <a:rPr lang="en-US" altLang="zh-TW" sz="2000" dirty="0">
                <a:solidFill>
                  <a:schemeClr val="tx2">
                    <a:lumMod val="60000"/>
                    <a:lumOff val="40000"/>
                  </a:schemeClr>
                </a:solidFill>
              </a:rPr>
              <a:t>)</a:t>
            </a:r>
            <a:endParaRPr lang="en-US" altLang="zh-TW" sz="2000" dirty="0">
              <a:solidFill>
                <a:srgbClr val="FF0000"/>
              </a:solidFill>
              <a:effectLst>
                <a:outerShdw blurRad="38100" dist="38100" dir="2700000" algn="tl">
                  <a:srgbClr val="000000">
                    <a:alpha val="43137"/>
                  </a:srgbClr>
                </a:outerShdw>
              </a:effectLst>
            </a:endParaRPr>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搜尋紀錄</a:t>
            </a:r>
            <a:r>
              <a:rPr lang="zh-TW" altLang="en-US" sz="2000" dirty="0"/>
              <a:t> </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p>
          <a:p>
            <a:pPr marL="914400" lvl="1" indent="-457200">
              <a:buFont typeface="+mj-lt"/>
              <a:buAutoNum type="arabicPeriod"/>
            </a:pPr>
            <a:r>
              <a:rPr lang="zh-TW" altLang="en-US" sz="2000" dirty="0">
                <a:latin typeface="微軟正黑體" panose="020B0604030504040204" pitchFamily="34" charset="-120"/>
                <a:ea typeface="微軟正黑體" panose="020B0604030504040204" pitchFamily="34" charset="-120"/>
              </a:rPr>
              <a:t>校內可查看內容</a:t>
            </a:r>
            <a:r>
              <a:rPr lang="en-US" altLang="zh-TW" sz="2000" dirty="0">
                <a:solidFill>
                  <a:schemeClr val="tx2">
                    <a:lumMod val="60000"/>
                    <a:lumOff val="40000"/>
                  </a:schemeClr>
                </a:solidFill>
              </a:rPr>
              <a:t>(</a:t>
            </a:r>
            <a:r>
              <a:rPr lang="en-US" altLang="zh-TW" sz="2000"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What can I access?</a:t>
            </a:r>
            <a:r>
              <a:rPr lang="en-US" altLang="zh-TW" sz="2000" dirty="0">
                <a:solidFill>
                  <a:schemeClr val="tx2">
                    <a:lumMod val="60000"/>
                    <a:lumOff val="40000"/>
                  </a:schemeClr>
                </a:solidFill>
              </a:rPr>
              <a:t>)</a:t>
            </a:r>
            <a:r>
              <a:rPr lang="zh-TW" altLang="en-US" sz="2000" dirty="0">
                <a:solidFill>
                  <a:schemeClr val="tx2">
                    <a:lumMod val="60000"/>
                    <a:lumOff val="40000"/>
                  </a:schemeClr>
                </a:solidFill>
              </a:rPr>
              <a:t> </a:t>
            </a:r>
            <a:endParaRPr lang="en-US" altLang="zh-TW" sz="2000" dirty="0"/>
          </a:p>
        </p:txBody>
      </p:sp>
      <p:pic>
        <p:nvPicPr>
          <p:cNvPr id="6" name="Picture 1">
            <a:extLst>
              <a:ext uri="{FF2B5EF4-FFF2-40B4-BE49-F238E27FC236}">
                <a16:creationId xmlns:a16="http://schemas.microsoft.com/office/drawing/2014/main" id="{E759DB8C-BAC7-4E98-9F64-95DF726BE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6288026"/>
            <a:ext cx="1616810" cy="447306"/>
          </a:xfrm>
          <a:prstGeom prst="rect">
            <a:avLst/>
          </a:prstGeom>
        </p:spPr>
      </p:pic>
      <p:sp>
        <p:nvSpPr>
          <p:cNvPr id="3" name="矩形 2"/>
          <p:cNvSpPr/>
          <p:nvPr/>
        </p:nvSpPr>
        <p:spPr>
          <a:xfrm>
            <a:off x="2253372" y="2232530"/>
            <a:ext cx="683792" cy="226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Rectangle 7"/>
          <p:cNvSpPr>
            <a:spLocks noChangeArrowheads="1"/>
          </p:cNvSpPr>
          <p:nvPr/>
        </p:nvSpPr>
        <p:spPr bwMode="auto">
          <a:xfrm>
            <a:off x="10160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a:t>
            </a:r>
            <a:endParaRPr lang="en-US" sz="1400" dirty="0">
              <a:solidFill>
                <a:schemeClr val="bg1"/>
              </a:solidFill>
              <a:latin typeface="Verdana" pitchFamily="34" charset="0"/>
            </a:endParaRPr>
          </a:p>
        </p:txBody>
      </p:sp>
    </p:spTree>
    <p:extLst>
      <p:ext uri="{BB962C8B-B14F-4D97-AF65-F5344CB8AC3E}">
        <p14:creationId xmlns:p14="http://schemas.microsoft.com/office/powerpoint/2010/main" val="41132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BBBCCE5-E7BA-41BB-B02A-85B6C3AF9B3D}"/>
              </a:ext>
            </a:extLst>
          </p:cNvPr>
          <p:cNvPicPr>
            <a:picLocks noChangeAspect="1"/>
          </p:cNvPicPr>
          <p:nvPr/>
        </p:nvPicPr>
        <p:blipFill>
          <a:blip r:embed="rId3"/>
          <a:stretch>
            <a:fillRect/>
          </a:stretch>
        </p:blipFill>
        <p:spPr>
          <a:xfrm>
            <a:off x="457200" y="1643271"/>
            <a:ext cx="8416977" cy="2477049"/>
          </a:xfrm>
          <a:prstGeom prst="rect">
            <a:avLst/>
          </a:prstGeom>
        </p:spPr>
      </p:pic>
      <p:sp>
        <p:nvSpPr>
          <p:cNvPr id="2" name="Title 1"/>
          <p:cNvSpPr>
            <a:spLocks noGrp="1"/>
          </p:cNvSpPr>
          <p:nvPr>
            <p:ph type="title"/>
          </p:nvPr>
        </p:nvSpPr>
        <p:spPr>
          <a:xfrm>
            <a:off x="457200" y="536190"/>
            <a:ext cx="8229600" cy="979488"/>
          </a:xfrm>
        </p:spPr>
        <p:txBody>
          <a:bodyPr/>
          <a:lstStyle/>
          <a:p>
            <a:r>
              <a:rPr lang="zh-TW" altLang="en-US" sz="3200" b="1" dirty="0">
                <a:latin typeface="微軟正黑體" panose="020B0604030504040204" pitchFamily="34" charset="-120"/>
                <a:ea typeface="微軟正黑體" panose="020B0604030504040204" pitchFamily="34" charset="-120"/>
              </a:rPr>
              <a:t>免費申請帳號 </a:t>
            </a:r>
            <a:endParaRPr lang="en-US" b="1" dirty="0">
              <a:latin typeface="微軟正黑體" panose="020B0604030504040204" pitchFamily="34" charset="-120"/>
              <a:ea typeface="微軟正黑體" panose="020B0604030504040204" pitchFamily="34" charset="-120"/>
            </a:endParaRPr>
          </a:p>
        </p:txBody>
      </p:sp>
      <p:sp>
        <p:nvSpPr>
          <p:cNvPr id="13" name="Right Arrow 12"/>
          <p:cNvSpPr/>
          <p:nvPr/>
        </p:nvSpPr>
        <p:spPr>
          <a:xfrm rot="5400000">
            <a:off x="7098858" y="1095094"/>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1">
            <a:extLst>
              <a:ext uri="{FF2B5EF4-FFF2-40B4-BE49-F238E27FC236}">
                <a16:creationId xmlns:a16="http://schemas.microsoft.com/office/drawing/2014/main" id="{C7C70B1C-1AC1-4392-A214-F1F43EC3A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grpSp>
        <p:nvGrpSpPr>
          <p:cNvPr id="11" name="Group 5"/>
          <p:cNvGrpSpPr/>
          <p:nvPr/>
        </p:nvGrpSpPr>
        <p:grpSpPr>
          <a:xfrm>
            <a:off x="110836" y="274073"/>
            <a:ext cx="3696723" cy="333375"/>
            <a:chOff x="-285404" y="171271"/>
            <a:chExt cx="3696723" cy="333375"/>
          </a:xfrm>
        </p:grpSpPr>
        <p:sp>
          <p:nvSpPr>
            <p:cNvPr id="12" name="Parallelogram 6"/>
            <p:cNvSpPr/>
            <p:nvPr/>
          </p:nvSpPr>
          <p:spPr>
            <a:xfrm>
              <a:off x="-285404" y="171271"/>
              <a:ext cx="3610264"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7"/>
            <p:cNvSpPr>
              <a:spLocks noChangeArrowheads="1"/>
            </p:cNvSpPr>
            <p:nvPr/>
          </p:nvSpPr>
          <p:spPr bwMode="auto">
            <a:xfrm>
              <a:off x="-13727" y="184069"/>
              <a:ext cx="3425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chemeClr val="bg1"/>
                  </a:solidFill>
                  <a:latin typeface="Verdana" pitchFamily="34" charset="0"/>
                </a:rPr>
                <a:t>   My</a:t>
              </a:r>
              <a:r>
                <a:rPr lang="zh-TW" altLang="en-US" sz="1400" dirty="0">
                  <a:solidFill>
                    <a:schemeClr val="bg1"/>
                  </a:solidFill>
                  <a:latin typeface="Verdana" pitchFamily="34" charset="0"/>
                </a:rPr>
                <a:t> </a:t>
              </a:r>
              <a:r>
                <a:rPr lang="en-US" altLang="zh-TW" sz="1400" dirty="0">
                  <a:solidFill>
                    <a:schemeClr val="bg1"/>
                  </a:solidFill>
                  <a:latin typeface="Verdana" pitchFamily="34" charset="0"/>
                </a:rPr>
                <a:t>Settings</a:t>
              </a:r>
              <a:r>
                <a:rPr lang="zh-TW" altLang="en-US" sz="1400" dirty="0">
                  <a:solidFill>
                    <a:schemeClr val="bg1"/>
                  </a:solidFill>
                  <a:latin typeface="Verdana" pitchFamily="34" charset="0"/>
                </a:rPr>
                <a:t> 個人化設定</a:t>
              </a:r>
              <a:endParaRPr lang="en-US" altLang="zh-TW" sz="1400" dirty="0">
                <a:solidFill>
                  <a:schemeClr val="bg1"/>
                </a:solidFill>
                <a:latin typeface="Verdana" pitchFamily="34" charset="0"/>
              </a:endParaRPr>
            </a:p>
          </p:txBody>
        </p:sp>
      </p:grpSp>
      <p:pic>
        <p:nvPicPr>
          <p:cNvPr id="5" name="圖片 4">
            <a:extLst>
              <a:ext uri="{FF2B5EF4-FFF2-40B4-BE49-F238E27FC236}">
                <a16:creationId xmlns:a16="http://schemas.microsoft.com/office/drawing/2014/main" id="{2896E5C4-98E0-4BDA-85FE-3453609B02D7}"/>
              </a:ext>
            </a:extLst>
          </p:cNvPr>
          <p:cNvPicPr>
            <a:picLocks noChangeAspect="1"/>
          </p:cNvPicPr>
          <p:nvPr/>
        </p:nvPicPr>
        <p:blipFill rotWithShape="1">
          <a:blip r:embed="rId5"/>
          <a:srcRect l="21061" t="21547" r="21515" b="11597"/>
          <a:stretch/>
        </p:blipFill>
        <p:spPr>
          <a:xfrm>
            <a:off x="457200" y="1643271"/>
            <a:ext cx="6386945" cy="4180725"/>
          </a:xfrm>
          <a:prstGeom prst="rect">
            <a:avLst/>
          </a:prstGeom>
          <a:ln>
            <a:solidFill>
              <a:srgbClr val="0066A1"/>
            </a:solidFill>
          </a:ln>
        </p:spPr>
      </p:pic>
      <p:sp>
        <p:nvSpPr>
          <p:cNvPr id="17" name="Text Box 14">
            <a:extLst>
              <a:ext uri="{FF2B5EF4-FFF2-40B4-BE49-F238E27FC236}">
                <a16:creationId xmlns:a16="http://schemas.microsoft.com/office/drawing/2014/main" id="{736832DA-E523-4BD3-9427-A0894C789B76}"/>
              </a:ext>
            </a:extLst>
          </p:cNvPr>
          <p:cNvSpPr>
            <a:spLocks noChangeArrowheads="1"/>
          </p:cNvSpPr>
          <p:nvPr/>
        </p:nvSpPr>
        <p:spPr bwMode="auto">
          <a:xfrm>
            <a:off x="1153103" y="2729445"/>
            <a:ext cx="1105188"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solidFill>
                  <a:schemeClr val="tx1"/>
                </a:solidFill>
                <a:ea typeface="微軟正黑體" panose="020B0604030504040204" pitchFamily="34" charset="-120"/>
              </a:rPr>
              <a:t>輸入英文名</a:t>
            </a:r>
            <a:endParaRPr lang="en-US" altLang="zh-TW" sz="1400" b="1" dirty="0">
              <a:solidFill>
                <a:schemeClr val="tx1"/>
              </a:solidFill>
              <a:ea typeface="微軟正黑體" panose="020B0604030504040204" pitchFamily="34" charset="-120"/>
            </a:endParaRPr>
          </a:p>
        </p:txBody>
      </p:sp>
      <p:sp>
        <p:nvSpPr>
          <p:cNvPr id="18" name="Text Box 14">
            <a:extLst>
              <a:ext uri="{FF2B5EF4-FFF2-40B4-BE49-F238E27FC236}">
                <a16:creationId xmlns:a16="http://schemas.microsoft.com/office/drawing/2014/main" id="{7866FA1A-37D3-4FB6-9D4A-2BD5605A596A}"/>
              </a:ext>
            </a:extLst>
          </p:cNvPr>
          <p:cNvSpPr>
            <a:spLocks noChangeArrowheads="1"/>
          </p:cNvSpPr>
          <p:nvPr/>
        </p:nvSpPr>
        <p:spPr bwMode="auto">
          <a:xfrm>
            <a:off x="2720713" y="3935654"/>
            <a:ext cx="1851287"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ea typeface="微軟正黑體" panose="020B0604030504040204" pitchFamily="34" charset="-120"/>
              </a:rPr>
              <a:t>點選安全問題及答案</a:t>
            </a:r>
            <a:endParaRPr lang="en-US" altLang="zh-TW" sz="1400" b="1" dirty="0">
              <a:solidFill>
                <a:schemeClr val="tx1"/>
              </a:solidFill>
              <a:ea typeface="微軟正黑體" panose="020B0604030504040204" pitchFamily="34" charset="-120"/>
            </a:endParaRPr>
          </a:p>
        </p:txBody>
      </p:sp>
      <p:sp>
        <p:nvSpPr>
          <p:cNvPr id="19" name="Text Box 14">
            <a:extLst>
              <a:ext uri="{FF2B5EF4-FFF2-40B4-BE49-F238E27FC236}">
                <a16:creationId xmlns:a16="http://schemas.microsoft.com/office/drawing/2014/main" id="{01E71B62-0897-40B6-9F1B-0360067067E6}"/>
              </a:ext>
            </a:extLst>
          </p:cNvPr>
          <p:cNvSpPr>
            <a:spLocks noChangeArrowheads="1"/>
          </p:cNvSpPr>
          <p:nvPr/>
        </p:nvSpPr>
        <p:spPr bwMode="auto">
          <a:xfrm>
            <a:off x="4879975" y="2743299"/>
            <a:ext cx="1292225"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solidFill>
                  <a:schemeClr val="tx1"/>
                </a:solidFill>
                <a:ea typeface="微軟正黑體" panose="020B0604030504040204" pitchFamily="34" charset="-120"/>
              </a:rPr>
              <a:t>輸入英文姓氏</a:t>
            </a:r>
            <a:endParaRPr lang="en-US" altLang="zh-TW" sz="1400" b="1" dirty="0">
              <a:solidFill>
                <a:schemeClr val="tx1"/>
              </a:solidFill>
              <a:ea typeface="微軟正黑體" panose="020B0604030504040204" pitchFamily="34" charset="-120"/>
            </a:endParaRPr>
          </a:p>
        </p:txBody>
      </p:sp>
      <p:sp>
        <p:nvSpPr>
          <p:cNvPr id="20" name="Text Box 14">
            <a:extLst>
              <a:ext uri="{FF2B5EF4-FFF2-40B4-BE49-F238E27FC236}">
                <a16:creationId xmlns:a16="http://schemas.microsoft.com/office/drawing/2014/main" id="{BC1A9A49-7EA6-4F87-9955-44D2FED0DDF3}"/>
              </a:ext>
            </a:extLst>
          </p:cNvPr>
          <p:cNvSpPr>
            <a:spLocks noChangeArrowheads="1"/>
          </p:cNvSpPr>
          <p:nvPr/>
        </p:nvSpPr>
        <p:spPr bwMode="auto">
          <a:xfrm>
            <a:off x="612775" y="3371161"/>
            <a:ext cx="2654457"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1400" b="1" dirty="0">
                <a:ea typeface="微軟正黑體" panose="020B0604030504040204" pitchFamily="34" charset="-120"/>
              </a:rPr>
              <a:t>Email</a:t>
            </a:r>
            <a:r>
              <a:rPr lang="zh-TW" altLang="en-US" sz="1400" b="1" dirty="0">
                <a:ea typeface="微軟正黑體" panose="020B0604030504040204" pitchFamily="34" charset="-120"/>
              </a:rPr>
              <a:t>即為帳號，不限校園</a:t>
            </a:r>
            <a:r>
              <a:rPr lang="en-US" altLang="zh-TW" sz="1400" b="1" dirty="0">
                <a:ea typeface="微軟正黑體" panose="020B0604030504040204" pitchFamily="34" charset="-120"/>
              </a:rPr>
              <a:t>email</a:t>
            </a:r>
            <a:endParaRPr lang="en-US" altLang="zh-TW" sz="1400" b="1" dirty="0">
              <a:solidFill>
                <a:schemeClr val="tx1"/>
              </a:solidFill>
              <a:ea typeface="微軟正黑體" panose="020B0604030504040204" pitchFamily="34" charset="-120"/>
            </a:endParaRPr>
          </a:p>
        </p:txBody>
      </p:sp>
      <p:sp>
        <p:nvSpPr>
          <p:cNvPr id="22" name="Text Box 14">
            <a:extLst>
              <a:ext uri="{FF2B5EF4-FFF2-40B4-BE49-F238E27FC236}">
                <a16:creationId xmlns:a16="http://schemas.microsoft.com/office/drawing/2014/main" id="{CA0495BA-DD49-4201-90E8-B6581BC32B03}"/>
              </a:ext>
            </a:extLst>
          </p:cNvPr>
          <p:cNvSpPr>
            <a:spLocks noChangeArrowheads="1"/>
          </p:cNvSpPr>
          <p:nvPr/>
        </p:nvSpPr>
        <p:spPr bwMode="auto">
          <a:xfrm>
            <a:off x="3650673" y="3371161"/>
            <a:ext cx="921328"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ea typeface="微軟正黑體" panose="020B0604030504040204" pitchFamily="34" charset="-120"/>
              </a:rPr>
              <a:t>輸入密碼</a:t>
            </a:r>
            <a:endParaRPr lang="en-US" altLang="zh-TW" sz="1400" b="1" dirty="0">
              <a:solidFill>
                <a:schemeClr val="tx1"/>
              </a:solidFill>
              <a:ea typeface="微軟正黑體" panose="020B0604030504040204" pitchFamily="34" charset="-120"/>
            </a:endParaRPr>
          </a:p>
        </p:txBody>
      </p:sp>
      <p:sp>
        <p:nvSpPr>
          <p:cNvPr id="23" name="Text Box 14">
            <a:extLst>
              <a:ext uri="{FF2B5EF4-FFF2-40B4-BE49-F238E27FC236}">
                <a16:creationId xmlns:a16="http://schemas.microsoft.com/office/drawing/2014/main" id="{D359BDDB-A501-4351-8EF9-B44CD183299E}"/>
              </a:ext>
            </a:extLst>
          </p:cNvPr>
          <p:cNvSpPr>
            <a:spLocks noChangeArrowheads="1"/>
          </p:cNvSpPr>
          <p:nvPr/>
        </p:nvSpPr>
        <p:spPr bwMode="auto">
          <a:xfrm>
            <a:off x="5010860" y="3371161"/>
            <a:ext cx="1542340"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ea typeface="微軟正黑體" panose="020B0604030504040204" pitchFamily="34" charset="-120"/>
              </a:rPr>
              <a:t>再輸入密碼一次</a:t>
            </a:r>
            <a:endParaRPr lang="en-US" altLang="zh-TW" sz="1400" b="1" dirty="0">
              <a:solidFill>
                <a:schemeClr val="tx1"/>
              </a:solidFill>
              <a:ea typeface="微軟正黑體" panose="020B0604030504040204" pitchFamily="34" charset="-120"/>
            </a:endParaRPr>
          </a:p>
        </p:txBody>
      </p:sp>
      <p:sp>
        <p:nvSpPr>
          <p:cNvPr id="24" name="Text Box 14">
            <a:extLst>
              <a:ext uri="{FF2B5EF4-FFF2-40B4-BE49-F238E27FC236}">
                <a16:creationId xmlns:a16="http://schemas.microsoft.com/office/drawing/2014/main" id="{D359A6F7-A387-414E-96C1-4827A2C61638}"/>
              </a:ext>
            </a:extLst>
          </p:cNvPr>
          <p:cNvSpPr>
            <a:spLocks noChangeArrowheads="1"/>
          </p:cNvSpPr>
          <p:nvPr/>
        </p:nvSpPr>
        <p:spPr bwMode="auto">
          <a:xfrm>
            <a:off x="3646356" y="4956819"/>
            <a:ext cx="921328" cy="307777"/>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400" b="1" dirty="0">
                <a:solidFill>
                  <a:schemeClr val="tx1"/>
                </a:solidFill>
                <a:ea typeface="微軟正黑體" panose="020B0604030504040204" pitchFamily="34" charset="-120"/>
              </a:rPr>
              <a:t>記得打</a:t>
            </a:r>
            <a:r>
              <a:rPr lang="zh-TW" altLang="en-US" sz="1400" b="1" dirty="0">
                <a:ea typeface="微軟正黑體" panose="020B0604030504040204" pitchFamily="34" charset="-120"/>
              </a:rPr>
              <a:t>勾</a:t>
            </a:r>
            <a:endParaRPr lang="en-US" altLang="zh-TW" sz="14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32221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19" grpId="0" animBg="1"/>
      <p:bldP spid="20" grpId="0" animBg="1"/>
      <p:bldP spid="22" grpId="0" animBg="1"/>
      <p:bldP spid="23" grpId="0" animBg="1"/>
      <p:bldP spid="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721F80F-AF37-423F-ACB4-055043B355A5}"/>
              </a:ext>
            </a:extLst>
          </p:cNvPr>
          <p:cNvPicPr>
            <a:picLocks noChangeAspect="1"/>
          </p:cNvPicPr>
          <p:nvPr/>
        </p:nvPicPr>
        <p:blipFill>
          <a:blip r:embed="rId2"/>
          <a:stretch>
            <a:fillRect/>
          </a:stretch>
        </p:blipFill>
        <p:spPr>
          <a:xfrm>
            <a:off x="457200" y="1643271"/>
            <a:ext cx="8416977" cy="2477049"/>
          </a:xfrm>
          <a:prstGeom prst="rect">
            <a:avLst/>
          </a:prstGeom>
        </p:spPr>
      </p:pic>
      <p:sp>
        <p:nvSpPr>
          <p:cNvPr id="5" name="Title 1">
            <a:extLst>
              <a:ext uri="{FF2B5EF4-FFF2-40B4-BE49-F238E27FC236}">
                <a16:creationId xmlns:a16="http://schemas.microsoft.com/office/drawing/2014/main" id="{0E19ECF4-7C43-4CCE-95E9-D7F59E41BB29}"/>
              </a:ext>
            </a:extLst>
          </p:cNvPr>
          <p:cNvSpPr txBox="1">
            <a:spLocks/>
          </p:cNvSpPr>
          <p:nvPr/>
        </p:nvSpPr>
        <p:spPr bwMode="auto">
          <a:xfrm>
            <a:off x="457200" y="53619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200" b="1">
                <a:latin typeface="微軟正黑體" panose="020B0604030504040204" pitchFamily="34" charset="-120"/>
                <a:ea typeface="微軟正黑體" panose="020B0604030504040204" pitchFamily="34" charset="-120"/>
              </a:rPr>
              <a:t>免費申請帳號 </a:t>
            </a:r>
            <a:endParaRPr lang="en-US" b="1" dirty="0">
              <a:latin typeface="微軟正黑體" panose="020B0604030504040204" pitchFamily="34" charset="-120"/>
              <a:ea typeface="微軟正黑體" panose="020B0604030504040204" pitchFamily="34" charset="-120"/>
            </a:endParaRPr>
          </a:p>
        </p:txBody>
      </p:sp>
      <p:grpSp>
        <p:nvGrpSpPr>
          <p:cNvPr id="6" name="Group 5">
            <a:extLst>
              <a:ext uri="{FF2B5EF4-FFF2-40B4-BE49-F238E27FC236}">
                <a16:creationId xmlns:a16="http://schemas.microsoft.com/office/drawing/2014/main" id="{0D4E8137-AB76-4869-8416-03C0530EDB28}"/>
              </a:ext>
            </a:extLst>
          </p:cNvPr>
          <p:cNvGrpSpPr/>
          <p:nvPr/>
        </p:nvGrpSpPr>
        <p:grpSpPr>
          <a:xfrm>
            <a:off x="110836" y="274073"/>
            <a:ext cx="3696723" cy="333375"/>
            <a:chOff x="-285404" y="171271"/>
            <a:chExt cx="3696723" cy="333375"/>
          </a:xfrm>
        </p:grpSpPr>
        <p:sp>
          <p:nvSpPr>
            <p:cNvPr id="7" name="Parallelogram 6">
              <a:extLst>
                <a:ext uri="{FF2B5EF4-FFF2-40B4-BE49-F238E27FC236}">
                  <a16:creationId xmlns:a16="http://schemas.microsoft.com/office/drawing/2014/main" id="{7D141635-7E05-4883-870D-FC676B484BE1}"/>
                </a:ext>
              </a:extLst>
            </p:cNvPr>
            <p:cNvSpPr/>
            <p:nvPr/>
          </p:nvSpPr>
          <p:spPr>
            <a:xfrm>
              <a:off x="-285404" y="171271"/>
              <a:ext cx="3610264"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a:extLst>
                <a:ext uri="{FF2B5EF4-FFF2-40B4-BE49-F238E27FC236}">
                  <a16:creationId xmlns:a16="http://schemas.microsoft.com/office/drawing/2014/main" id="{F9D9688D-FC80-4FC5-B1D3-516F9C4C22F1}"/>
                </a:ext>
              </a:extLst>
            </p:cNvPr>
            <p:cNvSpPr>
              <a:spLocks noChangeArrowheads="1"/>
            </p:cNvSpPr>
            <p:nvPr/>
          </p:nvSpPr>
          <p:spPr bwMode="auto">
            <a:xfrm>
              <a:off x="-13727" y="184069"/>
              <a:ext cx="3425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a:solidFill>
                    <a:schemeClr val="bg1"/>
                  </a:solidFill>
                  <a:latin typeface="Verdana" pitchFamily="34" charset="0"/>
                </a:rPr>
                <a:t>   My</a:t>
              </a:r>
              <a:r>
                <a:rPr lang="zh-TW" altLang="en-US" sz="1400" dirty="0">
                  <a:solidFill>
                    <a:schemeClr val="bg1"/>
                  </a:solidFill>
                  <a:latin typeface="Verdana" pitchFamily="34" charset="0"/>
                </a:rPr>
                <a:t> </a:t>
              </a:r>
              <a:r>
                <a:rPr lang="en-US" altLang="zh-TW" sz="1400" dirty="0">
                  <a:solidFill>
                    <a:schemeClr val="bg1"/>
                  </a:solidFill>
                  <a:latin typeface="Verdana" pitchFamily="34" charset="0"/>
                </a:rPr>
                <a:t>Settings</a:t>
              </a:r>
              <a:r>
                <a:rPr lang="zh-TW" altLang="en-US" sz="1400" dirty="0">
                  <a:solidFill>
                    <a:schemeClr val="bg1"/>
                  </a:solidFill>
                  <a:latin typeface="Verdana" pitchFamily="34" charset="0"/>
                </a:rPr>
                <a:t> 個人化設定</a:t>
              </a:r>
              <a:endParaRPr lang="en-US" altLang="zh-TW" sz="1400" dirty="0">
                <a:solidFill>
                  <a:schemeClr val="bg1"/>
                </a:solidFill>
                <a:latin typeface="Verdana" pitchFamily="34" charset="0"/>
              </a:endParaRPr>
            </a:p>
          </p:txBody>
        </p:sp>
      </p:grpSp>
      <p:sp>
        <p:nvSpPr>
          <p:cNvPr id="9" name="Right Arrow 12">
            <a:extLst>
              <a:ext uri="{FF2B5EF4-FFF2-40B4-BE49-F238E27FC236}">
                <a16:creationId xmlns:a16="http://schemas.microsoft.com/office/drawing/2014/main" id="{C7C1D21A-D021-461F-85C4-FA0DC35787D5}"/>
              </a:ext>
            </a:extLst>
          </p:cNvPr>
          <p:cNvSpPr/>
          <p:nvPr/>
        </p:nvSpPr>
        <p:spPr>
          <a:xfrm rot="5400000">
            <a:off x="8027786" y="1031298"/>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 Box 14">
            <a:extLst>
              <a:ext uri="{FF2B5EF4-FFF2-40B4-BE49-F238E27FC236}">
                <a16:creationId xmlns:a16="http://schemas.microsoft.com/office/drawing/2014/main" id="{6F31E099-4844-4B05-BECD-8E683F09EDC7}"/>
              </a:ext>
            </a:extLst>
          </p:cNvPr>
          <p:cNvSpPr>
            <a:spLocks noChangeArrowheads="1"/>
          </p:cNvSpPr>
          <p:nvPr/>
        </p:nvSpPr>
        <p:spPr bwMode="auto">
          <a:xfrm>
            <a:off x="2487049" y="1957284"/>
            <a:ext cx="5594238" cy="584775"/>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1600" b="1" dirty="0">
                <a:ea typeface="微軟正黑體" panose="020B0604030504040204" pitchFamily="34" charset="-120"/>
              </a:rPr>
              <a:t>Create Account</a:t>
            </a:r>
            <a:r>
              <a:rPr lang="zh-TW" altLang="en-US" sz="1600" b="1" dirty="0">
                <a:ea typeface="微軟正黑體" panose="020B0604030504040204" pitchFamily="34" charset="-120"/>
              </a:rPr>
              <a:t>送出後，即可馬上點選</a:t>
            </a:r>
            <a:r>
              <a:rPr lang="en-US" altLang="zh-TW" sz="1600" b="1" dirty="0">
                <a:ea typeface="微軟正黑體" panose="020B0604030504040204" pitchFamily="34" charset="-120"/>
              </a:rPr>
              <a:t>Personal Sign In</a:t>
            </a:r>
          </a:p>
          <a:p>
            <a:r>
              <a:rPr lang="zh-TW" altLang="en-US" sz="1600" b="1" dirty="0">
                <a:ea typeface="微軟正黑體" panose="020B0604030504040204" pitchFamily="34" charset="-120"/>
              </a:rPr>
              <a:t>登入個人帳號</a:t>
            </a:r>
            <a:endParaRPr lang="en-US" altLang="zh-TW" sz="1600" b="1" dirty="0">
              <a:solidFill>
                <a:schemeClr val="tx1"/>
              </a:solidFill>
              <a:ea typeface="微軟正黑體" panose="020B0604030504040204" pitchFamily="34" charset="-120"/>
            </a:endParaRPr>
          </a:p>
        </p:txBody>
      </p:sp>
      <p:pic>
        <p:nvPicPr>
          <p:cNvPr id="15" name="內容版面配置區 14">
            <a:extLst>
              <a:ext uri="{FF2B5EF4-FFF2-40B4-BE49-F238E27FC236}">
                <a16:creationId xmlns:a16="http://schemas.microsoft.com/office/drawing/2014/main" id="{8B552243-E169-4332-AAD7-62C0FD8754DA}"/>
              </a:ext>
            </a:extLst>
          </p:cNvPr>
          <p:cNvPicPr>
            <a:picLocks noGrp="1" noChangeAspect="1"/>
          </p:cNvPicPr>
          <p:nvPr>
            <p:ph idx="1"/>
          </p:nvPr>
        </p:nvPicPr>
        <p:blipFill rotWithShape="1">
          <a:blip r:embed="rId3"/>
          <a:srcRect l="56933" t="24667" r="9365" b="67052"/>
          <a:stretch/>
        </p:blipFill>
        <p:spPr>
          <a:xfrm>
            <a:off x="1154945" y="4374044"/>
            <a:ext cx="6926342" cy="956890"/>
          </a:xfrm>
        </p:spPr>
      </p:pic>
      <p:sp>
        <p:nvSpPr>
          <p:cNvPr id="16" name="Text Box 14">
            <a:extLst>
              <a:ext uri="{FF2B5EF4-FFF2-40B4-BE49-F238E27FC236}">
                <a16:creationId xmlns:a16="http://schemas.microsoft.com/office/drawing/2014/main" id="{4A1E44EA-2A80-4D08-A35E-2D9748F92568}"/>
              </a:ext>
            </a:extLst>
          </p:cNvPr>
          <p:cNvSpPr>
            <a:spLocks noChangeArrowheads="1"/>
          </p:cNvSpPr>
          <p:nvPr/>
        </p:nvSpPr>
        <p:spPr bwMode="auto">
          <a:xfrm>
            <a:off x="1774881" y="5347142"/>
            <a:ext cx="5594238" cy="584775"/>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600" b="1" dirty="0">
                <a:ea typeface="微軟正黑體" panose="020B0604030504040204" pitchFamily="34" charset="-120"/>
              </a:rPr>
              <a:t>左側欄位</a:t>
            </a:r>
            <a:r>
              <a:rPr lang="zh-TW" altLang="en-US" sz="1600" b="1" dirty="0">
                <a:solidFill>
                  <a:schemeClr val="tx1"/>
                </a:solidFill>
                <a:ea typeface="微軟正黑體" panose="020B0604030504040204" pitchFamily="34" charset="-120"/>
              </a:rPr>
              <a:t>輸入</a:t>
            </a:r>
            <a:r>
              <a:rPr lang="en-US" altLang="zh-TW" sz="1600" b="1" dirty="0">
                <a:ea typeface="微軟正黑體" panose="020B0604030504040204" pitchFamily="34" charset="-120"/>
              </a:rPr>
              <a:t>email</a:t>
            </a:r>
            <a:r>
              <a:rPr lang="zh-TW" altLang="en-US" sz="1600" b="1" dirty="0">
                <a:ea typeface="微軟正黑體" panose="020B0604030504040204" pitchFamily="34" charset="-120"/>
              </a:rPr>
              <a:t>，右側欄位輸入密碼 </a:t>
            </a:r>
            <a:endParaRPr lang="en-US" altLang="zh-TW" sz="1600" b="1" dirty="0">
              <a:ea typeface="微軟正黑體" panose="020B0604030504040204" pitchFamily="34" charset="-120"/>
            </a:endParaRPr>
          </a:p>
          <a:p>
            <a:r>
              <a:rPr lang="zh-TW" altLang="en-US" sz="1600" b="1" dirty="0">
                <a:ea typeface="微軟正黑體" panose="020B0604030504040204" pitchFamily="34" charset="-120"/>
              </a:rPr>
              <a:t>（若忘了密碼，可點選右下方</a:t>
            </a:r>
            <a:r>
              <a:rPr lang="en-US" altLang="zh-TW" sz="1600" b="1" dirty="0">
                <a:ea typeface="微軟正黑體" panose="020B0604030504040204" pitchFamily="34" charset="-120"/>
              </a:rPr>
              <a:t>Forgo Password?</a:t>
            </a:r>
            <a:r>
              <a:rPr lang="zh-TW" altLang="en-US" sz="1600" b="1" dirty="0">
                <a:ea typeface="微軟正黑體" panose="020B0604030504040204" pitchFamily="34" charset="-120"/>
              </a:rPr>
              <a:t>作重新設定</a:t>
            </a:r>
            <a:endParaRPr lang="en-US" altLang="zh-TW" sz="16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245888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04" y="282805"/>
            <a:ext cx="8229600" cy="979488"/>
          </a:xfrm>
        </p:spPr>
        <p:txBody>
          <a:bodyPr>
            <a:normAutofit/>
          </a:bodyPr>
          <a:lstStyle/>
          <a:p>
            <a:r>
              <a:rPr lang="en-US" altLang="zh-TW" sz="3600" dirty="0">
                <a:solidFill>
                  <a:srgbClr val="0B5172"/>
                </a:solidFill>
                <a:effectLst>
                  <a:outerShdw blurRad="38100" dist="38100" dir="2700000" algn="tl">
                    <a:srgbClr val="000000">
                      <a:alpha val="43137"/>
                    </a:srgbClr>
                  </a:outerShdw>
                </a:effectLst>
              </a:rPr>
              <a:t> </a:t>
            </a:r>
            <a:r>
              <a:rPr lang="en-US" altLang="zh-TW" sz="3600" b="1" dirty="0">
                <a:solidFill>
                  <a:srgbClr val="0B5172"/>
                </a:solidFill>
                <a:latin typeface="微軟正黑體" panose="020B0604030504040204" pitchFamily="34" charset="-120"/>
                <a:ea typeface="微軟正黑體" panose="020B0604030504040204" pitchFamily="34" charset="-120"/>
              </a:rPr>
              <a:t>Alerts (1)</a:t>
            </a:r>
            <a:r>
              <a:rPr lang="zh-TW" altLang="en-US" sz="3600" b="1" dirty="0">
                <a:solidFill>
                  <a:srgbClr val="0B5172"/>
                </a:solidFill>
                <a:latin typeface="微軟正黑體" panose="020B0604030504040204" pitchFamily="34" charset="-120"/>
                <a:ea typeface="微軟正黑體" panose="020B0604030504040204" pitchFamily="34" charset="-120"/>
              </a:rPr>
              <a:t>出版快報</a:t>
            </a:r>
            <a:endParaRPr lang="en-US" sz="3600" dirty="0">
              <a:solidFill>
                <a:srgbClr val="0B5172"/>
              </a:solidFill>
            </a:endParaRPr>
          </a:p>
        </p:txBody>
      </p:sp>
      <p:pic>
        <p:nvPicPr>
          <p:cNvPr id="10" name="Picture 1">
            <a:extLst>
              <a:ext uri="{FF2B5EF4-FFF2-40B4-BE49-F238E27FC236}">
                <a16:creationId xmlns:a16="http://schemas.microsoft.com/office/drawing/2014/main" id="{77177BFE-A3B3-47B9-9608-F97F9A6BF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790" y="6288026"/>
            <a:ext cx="1616810" cy="447306"/>
          </a:xfrm>
          <a:prstGeom prst="rect">
            <a:avLst/>
          </a:prstGeom>
        </p:spPr>
      </p:pic>
      <p:pic>
        <p:nvPicPr>
          <p:cNvPr id="9" name="圖片 8">
            <a:extLst>
              <a:ext uri="{FF2B5EF4-FFF2-40B4-BE49-F238E27FC236}">
                <a16:creationId xmlns:a16="http://schemas.microsoft.com/office/drawing/2014/main" id="{5DC3939B-A5E6-46B3-9E9C-963CE952960B}"/>
              </a:ext>
            </a:extLst>
          </p:cNvPr>
          <p:cNvPicPr>
            <a:picLocks noChangeAspect="1"/>
          </p:cNvPicPr>
          <p:nvPr/>
        </p:nvPicPr>
        <p:blipFill rotWithShape="1">
          <a:blip r:embed="rId4"/>
          <a:srcRect l="10454" t="32039" r="13182" b="5262"/>
          <a:stretch/>
        </p:blipFill>
        <p:spPr>
          <a:xfrm>
            <a:off x="1080654" y="1287102"/>
            <a:ext cx="6982691" cy="4283796"/>
          </a:xfrm>
          <a:prstGeom prst="rect">
            <a:avLst/>
          </a:prstGeom>
        </p:spPr>
      </p:pic>
      <p:sp>
        <p:nvSpPr>
          <p:cNvPr id="14" name="矩形 13">
            <a:extLst>
              <a:ext uri="{FF2B5EF4-FFF2-40B4-BE49-F238E27FC236}">
                <a16:creationId xmlns:a16="http://schemas.microsoft.com/office/drawing/2014/main" id="{FDA2C121-394B-4218-BBEE-EA94630E69DF}"/>
              </a:ext>
            </a:extLst>
          </p:cNvPr>
          <p:cNvSpPr>
            <a:spLocks noChangeArrowheads="1"/>
          </p:cNvSpPr>
          <p:nvPr/>
        </p:nvSpPr>
        <p:spPr bwMode="auto">
          <a:xfrm>
            <a:off x="1080655" y="2642565"/>
            <a:ext cx="4156364" cy="3777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5" name="Text Box 14">
            <a:extLst>
              <a:ext uri="{FF2B5EF4-FFF2-40B4-BE49-F238E27FC236}">
                <a16:creationId xmlns:a16="http://schemas.microsoft.com/office/drawing/2014/main" id="{4F4A3014-ED3F-4599-BCA6-36A59FA179D7}"/>
              </a:ext>
            </a:extLst>
          </p:cNvPr>
          <p:cNvSpPr>
            <a:spLocks noChangeArrowheads="1"/>
          </p:cNvSpPr>
          <p:nvPr/>
        </p:nvSpPr>
        <p:spPr bwMode="auto">
          <a:xfrm>
            <a:off x="713667" y="4769757"/>
            <a:ext cx="5594238" cy="584775"/>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1600" b="1" dirty="0">
                <a:ea typeface="微軟正黑體" panose="020B0604030504040204" pitchFamily="34" charset="-120"/>
              </a:rPr>
              <a:t>Create Account</a:t>
            </a:r>
            <a:r>
              <a:rPr lang="zh-TW" altLang="en-US" sz="1600" b="1" dirty="0">
                <a:ea typeface="微軟正黑體" panose="020B0604030504040204" pitchFamily="34" charset="-120"/>
              </a:rPr>
              <a:t>送出後，即可馬上點選</a:t>
            </a:r>
            <a:r>
              <a:rPr lang="en-US" altLang="zh-TW" sz="1600" b="1" dirty="0">
                <a:ea typeface="微軟正黑體" panose="020B0604030504040204" pitchFamily="34" charset="-120"/>
              </a:rPr>
              <a:t>Personal Sign In</a:t>
            </a:r>
          </a:p>
          <a:p>
            <a:r>
              <a:rPr lang="zh-TW" altLang="en-US" sz="1600" b="1" dirty="0">
                <a:ea typeface="微軟正黑體" panose="020B0604030504040204" pitchFamily="34" charset="-120"/>
              </a:rPr>
              <a:t>登入個人帳號</a:t>
            </a:r>
            <a:endParaRPr lang="en-US" altLang="zh-TW" sz="1600" b="1" dirty="0">
              <a:solidFill>
                <a:schemeClr val="tx1"/>
              </a:solidFill>
              <a:ea typeface="微軟正黑體" panose="020B0604030504040204" pitchFamily="34" charset="-120"/>
            </a:endParaRPr>
          </a:p>
        </p:txBody>
      </p:sp>
    </p:spTree>
    <p:extLst>
      <p:ext uri="{BB962C8B-B14F-4D97-AF65-F5344CB8AC3E}">
        <p14:creationId xmlns:p14="http://schemas.microsoft.com/office/powerpoint/2010/main" val="23700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765981"/>
            <a:ext cx="744855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370814"/>
            <a:ext cx="8229600" cy="979488"/>
          </a:xfrm>
        </p:spPr>
        <p:txBody>
          <a:bodyPr>
            <a:normAutofit/>
          </a:bodyPr>
          <a:lstStyle/>
          <a:p>
            <a:r>
              <a:rPr lang="en-US" altLang="zh-TW" sz="3600" b="1" dirty="0">
                <a:latin typeface="微軟正黑體" panose="020B0604030504040204" pitchFamily="34" charset="-120"/>
                <a:ea typeface="微軟正黑體" panose="020B0604030504040204" pitchFamily="34" charset="-120"/>
              </a:rPr>
              <a:t>Journal</a:t>
            </a:r>
            <a:r>
              <a:rPr lang="zh-TW" altLang="en-US" b="1" dirty="0">
                <a:latin typeface="微軟正黑體" panose="020B0604030504040204" pitchFamily="34" charset="-120"/>
                <a:ea typeface="微軟正黑體" panose="020B0604030504040204" pitchFamily="34" charset="-120"/>
              </a:rPr>
              <a:t> </a:t>
            </a:r>
            <a:r>
              <a:rPr lang="en-US" altLang="zh-TW" sz="3600" b="1" dirty="0">
                <a:latin typeface="Arial Unicode MS" panose="020B0604020202020204" pitchFamily="34" charset="-120"/>
                <a:ea typeface="Arial Unicode MS" panose="020B0604020202020204" pitchFamily="34" charset="-120"/>
                <a:cs typeface="Arial Unicode MS" panose="020B0604020202020204" pitchFamily="34" charset="-120"/>
              </a:rPr>
              <a:t>Alert</a:t>
            </a:r>
            <a:r>
              <a:rPr lang="en-US" altLang="zh-TW" sz="3600" dirty="0"/>
              <a:t> </a:t>
            </a:r>
            <a:endParaRPr lang="en-US" sz="3600" dirty="0"/>
          </a:p>
        </p:txBody>
      </p:sp>
      <p:sp>
        <p:nvSpPr>
          <p:cNvPr id="8" name="Rectangle 7"/>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pic>
        <p:nvPicPr>
          <p:cNvPr id="13" name="Picture 1">
            <a:extLst>
              <a:ext uri="{FF2B5EF4-FFF2-40B4-BE49-F238E27FC236}">
                <a16:creationId xmlns:a16="http://schemas.microsoft.com/office/drawing/2014/main" id="{17AD59BA-594B-44CE-AD21-0B2FB651C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
        <p:nvSpPr>
          <p:cNvPr id="3" name="矩形 2"/>
          <p:cNvSpPr/>
          <p:nvPr/>
        </p:nvSpPr>
        <p:spPr>
          <a:xfrm>
            <a:off x="6321286" y="2001077"/>
            <a:ext cx="1298713" cy="6891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96255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389332" y="357668"/>
            <a:ext cx="8255904" cy="979488"/>
          </a:xfrm>
        </p:spPr>
        <p:txBody>
          <a:bodyPr>
            <a:noAutofit/>
          </a:bodyPr>
          <a:lstStyle/>
          <a:p>
            <a:r>
              <a:rPr lang="en-US" altLang="zh-TW" sz="3200" b="1" dirty="0">
                <a:solidFill>
                  <a:srgbClr val="0B5172"/>
                </a:solidFill>
                <a:latin typeface="微軟正黑體" panose="020B0604030504040204" pitchFamily="34" charset="-120"/>
                <a:ea typeface="微軟正黑體" panose="020B0604030504040204" pitchFamily="34" charset="-120"/>
              </a:rPr>
              <a:t>Alerts (2)</a:t>
            </a:r>
            <a:r>
              <a:rPr lang="zh-TW" altLang="en-US" sz="3200" b="1" dirty="0">
                <a:solidFill>
                  <a:srgbClr val="0B5172"/>
                </a:solidFill>
                <a:latin typeface="微軟正黑體" panose="020B0604030504040204" pitchFamily="34" charset="-120"/>
                <a:ea typeface="微軟正黑體" panose="020B0604030504040204" pitchFamily="34" charset="-120"/>
              </a:rPr>
              <a:t>檢索條件通知</a:t>
            </a:r>
            <a:endParaRPr lang="en-US" sz="3200" dirty="0">
              <a:solidFill>
                <a:srgbClr val="0B5172"/>
              </a:solidFill>
            </a:endParaRPr>
          </a:p>
        </p:txBody>
      </p:sp>
      <p:pic>
        <p:nvPicPr>
          <p:cNvPr id="10" name="Picture 1">
            <a:extLst>
              <a:ext uri="{FF2B5EF4-FFF2-40B4-BE49-F238E27FC236}">
                <a16:creationId xmlns:a16="http://schemas.microsoft.com/office/drawing/2014/main" id="{74BC617B-1FB4-451D-AE53-46FE9667D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16" name="圖片 15">
            <a:extLst>
              <a:ext uri="{FF2B5EF4-FFF2-40B4-BE49-F238E27FC236}">
                <a16:creationId xmlns:a16="http://schemas.microsoft.com/office/drawing/2014/main" id="{DFC21B1B-76F0-4040-8E59-1DE5C0A40609}"/>
              </a:ext>
            </a:extLst>
          </p:cNvPr>
          <p:cNvPicPr>
            <a:picLocks noChangeAspect="1"/>
          </p:cNvPicPr>
          <p:nvPr/>
        </p:nvPicPr>
        <p:blipFill rotWithShape="1">
          <a:blip r:embed="rId4"/>
          <a:srcRect l="10454" t="32039" r="13182" b="5262"/>
          <a:stretch/>
        </p:blipFill>
        <p:spPr>
          <a:xfrm>
            <a:off x="969817" y="1541358"/>
            <a:ext cx="6982691" cy="4283796"/>
          </a:xfrm>
          <a:prstGeom prst="rect">
            <a:avLst/>
          </a:prstGeom>
        </p:spPr>
      </p:pic>
      <p:sp>
        <p:nvSpPr>
          <p:cNvPr id="18" name="矩形 17">
            <a:extLst>
              <a:ext uri="{FF2B5EF4-FFF2-40B4-BE49-F238E27FC236}">
                <a16:creationId xmlns:a16="http://schemas.microsoft.com/office/drawing/2014/main" id="{8157FBCA-1976-4778-A5A5-3AA2025E29B1}"/>
              </a:ext>
            </a:extLst>
          </p:cNvPr>
          <p:cNvSpPr>
            <a:spLocks noChangeArrowheads="1"/>
          </p:cNvSpPr>
          <p:nvPr/>
        </p:nvSpPr>
        <p:spPr bwMode="auto">
          <a:xfrm>
            <a:off x="5126181" y="2884187"/>
            <a:ext cx="858981" cy="3777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Tree>
    <p:extLst>
      <p:ext uri="{BB962C8B-B14F-4D97-AF65-F5344CB8AC3E}">
        <p14:creationId xmlns:p14="http://schemas.microsoft.com/office/powerpoint/2010/main" val="3115938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60BC5383-B22C-A746-A4AF-C32103C6BFA6}" type="slidenum">
              <a:rPr lang="en-US" smtClean="0"/>
              <a:pPr/>
              <a:t>6</a:t>
            </a:fld>
            <a:endParaRPr lang="en-US" dirty="0"/>
          </a:p>
        </p:txBody>
      </p:sp>
      <p:grpSp>
        <p:nvGrpSpPr>
          <p:cNvPr id="2" name="群組 1"/>
          <p:cNvGrpSpPr/>
          <p:nvPr/>
        </p:nvGrpSpPr>
        <p:grpSpPr>
          <a:xfrm>
            <a:off x="1476376" y="1003159"/>
            <a:ext cx="6356748" cy="4819128"/>
            <a:chOff x="1429300" y="1436138"/>
            <a:chExt cx="6356748" cy="4819128"/>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6947" y="1645920"/>
              <a:ext cx="114153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05651" y="1645920"/>
              <a:ext cx="116185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76376" y="3590039"/>
              <a:ext cx="1498811" cy="276999"/>
            </a:xfrm>
            <a:prstGeom prst="rect">
              <a:avLst/>
            </a:prstGeom>
            <a:ln>
              <a:noFill/>
            </a:ln>
          </p:spPr>
          <p:txBody>
            <a:bodyPr wrap="square" rtlCol="0">
              <a:spAutoFit/>
            </a:bodyPr>
            <a:lstStyle/>
            <a:p>
              <a:r>
                <a:rPr lang="en-US" sz="1200" dirty="0">
                  <a:solidFill>
                    <a:srgbClr val="C00000"/>
                  </a:solidFill>
                  <a:latin typeface="Calibri" panose="020F0502020204030204" pitchFamily="34" charset="0"/>
                  <a:cs typeface="Calibri" panose="020F0502020204030204" pitchFamily="34" charset="0"/>
                </a:rPr>
                <a:t>Thomas Edison </a:t>
              </a:r>
            </a:p>
          </p:txBody>
        </p:sp>
        <p:sp>
          <p:nvSpPr>
            <p:cNvPr id="7" name="TextBox 6"/>
            <p:cNvSpPr txBox="1"/>
            <p:nvPr/>
          </p:nvSpPr>
          <p:spPr>
            <a:xfrm>
              <a:off x="2804941" y="3607265"/>
              <a:ext cx="2458331"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Alexander Graham Bell</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37582" y="1436138"/>
              <a:ext cx="2648466" cy="467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8714" y="4043509"/>
              <a:ext cx="1146227" cy="184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429300" y="5978267"/>
              <a:ext cx="1603690"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Nikola Tesla </a:t>
              </a:r>
            </a:p>
          </p:txBody>
        </p:sp>
        <p:sp>
          <p:nvSpPr>
            <p:cNvPr id="9" name="Rectangle 8"/>
            <p:cNvSpPr/>
            <p:nvPr/>
          </p:nvSpPr>
          <p:spPr>
            <a:xfrm>
              <a:off x="3057074" y="4043509"/>
              <a:ext cx="2002232" cy="1546577"/>
            </a:xfrm>
            <a:prstGeom prst="rect">
              <a:avLst/>
            </a:prstGeom>
          </p:spPr>
          <p:txBody>
            <a:bodyPr wrap="square">
              <a:spAutoFit/>
            </a:bodyPr>
            <a:lstStyle/>
            <a:p>
              <a:r>
                <a:rPr lang="en-US" sz="1050" dirty="0">
                  <a:latin typeface="Calibri" panose="020F0502020204030204" pitchFamily="34" charset="0"/>
                  <a:cs typeface="Calibri" panose="020F0502020204030204" pitchFamily="34" charset="0"/>
                </a:rPr>
                <a:t>Landmark exhibition at Franklin Inst. in Philadelphia, the American Institute of Electrical Engineers held its first conference on 7–8 Oct. 1884. This was the first formal technical conference on electrical engineering held in the U.S.</a:t>
              </a:r>
            </a:p>
          </p:txBody>
        </p:sp>
      </p:grpSp>
      <p:sp>
        <p:nvSpPr>
          <p:cNvPr id="13" name="Title 6"/>
          <p:cNvSpPr txBox="1">
            <a:spLocks/>
          </p:cNvSpPr>
          <p:nvPr/>
        </p:nvSpPr>
        <p:spPr>
          <a:xfrm>
            <a:off x="406111" y="354577"/>
            <a:ext cx="7556500" cy="111601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zh-TW"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rPr>
              <a:t>IEEE</a:t>
            </a:r>
            <a:r>
              <a:rPr lang="zh-TW" altLang="en-US" sz="3200" b="1" kern="1200" dirty="0">
                <a:solidFill>
                  <a:srgbClr val="0066A1"/>
                </a:solidFill>
                <a:latin typeface="Calibri" panose="020F0502020204030204" pitchFamily="34" charset="0"/>
                <a:ea typeface="ＭＳ Ｐゴシック" charset="0"/>
                <a:cs typeface="Calibri" panose="020F0502020204030204" pitchFamily="34" charset="0"/>
              </a:rPr>
              <a:t> </a:t>
            </a:r>
            <a:r>
              <a:rPr lang="zh-TW" alt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的起源</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931676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6B83F8-16C7-4F5D-AF33-C8A37D6AF1B6}"/>
              </a:ext>
            </a:extLst>
          </p:cNvPr>
          <p:cNvSpPr>
            <a:spLocks noGrp="1"/>
          </p:cNvSpPr>
          <p:nvPr>
            <p:ph type="title"/>
          </p:nvPr>
        </p:nvSpPr>
        <p:spPr>
          <a:xfrm>
            <a:off x="457200" y="274638"/>
            <a:ext cx="8229600" cy="819871"/>
          </a:xfrm>
        </p:spPr>
        <p:txBody>
          <a:bodyPr>
            <a:normAutofit/>
          </a:bodyPr>
          <a:lstStyle/>
          <a:p>
            <a:r>
              <a:rPr lang="en-US" altLang="zh-TW" sz="3600" dirty="0">
                <a:solidFill>
                  <a:srgbClr val="0B5172"/>
                </a:solidFill>
                <a:latin typeface="微軟正黑體" panose="020B0604030504040204" pitchFamily="34" charset="-120"/>
                <a:ea typeface="微軟正黑體" panose="020B0604030504040204" pitchFamily="34" charset="-120"/>
              </a:rPr>
              <a:t>Set Search Alerts </a:t>
            </a:r>
            <a:r>
              <a:rPr lang="zh-TW" altLang="en-US" sz="3600" dirty="0">
                <a:solidFill>
                  <a:srgbClr val="0B5172"/>
                </a:solidFill>
                <a:latin typeface="微軟正黑體" panose="020B0604030504040204" pitchFamily="34" charset="-120"/>
                <a:ea typeface="微軟正黑體" panose="020B0604030504040204" pitchFamily="34" charset="-120"/>
              </a:rPr>
              <a:t>設定檢索通知</a:t>
            </a:r>
          </a:p>
        </p:txBody>
      </p:sp>
      <p:sp>
        <p:nvSpPr>
          <p:cNvPr id="5" name="投影片編號版面配置區 4">
            <a:extLst>
              <a:ext uri="{FF2B5EF4-FFF2-40B4-BE49-F238E27FC236}">
                <a16:creationId xmlns:a16="http://schemas.microsoft.com/office/drawing/2014/main" id="{E7F4ACF6-F97C-4C7F-B670-1D926492E6AA}"/>
              </a:ext>
            </a:extLst>
          </p:cNvPr>
          <p:cNvSpPr>
            <a:spLocks noGrp="1"/>
          </p:cNvSpPr>
          <p:nvPr>
            <p:ph type="sldNum" sz="quarter" idx="12"/>
          </p:nvPr>
        </p:nvSpPr>
        <p:spPr/>
        <p:txBody>
          <a:bodyPr/>
          <a:lstStyle/>
          <a:p>
            <a:fld id="{3DD97BEB-BAEF-0344-9D5C-EC73E478698A}" type="slidenum">
              <a:rPr lang="en-US" smtClean="0"/>
              <a:pPr/>
              <a:t>60</a:t>
            </a:fld>
            <a:endParaRPr lang="en-US"/>
          </a:p>
        </p:txBody>
      </p:sp>
      <p:pic>
        <p:nvPicPr>
          <p:cNvPr id="7" name="圖片 6">
            <a:extLst>
              <a:ext uri="{FF2B5EF4-FFF2-40B4-BE49-F238E27FC236}">
                <a16:creationId xmlns:a16="http://schemas.microsoft.com/office/drawing/2014/main" id="{3E46B1AB-F41A-424F-A707-04269528EE44}"/>
              </a:ext>
            </a:extLst>
          </p:cNvPr>
          <p:cNvPicPr>
            <a:picLocks noChangeAspect="1"/>
          </p:cNvPicPr>
          <p:nvPr/>
        </p:nvPicPr>
        <p:blipFill rotWithShape="1">
          <a:blip r:embed="rId2"/>
          <a:srcRect l="6819" t="20491" r="2121" b="5938"/>
          <a:stretch/>
        </p:blipFill>
        <p:spPr>
          <a:xfrm>
            <a:off x="408709" y="1537854"/>
            <a:ext cx="8326582" cy="3906982"/>
          </a:xfrm>
          <a:prstGeom prst="rect">
            <a:avLst/>
          </a:prstGeom>
        </p:spPr>
      </p:pic>
      <p:sp>
        <p:nvSpPr>
          <p:cNvPr id="8" name="矩形 7">
            <a:extLst>
              <a:ext uri="{FF2B5EF4-FFF2-40B4-BE49-F238E27FC236}">
                <a16:creationId xmlns:a16="http://schemas.microsoft.com/office/drawing/2014/main" id="{F74FF2FE-416E-4732-8EE7-ADC38E6D5043}"/>
              </a:ext>
            </a:extLst>
          </p:cNvPr>
          <p:cNvSpPr>
            <a:spLocks noChangeArrowheads="1"/>
          </p:cNvSpPr>
          <p:nvPr/>
        </p:nvSpPr>
        <p:spPr bwMode="auto">
          <a:xfrm>
            <a:off x="6414654" y="3302482"/>
            <a:ext cx="1025237" cy="12141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Tree>
    <p:extLst>
      <p:ext uri="{BB962C8B-B14F-4D97-AF65-F5344CB8AC3E}">
        <p14:creationId xmlns:p14="http://schemas.microsoft.com/office/powerpoint/2010/main" val="384518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25152" t="13580" r="24334" b="9277"/>
          <a:stretch/>
        </p:blipFill>
        <p:spPr>
          <a:xfrm>
            <a:off x="307499" y="402527"/>
            <a:ext cx="1912300" cy="1535557"/>
          </a:xfrm>
          <a:prstGeom prst="rect">
            <a:avLst/>
          </a:prstGeom>
        </p:spPr>
      </p:pic>
      <p:sp>
        <p:nvSpPr>
          <p:cNvPr id="17" name="Title 1"/>
          <p:cNvSpPr>
            <a:spLocks noGrp="1"/>
          </p:cNvSpPr>
          <p:nvPr>
            <p:ph type="title"/>
          </p:nvPr>
        </p:nvSpPr>
        <p:spPr>
          <a:xfrm>
            <a:off x="2113515" y="334974"/>
            <a:ext cx="3278188" cy="979488"/>
          </a:xfrm>
        </p:spPr>
        <p:txBody>
          <a:bodyPr>
            <a:normAutofit/>
          </a:bodyPr>
          <a:lstStyle/>
          <a:p>
            <a:r>
              <a:rPr lang="en-US" sz="3600" dirty="0">
                <a:solidFill>
                  <a:srgbClr val="0B5172"/>
                </a:solidFill>
              </a:rPr>
              <a:t>My </a:t>
            </a:r>
            <a:r>
              <a:rPr lang="en-US" sz="3600" dirty="0" err="1">
                <a:solidFill>
                  <a:srgbClr val="0B5172"/>
                </a:solidFill>
              </a:rPr>
              <a:t>Xplore</a:t>
            </a:r>
            <a:r>
              <a:rPr lang="en-US" sz="3600" dirty="0">
                <a:solidFill>
                  <a:srgbClr val="0B5172"/>
                </a:solidFill>
              </a:rPr>
              <a:t> APP</a:t>
            </a:r>
          </a:p>
        </p:txBody>
      </p:sp>
      <p:pic>
        <p:nvPicPr>
          <p:cNvPr id="10" name="Picture 1">
            <a:extLst>
              <a:ext uri="{FF2B5EF4-FFF2-40B4-BE49-F238E27FC236}">
                <a16:creationId xmlns:a16="http://schemas.microsoft.com/office/drawing/2014/main" id="{74BC617B-1FB4-451D-AE53-46FE9667D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98" y="2163699"/>
            <a:ext cx="2110941" cy="36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a:xfrm>
            <a:off x="787512" y="2909568"/>
            <a:ext cx="1587502"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登入個人帳號</a:t>
            </a:r>
          </a:p>
        </p:txBody>
      </p:sp>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6763" y="2177423"/>
            <a:ext cx="2111690" cy="3702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文字方塊 18"/>
          <p:cNvSpPr txBox="1"/>
          <p:nvPr/>
        </p:nvSpPr>
        <p:spPr>
          <a:xfrm>
            <a:off x="3752608" y="2896409"/>
            <a:ext cx="1105696"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儲存項目</a:t>
            </a:r>
          </a:p>
        </p:txBody>
      </p:sp>
      <p:sp>
        <p:nvSpPr>
          <p:cNvPr id="20" name="文字方塊 19"/>
          <p:cNvSpPr txBox="1"/>
          <p:nvPr/>
        </p:nvSpPr>
        <p:spPr>
          <a:xfrm>
            <a:off x="3752609" y="2540236"/>
            <a:ext cx="1105695"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我的通知</a:t>
            </a:r>
          </a:p>
        </p:txBody>
      </p:sp>
      <p:pic>
        <p:nvPicPr>
          <p:cNvPr id="614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6027" y="2050809"/>
            <a:ext cx="2643763" cy="378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文字方塊 23"/>
          <p:cNvSpPr txBox="1"/>
          <p:nvPr/>
        </p:nvSpPr>
        <p:spPr>
          <a:xfrm>
            <a:off x="2956042" y="1758927"/>
            <a:ext cx="903070"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功能列</a:t>
            </a:r>
          </a:p>
        </p:txBody>
      </p:sp>
      <p:sp>
        <p:nvSpPr>
          <p:cNvPr id="23" name="文字方塊 22"/>
          <p:cNvSpPr txBox="1"/>
          <p:nvPr/>
        </p:nvSpPr>
        <p:spPr>
          <a:xfrm>
            <a:off x="5859466" y="3603455"/>
            <a:ext cx="1587502"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新增關注主題</a:t>
            </a:r>
          </a:p>
        </p:txBody>
      </p:sp>
    </p:spTree>
    <p:extLst>
      <p:ext uri="{BB962C8B-B14F-4D97-AF65-F5344CB8AC3E}">
        <p14:creationId xmlns:p14="http://schemas.microsoft.com/office/powerpoint/2010/main" val="74167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4"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19285"/>
            <a:ext cx="3055008" cy="533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3505865" y="816481"/>
            <a:ext cx="1587502"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選擇排序方式</a:t>
            </a:r>
          </a:p>
        </p:txBody>
      </p:sp>
      <p:sp>
        <p:nvSpPr>
          <p:cNvPr id="8" name="矩形 7"/>
          <p:cNvSpPr/>
          <p:nvPr/>
        </p:nvSpPr>
        <p:spPr>
          <a:xfrm>
            <a:off x="3191671" y="789522"/>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908298" y="2167426"/>
            <a:ext cx="1587502" cy="646331"/>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左滑刪除或儲存通知</a:t>
            </a:r>
          </a:p>
        </p:txBody>
      </p:sp>
      <p:sp>
        <p:nvSpPr>
          <p:cNvPr id="10" name="矩形 9"/>
          <p:cNvSpPr/>
          <p:nvPr/>
        </p:nvSpPr>
        <p:spPr>
          <a:xfrm>
            <a:off x="433087" y="2822097"/>
            <a:ext cx="2976195" cy="8790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3026698" y="3093281"/>
            <a:ext cx="1587502" cy="646331"/>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點選標題查看內文</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367" y="678983"/>
            <a:ext cx="3559501" cy="547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7826037" y="719285"/>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矩形 13"/>
          <p:cNvSpPr/>
          <p:nvPr/>
        </p:nvSpPr>
        <p:spPr>
          <a:xfrm>
            <a:off x="8287375" y="794811"/>
            <a:ext cx="382584"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7416250" y="258704"/>
            <a:ext cx="1587502"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加到我的儲存</a:t>
            </a:r>
          </a:p>
        </p:txBody>
      </p:sp>
      <p:sp>
        <p:nvSpPr>
          <p:cNvPr id="18" name="文字方塊 17"/>
          <p:cNvSpPr txBox="1"/>
          <p:nvPr/>
        </p:nvSpPr>
        <p:spPr>
          <a:xfrm>
            <a:off x="8210001" y="1230868"/>
            <a:ext cx="793751" cy="369332"/>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分享</a:t>
            </a:r>
          </a:p>
        </p:txBody>
      </p:sp>
      <p:sp>
        <p:nvSpPr>
          <p:cNvPr id="19" name="矩形 18"/>
          <p:cNvSpPr/>
          <p:nvPr/>
        </p:nvSpPr>
        <p:spPr>
          <a:xfrm>
            <a:off x="5044618" y="5513605"/>
            <a:ext cx="3272502" cy="6499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7460032" y="4920198"/>
            <a:ext cx="1587502" cy="646331"/>
          </a:xfrm>
          <a:prstGeom prst="rect">
            <a:avLst/>
          </a:prstGeom>
          <a:solidFill>
            <a:schemeClr val="bg1"/>
          </a:solidFill>
          <a:ln>
            <a:solidFill>
              <a:srgbClr val="FF0000"/>
            </a:solidFill>
          </a:ln>
        </p:spPr>
        <p:txBody>
          <a:bodyPr wrap="square" rtlCol="0">
            <a:spAutoFit/>
          </a:bodyPr>
          <a:lstStyle/>
          <a:p>
            <a:r>
              <a:rPr lang="zh-TW" altLang="en-US" b="1" dirty="0"/>
              <a:t>至瀏覽器詳看全文</a:t>
            </a:r>
          </a:p>
        </p:txBody>
      </p:sp>
      <p:sp>
        <p:nvSpPr>
          <p:cNvPr id="12" name="向右箭號 11"/>
          <p:cNvSpPr/>
          <p:nvPr/>
        </p:nvSpPr>
        <p:spPr>
          <a:xfrm rot="10800000">
            <a:off x="1397000" y="1943100"/>
            <a:ext cx="10160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183581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17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4" grpId="0" animBg="1"/>
      <p:bldP spid="15" grpId="0" animBg="1"/>
      <p:bldP spid="18" grpId="0" animBg="1"/>
      <p:bldP spid="19" grpId="0" animBg="1"/>
      <p:bldP spid="20"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80"/>
          <a:stretch/>
        </p:blipFill>
        <p:spPr bwMode="auto">
          <a:xfrm>
            <a:off x="5565020" y="420687"/>
            <a:ext cx="3453518" cy="196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3DD97BEB-BAEF-0344-9D5C-EC73E478698A}" type="slidenum">
              <a:rPr lang="en-US" smtClean="0"/>
              <a:pPr/>
              <a:t>63</a:t>
            </a:fld>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87" y="1943099"/>
            <a:ext cx="7975663" cy="354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12"/>
          <p:cNvSpPr/>
          <p:nvPr/>
        </p:nvSpPr>
        <p:spPr>
          <a:xfrm rot="10800000" flipH="1">
            <a:off x="6956085" y="894142"/>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t="5371"/>
          <a:stretch/>
        </p:blipFill>
        <p:spPr>
          <a:xfrm>
            <a:off x="5017265" y="1987550"/>
            <a:ext cx="2595616" cy="4368800"/>
          </a:xfrm>
          <a:prstGeom prst="rect">
            <a:avLst/>
          </a:prstGeom>
        </p:spPr>
      </p:pic>
      <p:sp>
        <p:nvSpPr>
          <p:cNvPr id="10" name="Right Arrow 12"/>
          <p:cNvSpPr/>
          <p:nvPr/>
        </p:nvSpPr>
        <p:spPr>
          <a:xfrm rot="10800000" flipH="1">
            <a:off x="4415586" y="3247855"/>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68987" y="376661"/>
            <a:ext cx="3278188" cy="979488"/>
          </a:xfrm>
        </p:spPr>
        <p:txBody>
          <a:bodyPr>
            <a:normAutofit fontScale="90000"/>
          </a:bodyPr>
          <a:lstStyle/>
          <a:p>
            <a:r>
              <a:rPr lang="en-US" dirty="0"/>
              <a:t>My </a:t>
            </a:r>
            <a:r>
              <a:rPr lang="en-US" dirty="0" err="1"/>
              <a:t>Xplore</a:t>
            </a:r>
            <a:r>
              <a:rPr lang="en-US" dirty="0"/>
              <a:t> APP</a:t>
            </a:r>
          </a:p>
        </p:txBody>
      </p:sp>
      <p:sp>
        <p:nvSpPr>
          <p:cNvPr id="13" name="文字方塊 12"/>
          <p:cNvSpPr txBox="1"/>
          <p:nvPr/>
        </p:nvSpPr>
        <p:spPr>
          <a:xfrm>
            <a:off x="2754487" y="3096201"/>
            <a:ext cx="1602331" cy="646331"/>
          </a:xfrm>
          <a:prstGeom prst="rect">
            <a:avLst/>
          </a:prstGeom>
          <a:solidFill>
            <a:schemeClr val="accent2">
              <a:lumMod val="40000"/>
              <a:lumOff val="60000"/>
            </a:schemeClr>
          </a:solidFill>
          <a:ln>
            <a:solidFill>
              <a:srgbClr val="FF0000"/>
            </a:solidFill>
          </a:ln>
        </p:spPr>
        <p:txBody>
          <a:bodyPr wrap="square" rtlCol="0">
            <a:spAutoFit/>
          </a:bodyPr>
          <a:lstStyle/>
          <a:p>
            <a:r>
              <a:rPr lang="zh-TW" altLang="en-US" b="1" dirty="0"/>
              <a:t>瀏覽器與</a:t>
            </a:r>
            <a:r>
              <a:rPr lang="en-US" altLang="zh-TW" b="1" dirty="0"/>
              <a:t>app</a:t>
            </a:r>
            <a:r>
              <a:rPr lang="zh-TW" altLang="en-US" b="1" dirty="0"/>
              <a:t>同步儲存</a:t>
            </a:r>
          </a:p>
        </p:txBody>
      </p:sp>
      <p:sp>
        <p:nvSpPr>
          <p:cNvPr id="9" name="矩形 8"/>
          <p:cNvSpPr/>
          <p:nvPr/>
        </p:nvSpPr>
        <p:spPr>
          <a:xfrm>
            <a:off x="5017265" y="2387600"/>
            <a:ext cx="2595616" cy="612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68987" y="3964384"/>
            <a:ext cx="4654429" cy="415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Group 11"/>
          <p:cNvGrpSpPr/>
          <p:nvPr/>
        </p:nvGrpSpPr>
        <p:grpSpPr>
          <a:xfrm>
            <a:off x="0" y="266700"/>
            <a:ext cx="4116388" cy="333375"/>
            <a:chOff x="-838200" y="266700"/>
            <a:chExt cx="4116388" cy="333375"/>
          </a:xfrm>
        </p:grpSpPr>
        <p:sp>
          <p:nvSpPr>
            <p:cNvPr id="16"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7" name="Rectangle 13"/>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8"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extLst>
      <p:ext uri="{BB962C8B-B14F-4D97-AF65-F5344CB8AC3E}">
        <p14:creationId xmlns:p14="http://schemas.microsoft.com/office/powerpoint/2010/main" val="20738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9"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a:extLst>
              <a:ext uri="{FF2B5EF4-FFF2-40B4-BE49-F238E27FC236}">
                <a16:creationId xmlns:a16="http://schemas.microsoft.com/office/drawing/2014/main" id="{62B8AF48-D3A1-4A17-84B2-FDDB294BB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91356"/>
            <a:ext cx="8958471" cy="503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59603" y="236746"/>
            <a:ext cx="5678588" cy="979488"/>
          </a:xfrm>
        </p:spPr>
        <p:txBody>
          <a:bodyPr>
            <a:normAutofit/>
          </a:bodyPr>
          <a:lstStyle/>
          <a:p>
            <a:r>
              <a:rPr lang="zh-TW" altLang="en-US" sz="3600" b="1" dirty="0">
                <a:solidFill>
                  <a:srgbClr val="0B5172"/>
                </a:solidFill>
                <a:latin typeface="微軟正黑體" panose="020B0604030504040204" pitchFamily="34" charset="-120"/>
                <a:ea typeface="微軟正黑體" panose="020B0604030504040204" pitchFamily="34" charset="-120"/>
              </a:rPr>
              <a:t>檢索偏好</a:t>
            </a:r>
            <a:r>
              <a:rPr lang="en-US" altLang="zh-TW" sz="3600" dirty="0">
                <a:solidFill>
                  <a:srgbClr val="0B5172"/>
                </a:solidFill>
              </a:rPr>
              <a:t>(</a:t>
            </a:r>
            <a:r>
              <a:rPr lang="en-US" altLang="zh-TW" sz="3600" dirty="0">
                <a:solidFill>
                  <a:srgbClr val="0B5172"/>
                </a:solidFill>
                <a:latin typeface="Arial Unicode MS" panose="020B0604020202020204" pitchFamily="34" charset="-120"/>
                <a:ea typeface="Arial Unicode MS" panose="020B0604020202020204" pitchFamily="34" charset="-120"/>
                <a:cs typeface="Arial Unicode MS" panose="020B0604020202020204" pitchFamily="34" charset="-120"/>
              </a:rPr>
              <a:t>Preference</a:t>
            </a:r>
            <a:r>
              <a:rPr lang="en-US" altLang="zh-TW" sz="3600" dirty="0">
                <a:solidFill>
                  <a:srgbClr val="0B5172"/>
                </a:solidFill>
              </a:rPr>
              <a:t>)</a:t>
            </a:r>
            <a:endParaRPr lang="en-US" sz="3600" dirty="0">
              <a:solidFill>
                <a:srgbClr val="0B5172"/>
              </a:solidFill>
            </a:endParaRPr>
          </a:p>
        </p:txBody>
      </p:sp>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580"/>
          <a:stretch/>
        </p:blipFill>
        <p:spPr bwMode="auto">
          <a:xfrm>
            <a:off x="5738191" y="726490"/>
            <a:ext cx="3453518" cy="196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p:nvPr/>
        </p:nvSpPr>
        <p:spPr>
          <a:xfrm rot="10800000" flipH="1">
            <a:off x="7100566" y="1461354"/>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83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80"/>
          <a:stretch/>
        </p:blipFill>
        <p:spPr bwMode="auto">
          <a:xfrm>
            <a:off x="5738191" y="726490"/>
            <a:ext cx="3453518" cy="1964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ight Arrow 15"/>
          <p:cNvSpPr/>
          <p:nvPr/>
        </p:nvSpPr>
        <p:spPr>
          <a:xfrm rot="10800000" flipH="1">
            <a:off x="7125600" y="1971250"/>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38545" y="346321"/>
            <a:ext cx="5458691" cy="979488"/>
          </a:xfrm>
        </p:spPr>
        <p:txBody>
          <a:bodyPr>
            <a:noAutofit/>
          </a:bodyPr>
          <a:lstStyle/>
          <a:p>
            <a:r>
              <a:rPr lang="zh-TW" altLang="en-US" sz="3600" b="1" dirty="0">
                <a:solidFill>
                  <a:srgbClr val="0B5172"/>
                </a:solidFill>
                <a:latin typeface="微軟正黑體" panose="020B0604030504040204" pitchFamily="34" charset="-120"/>
                <a:ea typeface="微軟正黑體" panose="020B0604030504040204" pitchFamily="34" charset="-120"/>
              </a:rPr>
              <a:t>檢索紀錄</a:t>
            </a:r>
            <a:r>
              <a:rPr lang="en-US" altLang="zh-TW" sz="3600" dirty="0">
                <a:solidFill>
                  <a:srgbClr val="0B5172"/>
                </a:solidFill>
              </a:rPr>
              <a:t>(</a:t>
            </a:r>
            <a:r>
              <a:rPr lang="en-US" altLang="zh-TW" sz="3600" dirty="0">
                <a:solidFill>
                  <a:srgbClr val="0B5172"/>
                </a:solidFill>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sz="3600" dirty="0">
                <a:solidFill>
                  <a:srgbClr val="0B5172"/>
                </a:solidFill>
              </a:rPr>
              <a:t>)</a:t>
            </a:r>
            <a:endParaRPr lang="en-US" sz="3600" dirty="0">
              <a:solidFill>
                <a:srgbClr val="0B5172"/>
              </a:solidFill>
            </a:endParaRPr>
          </a:p>
        </p:txBody>
      </p:sp>
      <p:pic>
        <p:nvPicPr>
          <p:cNvPr id="5" name="圖片 4">
            <a:extLst>
              <a:ext uri="{FF2B5EF4-FFF2-40B4-BE49-F238E27FC236}">
                <a16:creationId xmlns:a16="http://schemas.microsoft.com/office/drawing/2014/main" id="{121B6BD9-984F-4D8A-A7C4-B675D7F08458}"/>
              </a:ext>
            </a:extLst>
          </p:cNvPr>
          <p:cNvPicPr>
            <a:picLocks noChangeAspect="1"/>
          </p:cNvPicPr>
          <p:nvPr/>
        </p:nvPicPr>
        <p:blipFill>
          <a:blip r:embed="rId4"/>
          <a:stretch>
            <a:fillRect/>
          </a:stretch>
        </p:blipFill>
        <p:spPr>
          <a:xfrm>
            <a:off x="457199" y="2218588"/>
            <a:ext cx="8229600" cy="3614879"/>
          </a:xfrm>
          <a:prstGeom prst="rect">
            <a:avLst/>
          </a:prstGeom>
        </p:spPr>
      </p:pic>
      <p:pic>
        <p:nvPicPr>
          <p:cNvPr id="10" name="Picture 1">
            <a:extLst>
              <a:ext uri="{FF2B5EF4-FFF2-40B4-BE49-F238E27FC236}">
                <a16:creationId xmlns:a16="http://schemas.microsoft.com/office/drawing/2014/main" id="{1AC4B2C7-081B-47BC-9DD8-8C08F3F0CB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spTree>
    <p:extLst>
      <p:ext uri="{BB962C8B-B14F-4D97-AF65-F5344CB8AC3E}">
        <p14:creationId xmlns:p14="http://schemas.microsoft.com/office/powerpoint/2010/main" val="38785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88558" y="381991"/>
            <a:ext cx="8209401" cy="1577438"/>
          </a:xfrm>
        </p:spPr>
        <p:txBody>
          <a:bodyPr>
            <a:normAutofit fontScale="90000"/>
          </a:bodyPr>
          <a:lstStyle/>
          <a:p>
            <a:r>
              <a:rPr lang="en-IN" altLang="zh-TW" b="1" cap="all" dirty="0" err="1">
                <a:latin typeface="微軟正黑體" panose="020B0604030504040204" pitchFamily="34" charset="-120"/>
                <a:ea typeface="微軟正黑體" panose="020B0604030504040204" pitchFamily="34" charset="-120"/>
              </a:rPr>
              <a:t>立刻掃描加入涵堂資訊LINE@好友</a:t>
            </a:r>
            <a:br>
              <a:rPr lang="zh-TW" altLang="zh-TW" b="1" cap="all" dirty="0">
                <a:latin typeface="微軟正黑體" panose="020B0604030504040204" pitchFamily="34" charset="-120"/>
                <a:ea typeface="微軟正黑體" panose="020B0604030504040204" pitchFamily="34" charset="-120"/>
              </a:rPr>
            </a:br>
            <a:r>
              <a:rPr lang="zh-TW" altLang="zh-TW" sz="2200" b="1" dirty="0">
                <a:solidFill>
                  <a:schemeClr val="accent4">
                    <a:lumMod val="75000"/>
                  </a:schemeClr>
                </a:solidFill>
                <a:latin typeface="微軟正黑體" panose="020B0604030504040204" pitchFamily="34" charset="-120"/>
                <a:ea typeface="微軟正黑體" panose="020B0604030504040204" pitchFamily="34" charset="-120"/>
              </a:rPr>
              <a:t>資料庫最新消息及功能</a:t>
            </a:r>
            <a:r>
              <a:rPr lang="en-IN" altLang="zh-TW" sz="2200" b="1" dirty="0">
                <a:solidFill>
                  <a:schemeClr val="accent4">
                    <a:lumMod val="75000"/>
                  </a:schemeClr>
                </a:solidFill>
                <a:latin typeface="微軟正黑體" panose="020B0604030504040204" pitchFamily="34" charset="-120"/>
                <a:ea typeface="微軟正黑體" panose="020B0604030504040204" pitchFamily="34" charset="-120"/>
              </a:rPr>
              <a:t>x </a:t>
            </a:r>
            <a:r>
              <a:rPr lang="zh-TW" altLang="zh-TW" sz="2200" b="1" dirty="0">
                <a:solidFill>
                  <a:schemeClr val="accent4">
                    <a:lumMod val="75000"/>
                  </a:schemeClr>
                </a:solidFill>
                <a:latin typeface="微軟正黑體" panose="020B0604030504040204" pitchFamily="34" charset="-120"/>
                <a:ea typeface="微軟正黑體" panose="020B0604030504040204" pitchFamily="34" charset="-120"/>
              </a:rPr>
              <a:t>抽獎活動</a:t>
            </a:r>
            <a:r>
              <a:rPr lang="en-IN" altLang="zh-TW" sz="2200" b="1" dirty="0">
                <a:solidFill>
                  <a:schemeClr val="accent4">
                    <a:lumMod val="75000"/>
                  </a:schemeClr>
                </a:solidFill>
                <a:latin typeface="微軟正黑體" panose="020B0604030504040204" pitchFamily="34" charset="-120"/>
                <a:ea typeface="微軟正黑體" panose="020B0604030504040204" pitchFamily="34" charset="-120"/>
              </a:rPr>
              <a:t> x </a:t>
            </a:r>
            <a:r>
              <a:rPr lang="zh-TW" altLang="zh-TW" sz="2200" b="1" dirty="0">
                <a:solidFill>
                  <a:schemeClr val="accent4">
                    <a:lumMod val="75000"/>
                  </a:schemeClr>
                </a:solidFill>
                <a:latin typeface="微軟正黑體" panose="020B0604030504040204" pitchFamily="34" charset="-120"/>
                <a:ea typeface="微軟正黑體" panose="020B0604030504040204" pitchFamily="34" charset="-120"/>
              </a:rPr>
              <a:t>系統異常回覆 一手掌握</a:t>
            </a:r>
            <a:endParaRPr lang="en-US" sz="22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4374077" y="2952440"/>
            <a:ext cx="3689268" cy="1846659"/>
          </a:xfrm>
          <a:prstGeom prst="rect">
            <a:avLst/>
          </a:prstGeom>
          <a:noFill/>
        </p:spPr>
        <p:txBody>
          <a:bodyPr wrap="square" rtlCol="0">
            <a:spAutoFit/>
          </a:bodyPr>
          <a:lstStyle/>
          <a:p>
            <a:endParaRPr lang="en-US" altLang="zh-TW" b="1" dirty="0">
              <a:solidFill>
                <a:srgbClr val="0B5172"/>
              </a:solidFill>
              <a:latin typeface="微軟正黑體" panose="020B0604030504040204" pitchFamily="34" charset="-120"/>
              <a:ea typeface="微軟正黑體" panose="020B0604030504040204" pitchFamily="34" charset="-120"/>
            </a:endParaRPr>
          </a:p>
          <a:p>
            <a:r>
              <a:rPr lang="zh-TW" altLang="en-US" b="1" dirty="0">
                <a:solidFill>
                  <a:srgbClr val="0B5172"/>
                </a:solidFill>
                <a:latin typeface="微軟正黑體" panose="020B0604030504040204" pitchFamily="34" charset="-120"/>
                <a:ea typeface="微軟正黑體" panose="020B0604030504040204" pitchFamily="34" charset="-120"/>
              </a:rPr>
              <a:t>如有使用上的問題，</a:t>
            </a:r>
            <a:endParaRPr lang="en-US" altLang="zh-TW" b="1" dirty="0">
              <a:solidFill>
                <a:srgbClr val="0B5172"/>
              </a:solidFill>
              <a:latin typeface="微軟正黑體" panose="020B0604030504040204" pitchFamily="34" charset="-120"/>
              <a:ea typeface="微軟正黑體" panose="020B0604030504040204" pitchFamily="34" charset="-120"/>
            </a:endParaRPr>
          </a:p>
          <a:p>
            <a:r>
              <a:rPr lang="zh-TW" altLang="en-US" b="1" dirty="0">
                <a:solidFill>
                  <a:srgbClr val="0B5172"/>
                </a:solidFill>
                <a:latin typeface="微軟正黑體" panose="020B0604030504040204" pitchFamily="34" charset="-120"/>
                <a:ea typeface="微軟正黑體" panose="020B0604030504040204" pitchFamily="34" charset="-120"/>
              </a:rPr>
              <a:t>歡迎與我們聯絡</a:t>
            </a:r>
            <a:endParaRPr lang="en-US" b="1" dirty="0">
              <a:solidFill>
                <a:srgbClr val="0B5172"/>
              </a:solidFill>
              <a:latin typeface="微軟正黑體" panose="020B0604030504040204" pitchFamily="34" charset="-120"/>
              <a:ea typeface="微軟正黑體" panose="020B0604030504040204" pitchFamily="34" charset="-120"/>
            </a:endParaRPr>
          </a:p>
          <a:p>
            <a:r>
              <a:rPr lang="zh-TW" altLang="en-US" sz="2400" dirty="0">
                <a:solidFill>
                  <a:srgbClr val="0B5172"/>
                </a:solidFill>
                <a:latin typeface="微軟正黑體" panose="020B0604030504040204" pitchFamily="34" charset="-120"/>
                <a:ea typeface="微軟正黑體" panose="020B0604030504040204" pitchFamily="34" charset="-120"/>
              </a:rPr>
              <a:t>涵堂資訊有限公司</a:t>
            </a:r>
            <a:endParaRPr lang="en-US" altLang="zh-TW" sz="2400" dirty="0">
              <a:solidFill>
                <a:srgbClr val="0B5172"/>
              </a:solidFill>
              <a:latin typeface="微軟正黑體" panose="020B0604030504040204" pitchFamily="34" charset="-120"/>
              <a:ea typeface="微軟正黑體" panose="020B0604030504040204" pitchFamily="34" charset="-120"/>
            </a:endParaRPr>
          </a:p>
          <a:p>
            <a:r>
              <a:rPr lang="en-US" dirty="0">
                <a:solidFill>
                  <a:srgbClr val="0B5172"/>
                </a:solidFill>
                <a:latin typeface="微軟正黑體" panose="020B0604030504040204" pitchFamily="34" charset="-120"/>
                <a:ea typeface="微軟正黑體" panose="020B0604030504040204" pitchFamily="34" charset="-120"/>
              </a:rPr>
              <a:t>E-mail: service@hintoninfo.com</a:t>
            </a:r>
          </a:p>
          <a:p>
            <a:r>
              <a:rPr lang="en-US" dirty="0">
                <a:solidFill>
                  <a:srgbClr val="0B5172"/>
                </a:solidFill>
                <a:latin typeface="微軟正黑體" panose="020B0604030504040204" pitchFamily="34" charset="-120"/>
                <a:ea typeface="微軟正黑體" panose="020B0604030504040204" pitchFamily="34" charset="-120"/>
              </a:rPr>
              <a:t>Phone: (02) 2799-3110 </a:t>
            </a:r>
          </a:p>
        </p:txBody>
      </p:sp>
      <p:pic>
        <p:nvPicPr>
          <p:cNvPr id="8" name="Picture 1">
            <a:extLst>
              <a:ext uri="{FF2B5EF4-FFF2-40B4-BE49-F238E27FC236}">
                <a16:creationId xmlns:a16="http://schemas.microsoft.com/office/drawing/2014/main" id="{C8B6AF24-7093-4BD3-8BFB-CB02FA8E8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820" y="6064373"/>
            <a:ext cx="1616810" cy="447306"/>
          </a:xfrm>
          <a:prstGeom prst="rect">
            <a:avLst/>
          </a:prstGeom>
        </p:spPr>
      </p:pic>
      <p:pic>
        <p:nvPicPr>
          <p:cNvPr id="9" name="圖片 8"/>
          <p:cNvPicPr/>
          <p:nvPr/>
        </p:nvPicPr>
        <p:blipFill>
          <a:blip r:embed="rId4">
            <a:extLst>
              <a:ext uri="{28A0092B-C50C-407E-A947-70E740481C1C}">
                <a14:useLocalDpi xmlns:a14="http://schemas.microsoft.com/office/drawing/2010/main" val="0"/>
              </a:ext>
            </a:extLst>
          </a:blip>
          <a:stretch>
            <a:fillRect/>
          </a:stretch>
        </p:blipFill>
        <p:spPr>
          <a:xfrm>
            <a:off x="918584" y="1988560"/>
            <a:ext cx="3324867" cy="3206941"/>
          </a:xfrm>
          <a:prstGeom prst="rect">
            <a:avLst/>
          </a:prstGeom>
        </p:spPr>
      </p:pic>
    </p:spTree>
    <p:extLst>
      <p:ext uri="{BB962C8B-B14F-4D97-AF65-F5344CB8AC3E}">
        <p14:creationId xmlns:p14="http://schemas.microsoft.com/office/powerpoint/2010/main" val="377307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host background.png"/>
          <p:cNvPicPr>
            <a:picLocks noChangeAspect="1"/>
          </p:cNvPicPr>
          <p:nvPr/>
        </p:nvPicPr>
        <p:blipFill rotWithShape="1">
          <a:blip r:embed="rId3" cstate="email">
            <a:extLst>
              <a:ext uri="{28A0092B-C50C-407E-A947-70E740481C1C}">
                <a14:useLocalDpi xmlns:a14="http://schemas.microsoft.com/office/drawing/2010/main"/>
              </a:ext>
            </a:extLst>
          </a:blip>
          <a:srcRect b="21934"/>
          <a:stretch/>
        </p:blipFill>
        <p:spPr>
          <a:xfrm>
            <a:off x="1643167" y="2107686"/>
            <a:ext cx="4799721" cy="2300573"/>
          </a:xfrm>
          <a:prstGeom prst="rect">
            <a:avLst/>
          </a:prstGeom>
        </p:spPr>
      </p:pic>
      <p:pic>
        <p:nvPicPr>
          <p:cNvPr id="21" name="Picture 20" descr="timelin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2664" y="1567601"/>
            <a:ext cx="6182154" cy="285771"/>
          </a:xfrm>
          <a:prstGeom prst="rect">
            <a:avLst/>
          </a:prstGeom>
        </p:spPr>
      </p:pic>
      <p:sp>
        <p:nvSpPr>
          <p:cNvPr id="7" name="Title 6"/>
          <p:cNvSpPr>
            <a:spLocks noGrp="1"/>
          </p:cNvSpPr>
          <p:nvPr>
            <p:ph type="title"/>
          </p:nvPr>
        </p:nvSpPr>
        <p:spPr/>
        <p:txBody>
          <a:bodyPr/>
          <a:lstStyle/>
          <a:p>
            <a:r>
              <a:rPr 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IEEE</a:t>
            </a:r>
            <a:r>
              <a:rPr lang="zh-TW" alt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 學會組織</a:t>
            </a:r>
            <a:r>
              <a:rPr lang="zh-TW" alt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rPr>
              <a:t>演進</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endParaRPr>
          </a:p>
        </p:txBody>
      </p:sp>
      <p:sp>
        <p:nvSpPr>
          <p:cNvPr id="22" name="Content Placeholder 6"/>
          <p:cNvSpPr>
            <a:spLocks noGrp="1"/>
          </p:cNvSpPr>
          <p:nvPr>
            <p:ph type="body" idx="4294967295"/>
          </p:nvPr>
        </p:nvSpPr>
        <p:spPr>
          <a:xfrm>
            <a:off x="1112791" y="4657073"/>
            <a:ext cx="1914525" cy="1356784"/>
          </a:xfrm>
        </p:spPr>
        <p:txBody>
          <a:bodyPr>
            <a:normAutofit/>
          </a:bodyPr>
          <a:lstStyle/>
          <a:p>
            <a:pPr marL="0" indent="0">
              <a:buNone/>
            </a:pPr>
            <a:r>
              <a:rPr lang="en-US" sz="1350" dirty="0">
                <a:latin typeface="Calibri" panose="020F0502020204030204" pitchFamily="34" charset="0"/>
                <a:cs typeface="Calibri" panose="020F0502020204030204" pitchFamily="34" charset="0"/>
              </a:rPr>
              <a:t>Thomas Edison, Alexander Graham Bell, and other notables founded the </a:t>
            </a:r>
            <a:r>
              <a:rPr lang="en-US" sz="1350" b="1" dirty="0">
                <a:latin typeface="Calibri" panose="020F0502020204030204" pitchFamily="34" charset="0"/>
                <a:cs typeface="Calibri" panose="020F0502020204030204" pitchFamily="34" charset="0"/>
              </a:rPr>
              <a:t>American Institute of Electrical Engineers</a:t>
            </a:r>
            <a:r>
              <a:rPr lang="en-US" sz="1350" dirty="0">
                <a:latin typeface="Calibri" panose="020F0502020204030204" pitchFamily="34" charset="0"/>
                <a:cs typeface="Calibri" panose="020F0502020204030204" pitchFamily="34" charset="0"/>
              </a:rPr>
              <a:t>.</a:t>
            </a:r>
          </a:p>
        </p:txBody>
      </p:sp>
      <p:sp>
        <p:nvSpPr>
          <p:cNvPr id="12" name="TextBox 11"/>
          <p:cNvSpPr txBox="1"/>
          <p:nvPr/>
        </p:nvSpPr>
        <p:spPr>
          <a:xfrm>
            <a:off x="1558347" y="3877344"/>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AIEE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American Institute </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of Electrical Engineers</a:t>
            </a:r>
          </a:p>
        </p:txBody>
      </p:sp>
      <p:sp>
        <p:nvSpPr>
          <p:cNvPr id="14" name="TextBox 13"/>
          <p:cNvSpPr txBox="1"/>
          <p:nvPr/>
        </p:nvSpPr>
        <p:spPr>
          <a:xfrm>
            <a:off x="1728969"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1884</a:t>
            </a:r>
          </a:p>
        </p:txBody>
      </p:sp>
      <p:pic>
        <p:nvPicPr>
          <p:cNvPr id="19" name="Picture 18" descr="aie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37725" y="2098432"/>
            <a:ext cx="1243099" cy="1644764"/>
          </a:xfrm>
          <a:prstGeom prst="rect">
            <a:avLst/>
          </a:prstGeom>
        </p:spPr>
      </p:pic>
      <p:sp>
        <p:nvSpPr>
          <p:cNvPr id="11" name="TextBox 10"/>
          <p:cNvSpPr txBox="1"/>
          <p:nvPr/>
        </p:nvSpPr>
        <p:spPr>
          <a:xfrm>
            <a:off x="3332976" y="3877344"/>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IRE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Institute of Radio</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Engineers</a:t>
            </a:r>
          </a:p>
        </p:txBody>
      </p:sp>
      <p:sp>
        <p:nvSpPr>
          <p:cNvPr id="15" name="TextBox 14"/>
          <p:cNvSpPr txBox="1"/>
          <p:nvPr/>
        </p:nvSpPr>
        <p:spPr>
          <a:xfrm>
            <a:off x="3725268"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6A1"/>
                </a:solidFill>
                <a:ea typeface="Verdana" panose="020B0604030504040204" pitchFamily="34" charset="0"/>
                <a:cs typeface="Verdana" panose="020B0604030504040204" pitchFamily="34" charset="0"/>
              </a:rPr>
              <a:t>1912</a:t>
            </a:r>
          </a:p>
        </p:txBody>
      </p:sp>
      <p:pic>
        <p:nvPicPr>
          <p:cNvPr id="18" name="Picture 17" descr="ir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5616" y="1950829"/>
            <a:ext cx="1976575" cy="1886081"/>
          </a:xfrm>
          <a:prstGeom prst="rect">
            <a:avLst/>
          </a:prstGeom>
        </p:spPr>
      </p:pic>
      <p:cxnSp>
        <p:nvCxnSpPr>
          <p:cNvPr id="24" name="Straight Connector 23"/>
          <p:cNvCxnSpPr/>
          <p:nvPr/>
        </p:nvCxnSpPr>
        <p:spPr>
          <a:xfrm>
            <a:off x="3045616" y="2107686"/>
            <a:ext cx="0" cy="2710323"/>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149340" y="3318496"/>
            <a:ext cx="3493489" cy="553998"/>
          </a:xfrm>
          <a:prstGeom prst="rect">
            <a:avLst/>
          </a:prstGeom>
          <a:noFill/>
        </p:spPr>
        <p:txBody>
          <a:bodyPr wrap="square" rtlCol="0">
            <a:spAutoFit/>
          </a:bodyPr>
          <a:lstStyle/>
          <a:p>
            <a:pPr>
              <a:lnSpc>
                <a:spcPts val="1800"/>
              </a:lnSpc>
            </a:pPr>
            <a:r>
              <a:rPr lang="en-US" sz="1350" dirty="0">
                <a:solidFill>
                  <a:prstClr val="black"/>
                </a:solidFill>
                <a:latin typeface="Calibri" panose="020F0502020204030204" pitchFamily="34" charset="0"/>
                <a:ea typeface="Verdana" panose="020B0604030504040204" pitchFamily="34" charset="0"/>
                <a:cs typeface="Calibri" panose="020F0502020204030204" pitchFamily="34" charset="0"/>
              </a:rPr>
              <a:t>AIEE and IRE merged to become the Institute of Electrical and Electronics Engineers, or </a:t>
            </a:r>
            <a:r>
              <a:rPr lang="en-US" sz="1350" b="1" dirty="0">
                <a:solidFill>
                  <a:prstClr val="black"/>
                </a:solidFill>
                <a:latin typeface="Calibri" panose="020F0502020204030204" pitchFamily="34" charset="0"/>
                <a:ea typeface="Verdana" panose="020B0604030504040204" pitchFamily="34" charset="0"/>
                <a:cs typeface="Calibri" panose="020F0502020204030204" pitchFamily="34" charset="0"/>
              </a:rPr>
              <a:t>IEEE</a:t>
            </a:r>
            <a:r>
              <a:rPr lang="en-US" sz="1350" dirty="0">
                <a:solidFill>
                  <a:prstClr val="black"/>
                </a:solidFill>
                <a:latin typeface="Calibri" panose="020F0502020204030204" pitchFamily="34" charset="0"/>
                <a:ea typeface="Verdana" panose="020B0604030504040204" pitchFamily="34" charset="0"/>
                <a:cs typeface="Calibri" panose="020F0502020204030204" pitchFamily="34" charset="0"/>
              </a:rPr>
              <a:t>.</a:t>
            </a:r>
          </a:p>
        </p:txBody>
      </p:sp>
      <p:sp>
        <p:nvSpPr>
          <p:cNvPr id="16" name="TextBox 15"/>
          <p:cNvSpPr txBox="1"/>
          <p:nvPr/>
        </p:nvSpPr>
        <p:spPr>
          <a:xfrm>
            <a:off x="5476307"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1963</a:t>
            </a:r>
          </a:p>
        </p:txBody>
      </p:sp>
      <p:pic>
        <p:nvPicPr>
          <p:cNvPr id="20" name="Picture 19" descr="iee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96508" y="2098432"/>
            <a:ext cx="2209954" cy="914463"/>
          </a:xfrm>
          <a:prstGeom prst="rect">
            <a:avLst/>
          </a:prstGeom>
        </p:spPr>
      </p:pic>
      <p:cxnSp>
        <p:nvCxnSpPr>
          <p:cNvPr id="26" name="Straight Connector 25"/>
          <p:cNvCxnSpPr/>
          <p:nvPr/>
        </p:nvCxnSpPr>
        <p:spPr>
          <a:xfrm>
            <a:off x="5022189" y="2073838"/>
            <a:ext cx="0" cy="2710323"/>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6"/>
          <p:cNvSpPr txBox="1">
            <a:spLocks/>
          </p:cNvSpPr>
          <p:nvPr/>
        </p:nvSpPr>
        <p:spPr>
          <a:xfrm>
            <a:off x="3064931" y="4878186"/>
            <a:ext cx="3396965" cy="1095168"/>
          </a:xfrm>
          <a:prstGeom prst="rect">
            <a:avLst/>
          </a:prstGeom>
          <a:solidFill>
            <a:srgbClr val="FFFFFF"/>
          </a:solidFill>
          <a:ln>
            <a:noFill/>
          </a:ln>
        </p:spPr>
        <p:txBody>
          <a:bodyPr/>
          <a:lstStyle>
            <a:lvl1pPr marL="342900" indent="-342900" algn="l" defTabSz="457200" rtl="0" eaLnBrk="1" latinLnBrk="0" hangingPunct="1">
              <a:spcBef>
                <a:spcPts val="1800"/>
              </a:spcBef>
              <a:buSzPct val="135000"/>
              <a:buFontTx/>
              <a:buBlip>
                <a:blip r:embed="rId8"/>
              </a:buBlip>
              <a:defRPr sz="2200" b="0" kern="1200" baseline="0">
                <a:solidFill>
                  <a:srgbClr val="000000"/>
                </a:solidFill>
                <a:latin typeface="Verdana"/>
                <a:ea typeface="+mn-ea"/>
                <a:cs typeface="Verdana"/>
              </a:defRPr>
            </a:lvl1pPr>
            <a:lvl2pPr marL="594360" indent="-182880" algn="l" defTabSz="457200" rtl="0" eaLnBrk="1" latinLnBrk="0" hangingPunct="1">
              <a:spcBef>
                <a:spcPts val="1000"/>
              </a:spcBef>
              <a:buClr>
                <a:schemeClr val="tx1">
                  <a:lumMod val="50000"/>
                  <a:lumOff val="50000"/>
                </a:schemeClr>
              </a:buClr>
              <a:buFont typeface="Lucida Grande"/>
              <a:buChar char="–"/>
              <a:defRPr sz="1800" kern="1200" baseline="0">
                <a:solidFill>
                  <a:schemeClr val="tx1"/>
                </a:solidFill>
                <a:latin typeface="+mn-lt"/>
                <a:ea typeface="+mn-ea"/>
                <a:cs typeface="+mn-cs"/>
              </a:defRPr>
            </a:lvl2pPr>
            <a:lvl3pPr marL="822960" indent="-182880" algn="l" defTabSz="457200" rtl="0" eaLnBrk="1" latinLnBrk="0" hangingPunct="1">
              <a:spcBef>
                <a:spcPts val="800"/>
              </a:spcBef>
              <a:buClr>
                <a:schemeClr val="tx1">
                  <a:lumMod val="50000"/>
                  <a:lumOff val="50000"/>
                </a:schemeClr>
              </a:buClr>
              <a:buFont typeface="Lucida Grande"/>
              <a:buChar char="–"/>
              <a:defRPr sz="1800" kern="1200" baseline="0">
                <a:solidFill>
                  <a:schemeClr val="tx1"/>
                </a:solidFill>
                <a:latin typeface="+mn-lt"/>
                <a:ea typeface="+mn-ea"/>
                <a:cs typeface="+mn-cs"/>
              </a:defRPr>
            </a:lvl3pPr>
            <a:lvl4pPr marL="1051560" indent="-182880" algn="l" defTabSz="457200" rtl="0" eaLnBrk="1" latinLnBrk="0" hangingPunct="1">
              <a:spcBef>
                <a:spcPts val="800"/>
              </a:spcBef>
              <a:buClr>
                <a:schemeClr val="tx1">
                  <a:lumMod val="50000"/>
                  <a:lumOff val="50000"/>
                </a:schemeClr>
              </a:buClr>
              <a:buFont typeface="Arial"/>
              <a:buChar char="–"/>
              <a:defRPr sz="1500" kern="1200" baseline="0">
                <a:solidFill>
                  <a:schemeClr val="tx1"/>
                </a:solidFill>
                <a:latin typeface="+mn-lt"/>
                <a:ea typeface="+mn-ea"/>
                <a:cs typeface="+mn-cs"/>
              </a:defRPr>
            </a:lvl4pPr>
            <a:lvl5pPr marL="1234440" indent="-182880" algn="l" defTabSz="457200" rtl="0" eaLnBrk="1" latinLnBrk="0" hangingPunct="1">
              <a:spcBef>
                <a:spcPts val="800"/>
              </a:spcBef>
              <a:buClr>
                <a:schemeClr val="tx1">
                  <a:lumMod val="50000"/>
                  <a:lumOff val="50000"/>
                </a:schemeClr>
              </a:buClr>
              <a:buFont typeface="Wingdings" charset="2"/>
              <a:buChar char="§"/>
              <a:defRPr sz="14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350" dirty="0">
                <a:latin typeface="Calibri" panose="020F0502020204030204" pitchFamily="34" charset="0"/>
                <a:ea typeface="Verdana" panose="020B0604030504040204" pitchFamily="34" charset="0"/>
                <a:cs typeface="Calibri" panose="020F0502020204030204" pitchFamily="34" charset="0"/>
              </a:rPr>
              <a:t>Pioneers of wireless technologies </a:t>
            </a:r>
            <a:br>
              <a:rPr lang="en-US" sz="1350" dirty="0">
                <a:latin typeface="Calibri" panose="020F0502020204030204" pitchFamily="34" charset="0"/>
                <a:ea typeface="Verdana" panose="020B0604030504040204" pitchFamily="34" charset="0"/>
                <a:cs typeface="Calibri" panose="020F0502020204030204" pitchFamily="34" charset="0"/>
              </a:rPr>
            </a:br>
            <a:r>
              <a:rPr lang="en-US" sz="1350" dirty="0">
                <a:latin typeface="Calibri" panose="020F0502020204030204" pitchFamily="34" charset="0"/>
                <a:ea typeface="Verdana" panose="020B0604030504040204" pitchFamily="34" charset="0"/>
                <a:cs typeface="Calibri" panose="020F0502020204030204" pitchFamily="34" charset="0"/>
              </a:rPr>
              <a:t>and electronics founded the more internationally focused</a:t>
            </a:r>
            <a:br>
              <a:rPr lang="en-US" sz="1350" dirty="0">
                <a:latin typeface="Calibri" panose="020F0502020204030204" pitchFamily="34" charset="0"/>
                <a:ea typeface="Verdana" panose="020B0604030504040204" pitchFamily="34" charset="0"/>
                <a:cs typeface="Calibri" panose="020F0502020204030204" pitchFamily="34" charset="0"/>
              </a:rPr>
            </a:br>
            <a:r>
              <a:rPr lang="en-US" sz="1350" b="1" dirty="0">
                <a:latin typeface="Calibri" panose="020F0502020204030204" pitchFamily="34" charset="0"/>
                <a:ea typeface="Verdana" panose="020B0604030504040204" pitchFamily="34" charset="0"/>
                <a:cs typeface="Calibri" panose="020F0502020204030204" pitchFamily="34" charset="0"/>
              </a:rPr>
              <a:t>Institute of Radio Engineers</a:t>
            </a:r>
            <a:r>
              <a:rPr lang="en-US" sz="1350" dirty="0">
                <a:latin typeface="Calibri" panose="020F0502020204030204" pitchFamily="34" charset="0"/>
                <a:ea typeface="Verdan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531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xit" presetSubtype="0" fill="hold" grpId="0" nodeType="withEffect">
                                  <p:stCondLst>
                                    <p:cond delay="0"/>
                                  </p:stCondLst>
                                  <p:childTnLst>
                                    <p:animEffect transition="out" filter="dissolv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2">
                                            <p:txEl>
                                              <p:pRg st="0" end="0"/>
                                            </p:txEl>
                                          </p:spTgt>
                                        </p:tgtEl>
                                      </p:cBhvr>
                                    </p:animEffect>
                                    <p:set>
                                      <p:cBhvr>
                                        <p:cTn id="22" dur="1" fill="hold">
                                          <p:stCondLst>
                                            <p:cond delay="499"/>
                                          </p:stCondLst>
                                        </p:cTn>
                                        <p:tgtEl>
                                          <p:spTgt spid="22">
                                            <p:txEl>
                                              <p:pRg st="0" end="0"/>
                                            </p:txEl>
                                          </p:spTgt>
                                        </p:tgtEl>
                                        <p:attrNameLst>
                                          <p:attrName>style.visibility</p:attrName>
                                        </p:attrNameLst>
                                      </p:cBhvr>
                                      <p:to>
                                        <p:strVal val="hidden"/>
                                      </p:to>
                                    </p:set>
                                  </p:childTnLst>
                                </p:cTn>
                              </p:par>
                              <p:par>
                                <p:cTn id="23" presetID="9" presetClass="entr"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xit" presetSubtype="0" fill="hold" grpId="0" nodeType="withEffect">
                                  <p:stCondLst>
                                    <p:cond delay="0"/>
                                  </p:stCondLst>
                                  <p:childTnLst>
                                    <p:animEffect transition="out" filter="dissolv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4" grpId="0" animBg="1"/>
      <p:bldP spid="11" grpId="0"/>
      <p:bldP spid="15" grpId="0" animBg="1"/>
      <p:bldP spid="15" grpId="1" animBg="1"/>
      <p:bldP spid="10" grpId="0"/>
      <p:bldP spid="16" grpId="0"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black">
          <a:xfrm>
            <a:off x="1550556" y="447675"/>
            <a:ext cx="7245781"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lgn="ctr" eaLnBrk="1" hangingPunct="1">
              <a:lnSpc>
                <a:spcPts val="4000"/>
              </a:lnSpc>
              <a:spcBef>
                <a:spcPct val="0"/>
              </a:spcBef>
              <a:buNone/>
            </a:pP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當今科技領域頂尖學者的卓越成就皆仰賴</a:t>
            </a:r>
            <a:r>
              <a:rPr lang="en-US" altLang="zh-TW"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IEEE</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文獻</a:t>
            </a:r>
            <a:endParaRPr lang="en-US"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19459" name="Line 5"/>
          <p:cNvSpPr>
            <a:spLocks noChangeShapeType="1"/>
          </p:cNvSpPr>
          <p:nvPr/>
        </p:nvSpPr>
        <p:spPr bwMode="auto">
          <a:xfrm>
            <a:off x="-345017" y="1905000"/>
            <a:ext cx="0" cy="2590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2" name="TextBox 17"/>
          <p:cNvSpPr txBox="1">
            <a:spLocks noChangeArrowheads="1"/>
          </p:cNvSpPr>
          <p:nvPr/>
        </p:nvSpPr>
        <p:spPr bwMode="auto">
          <a:xfrm>
            <a:off x="2790568" y="2778224"/>
            <a:ext cx="2137989"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spcBef>
                <a:spcPct val="0"/>
              </a:spcBef>
              <a:buFontTx/>
              <a:buNone/>
            </a:pPr>
            <a:r>
              <a:rPr lang="en-US" sz="1400" b="1" dirty="0" err="1">
                <a:solidFill>
                  <a:schemeClr val="accent2"/>
                </a:solidFill>
                <a:ea typeface="Verdana" panose="020B0604030504040204" pitchFamily="34" charset="0"/>
                <a:cs typeface="Verdana" panose="020B0604030504040204" pitchFamily="34" charset="0"/>
              </a:rPr>
              <a:t>Kees</a:t>
            </a:r>
            <a:r>
              <a:rPr lang="en-US" sz="1400" b="1" dirty="0">
                <a:solidFill>
                  <a:schemeClr val="accent2"/>
                </a:solidFill>
                <a:ea typeface="Verdana" panose="020B0604030504040204" pitchFamily="34" charset="0"/>
                <a:cs typeface="Verdana" panose="020B0604030504040204" pitchFamily="34" charset="0"/>
              </a:rPr>
              <a:t> </a:t>
            </a:r>
            <a:r>
              <a:rPr lang="en-US" sz="1400" b="1" dirty="0" err="1">
                <a:solidFill>
                  <a:schemeClr val="accent2"/>
                </a:solidFill>
                <a:ea typeface="Verdana" panose="020B0604030504040204" pitchFamily="34" charset="0"/>
                <a:cs typeface="Verdana" panose="020B0604030504040204" pitchFamily="34" charset="0"/>
              </a:rPr>
              <a:t>Schouhamer</a:t>
            </a:r>
            <a:r>
              <a:rPr lang="en-US" sz="1400" b="1" dirty="0">
                <a:solidFill>
                  <a:schemeClr val="accent2"/>
                </a:solidFill>
                <a:ea typeface="Verdana" panose="020B0604030504040204" pitchFamily="34" charset="0"/>
                <a:cs typeface="Verdana" panose="020B0604030504040204" pitchFamily="34" charset="0"/>
              </a:rPr>
              <a:t> </a:t>
            </a:r>
            <a:r>
              <a:rPr lang="en-US" sz="1400" b="1" dirty="0" err="1">
                <a:solidFill>
                  <a:schemeClr val="accent2"/>
                </a:solidFill>
                <a:ea typeface="Verdana" panose="020B0604030504040204" pitchFamily="34" charset="0"/>
                <a:cs typeface="Verdana" panose="020B0604030504040204" pitchFamily="34" charset="0"/>
              </a:rPr>
              <a:t>Immink</a:t>
            </a:r>
            <a:endParaRPr lang="en-US" sz="1400" b="1" dirty="0">
              <a:solidFill>
                <a:schemeClr val="accent2"/>
              </a:solidFill>
              <a:ea typeface="Verdana" panose="020B0604030504040204" pitchFamily="34" charset="0"/>
              <a:cs typeface="Verdana" panose="020B0604030504040204" pitchFamily="34" charset="0"/>
            </a:endParaRPr>
          </a:p>
          <a:p>
            <a:pPr>
              <a:spcBef>
                <a:spcPct val="0"/>
              </a:spcBef>
              <a:buFontTx/>
              <a:buNone/>
            </a:pPr>
            <a:r>
              <a:rPr lang="zh-TW" altLang="en-US" sz="1600" b="1" i="0" dirty="0">
                <a:solidFill>
                  <a:schemeClr val="tx1"/>
                </a:solidFill>
                <a:effectLst/>
                <a:latin typeface="微軟正黑體" panose="020B0604030504040204" pitchFamily="34" charset="-120"/>
                <a:ea typeface="微軟正黑體" panose="020B0604030504040204" pitchFamily="34" charset="-120"/>
              </a:rPr>
              <a:t>基斯</a:t>
            </a:r>
            <a:r>
              <a:rPr lang="en-US" altLang="zh-TW" sz="1600" b="1" i="0" dirty="0">
                <a:solidFill>
                  <a:schemeClr val="tx1"/>
                </a:solidFill>
                <a:effectLst/>
                <a:latin typeface="微軟正黑體" panose="020B0604030504040204" pitchFamily="34" charset="-120"/>
                <a:ea typeface="微軟正黑體" panose="020B0604030504040204" pitchFamily="34" charset="-120"/>
              </a:rPr>
              <a:t>·</a:t>
            </a:r>
            <a:r>
              <a:rPr lang="zh-TW" altLang="en-US" sz="1600" b="1" i="0" dirty="0">
                <a:solidFill>
                  <a:schemeClr val="tx1"/>
                </a:solidFill>
                <a:effectLst/>
                <a:latin typeface="微軟正黑體" panose="020B0604030504040204" pitchFamily="34" charset="-120"/>
                <a:ea typeface="微軟正黑體" panose="020B0604030504040204" pitchFamily="34" charset="-120"/>
              </a:rPr>
              <a:t>伊明克</a:t>
            </a:r>
            <a:br>
              <a:rPr lang="en-US" sz="1400" dirty="0">
                <a:ea typeface="Verdana" panose="020B0604030504040204" pitchFamily="34" charset="0"/>
                <a:cs typeface="Verdana" panose="020B0604030504040204" pitchFamily="34" charset="0"/>
              </a:rPr>
            </a:br>
            <a:r>
              <a:rPr lang="zh-TW" altLang="en-US" sz="1600" b="0" i="0" dirty="0">
                <a:solidFill>
                  <a:srgbClr val="4D5156"/>
                </a:solidFill>
                <a:effectLst/>
                <a:latin typeface="arial" panose="020B0604020202020204" pitchFamily="34" charset="0"/>
              </a:rPr>
              <a:t>開創了數字音頻，視頻和數據記錄的時代，包括</a:t>
            </a:r>
            <a:r>
              <a:rPr lang="en-US" altLang="zh-TW" sz="1600" b="0" i="0" dirty="0">
                <a:solidFill>
                  <a:srgbClr val="4D5156"/>
                </a:solidFill>
                <a:effectLst/>
                <a:latin typeface="arial" panose="020B0604020202020204" pitchFamily="34" charset="0"/>
              </a:rPr>
              <a:t>CD</a:t>
            </a:r>
            <a:r>
              <a:rPr lang="zh-TW" altLang="en-US" sz="1600" b="0" i="0" dirty="0">
                <a:solidFill>
                  <a:srgbClr val="4D5156"/>
                </a:solidFill>
                <a:effectLst/>
                <a:latin typeface="arial" panose="020B0604020202020204" pitchFamily="34" charset="0"/>
              </a:rPr>
              <a:t>，</a:t>
            </a:r>
            <a:r>
              <a:rPr lang="en-US" altLang="zh-TW" sz="1600" b="0" i="0" dirty="0">
                <a:solidFill>
                  <a:srgbClr val="4D5156"/>
                </a:solidFill>
                <a:effectLst/>
                <a:latin typeface="arial" panose="020B0604020202020204" pitchFamily="34" charset="0"/>
              </a:rPr>
              <a:t>DVD</a:t>
            </a:r>
            <a:r>
              <a:rPr lang="zh-TW" altLang="en-US" sz="1600" b="0" i="0" dirty="0">
                <a:solidFill>
                  <a:srgbClr val="4D5156"/>
                </a:solidFill>
                <a:effectLst/>
                <a:latin typeface="arial" panose="020B0604020202020204" pitchFamily="34" charset="0"/>
              </a:rPr>
              <a:t>和</a:t>
            </a:r>
            <a:r>
              <a:rPr lang="en-US" altLang="zh-TW" sz="1600" b="0" i="0" dirty="0">
                <a:solidFill>
                  <a:srgbClr val="4D5156"/>
                </a:solidFill>
                <a:effectLst/>
                <a:latin typeface="arial" panose="020B0604020202020204" pitchFamily="34" charset="0"/>
              </a:rPr>
              <a:t>Blu-ray Disc</a:t>
            </a:r>
            <a:r>
              <a:rPr lang="zh-TW" altLang="en-US" sz="1600" b="0" i="0" dirty="0">
                <a:solidFill>
                  <a:srgbClr val="4D5156"/>
                </a:solidFill>
                <a:effectLst/>
                <a:latin typeface="arial" panose="020B0604020202020204" pitchFamily="34" charset="0"/>
              </a:rPr>
              <a:t>等儲存媒體。</a:t>
            </a:r>
            <a:endParaRPr lang="en-US" altLang="en-US" sz="1100" dirty="0">
              <a:solidFill>
                <a:schemeClr val="tx1"/>
              </a:solidFill>
              <a:latin typeface="Arial" panose="020B0604020202020204" pitchFamily="34" charset="0"/>
              <a:cs typeface="Arial" panose="020B0604020202020204" pitchFamily="34" charset="0"/>
            </a:endParaRPr>
          </a:p>
        </p:txBody>
      </p:sp>
      <p:sp>
        <p:nvSpPr>
          <p:cNvPr id="19464" name="TextBox 20"/>
          <p:cNvSpPr txBox="1">
            <a:spLocks noChangeArrowheads="1"/>
          </p:cNvSpPr>
          <p:nvPr/>
        </p:nvSpPr>
        <p:spPr bwMode="auto">
          <a:xfrm>
            <a:off x="554081" y="2370139"/>
            <a:ext cx="1257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400" b="1" dirty="0">
                <a:solidFill>
                  <a:schemeClr val="accent4"/>
                </a:solidFill>
              </a:rPr>
              <a:t>2016</a:t>
            </a:r>
            <a:endParaRPr lang="en-US" altLang="en-US" sz="1400" b="1" dirty="0">
              <a:solidFill>
                <a:schemeClr val="accent4"/>
              </a:solidFill>
              <a:latin typeface="Arial" charset="0"/>
            </a:endParaRPr>
          </a:p>
        </p:txBody>
      </p:sp>
      <p:sp>
        <p:nvSpPr>
          <p:cNvPr id="19465" name="TextBox 21"/>
          <p:cNvSpPr txBox="1">
            <a:spLocks noChangeArrowheads="1"/>
          </p:cNvSpPr>
          <p:nvPr/>
        </p:nvSpPr>
        <p:spPr bwMode="auto">
          <a:xfrm>
            <a:off x="2745846" y="2382838"/>
            <a:ext cx="1258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400" b="1" dirty="0">
                <a:solidFill>
                  <a:schemeClr val="accent2"/>
                </a:solidFill>
              </a:rPr>
              <a:t>2017</a:t>
            </a:r>
            <a:endParaRPr lang="en-US" altLang="en-US" sz="1400" b="1" dirty="0">
              <a:solidFill>
                <a:schemeClr val="accent2"/>
              </a:solidFill>
              <a:latin typeface="Arial" charset="0"/>
            </a:endParaRPr>
          </a:p>
        </p:txBody>
      </p:sp>
      <p:sp>
        <p:nvSpPr>
          <p:cNvPr id="19468" name="Rectangle 24"/>
          <p:cNvSpPr>
            <a:spLocks noChangeArrowheads="1"/>
          </p:cNvSpPr>
          <p:nvPr/>
        </p:nvSpPr>
        <p:spPr bwMode="auto">
          <a:xfrm>
            <a:off x="1550557" y="1718030"/>
            <a:ext cx="69808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2400" b="1" dirty="0">
                <a:solidFill>
                  <a:srgbClr val="E37222"/>
                </a:solidFill>
                <a:latin typeface="微軟正黑體" panose="020B0604030504040204" pitchFamily="34" charset="-120"/>
                <a:ea typeface="微軟正黑體" panose="020B0604030504040204" pitchFamily="34" charset="-120"/>
              </a:rPr>
              <a:t>IEEE </a:t>
            </a:r>
            <a:r>
              <a:rPr lang="zh-TW" altLang="en-US" sz="2400" b="1" dirty="0">
                <a:solidFill>
                  <a:srgbClr val="E37222"/>
                </a:solidFill>
                <a:latin typeface="微軟正黑體" panose="020B0604030504040204" pitchFamily="34" charset="-120"/>
                <a:ea typeface="微軟正黑體" panose="020B0604030504040204" pitchFamily="34" charset="-120"/>
              </a:rPr>
              <a:t>榮譽徽章獲獎者 </a:t>
            </a:r>
            <a:r>
              <a:rPr lang="en-US" altLang="zh-TW" sz="2400" b="1" dirty="0">
                <a:solidFill>
                  <a:srgbClr val="E37222"/>
                </a:solidFill>
                <a:latin typeface="微軟正黑體" panose="020B0604030504040204" pitchFamily="34" charset="-120"/>
                <a:ea typeface="微軟正黑體" panose="020B0604030504040204" pitchFamily="34" charset="-120"/>
              </a:rPr>
              <a:t>:</a:t>
            </a:r>
          </a:p>
        </p:txBody>
      </p:sp>
      <p:cxnSp>
        <p:nvCxnSpPr>
          <p:cNvPr id="26" name="Straight Connector 25"/>
          <p:cNvCxnSpPr/>
          <p:nvPr/>
        </p:nvCxnSpPr>
        <p:spPr>
          <a:xfrm>
            <a:off x="360363" y="2659063"/>
            <a:ext cx="8435975" cy="0"/>
          </a:xfrm>
          <a:prstGeom prst="line">
            <a:avLst/>
          </a:prstGeom>
          <a:ln w="12700">
            <a:solidFill>
              <a:schemeClr val="bg1">
                <a:lumMod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19475" name="Date Placeholder 4"/>
          <p:cNvSpPr>
            <a:spLocks noGrp="1"/>
          </p:cNvSpPr>
          <p:nvPr>
            <p:ph type="dt" sz="quarter" idx="10"/>
          </p:nvPr>
        </p:nvSpPr>
        <p:spPr bwMode="auto">
          <a:xfrm>
            <a:off x="865188" y="6289675"/>
            <a:ext cx="164306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1CFE0DD3-65AD-4659-AE44-9F5FB1A45D77}" type="datetime1">
              <a:rPr lang="en-US" altLang="en-US" sz="1000" smtClean="0">
                <a:solidFill>
                  <a:srgbClr val="898989"/>
                </a:solidFill>
              </a:rPr>
              <a:pPr eaLnBrk="1" hangingPunct="1">
                <a:spcBef>
                  <a:spcPct val="0"/>
                </a:spcBef>
                <a:buFontTx/>
                <a:buNone/>
              </a:pPr>
              <a:t>1/27/2021</a:t>
            </a:fld>
            <a:endParaRPr lang="en-US" altLang="en-US" sz="1000">
              <a:solidFill>
                <a:srgbClr val="898989"/>
              </a:solidFill>
            </a:endParaRPr>
          </a:p>
        </p:txBody>
      </p:sp>
      <p:sp>
        <p:nvSpPr>
          <p:cNvPr id="19476" name="Slide Number Placeholder 3"/>
          <p:cNvSpPr>
            <a:spLocks noGrp="1"/>
          </p:cNvSpPr>
          <p:nvPr>
            <p:ph type="sldNum" sz="quarter" idx="11"/>
          </p:nvPr>
        </p:nvSpPr>
        <p:spPr bwMode="auto">
          <a:xfrm>
            <a:off x="360363" y="6289675"/>
            <a:ext cx="4429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fld id="{246510DF-9647-42DF-A4C6-A9927CBF6F06}" type="slidenum">
              <a:rPr lang="en-US" altLang="en-US" sz="1000" smtClean="0">
                <a:solidFill>
                  <a:srgbClr val="898989"/>
                </a:solidFill>
              </a:rPr>
              <a:pPr eaLnBrk="1" hangingPunct="1">
                <a:spcBef>
                  <a:spcPct val="0"/>
                </a:spcBef>
                <a:buFontTx/>
                <a:buNone/>
              </a:pPr>
              <a:t>8</a:t>
            </a:fld>
            <a:endParaRPr lang="en-US" altLang="en-US" sz="1000">
              <a:solidFill>
                <a:srgbClr val="898989"/>
              </a:solidFill>
            </a:endParaRPr>
          </a:p>
        </p:txBody>
      </p:sp>
      <p:sp>
        <p:nvSpPr>
          <p:cNvPr id="23" name="TextBox 18"/>
          <p:cNvSpPr txBox="1">
            <a:spLocks noChangeArrowheads="1"/>
          </p:cNvSpPr>
          <p:nvPr/>
        </p:nvSpPr>
        <p:spPr bwMode="auto">
          <a:xfrm>
            <a:off x="554081" y="2784831"/>
            <a:ext cx="20122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spcBef>
                <a:spcPct val="0"/>
              </a:spcBef>
              <a:buFontTx/>
              <a:buNone/>
            </a:pPr>
            <a:r>
              <a:rPr lang="en-US" altLang="en-US" sz="1400" b="1" dirty="0">
                <a:solidFill>
                  <a:schemeClr val="accent4"/>
                </a:solidFill>
              </a:rPr>
              <a:t>G. David Forney, Jr</a:t>
            </a:r>
            <a:r>
              <a:rPr lang="en-US" altLang="en-US" sz="1400" b="1" dirty="0">
                <a:solidFill>
                  <a:srgbClr val="71953D"/>
                </a:solidFill>
              </a:rPr>
              <a:t>.</a:t>
            </a:r>
          </a:p>
          <a:p>
            <a:pPr>
              <a:spcBef>
                <a:spcPct val="0"/>
              </a:spcBef>
              <a:buFontTx/>
              <a:buNone/>
            </a:pPr>
            <a:r>
              <a:rPr lang="zh-TW" altLang="en-US" sz="1600" b="1" i="0" dirty="0">
                <a:solidFill>
                  <a:srgbClr val="4D5156"/>
                </a:solidFill>
                <a:effectLst/>
                <a:latin typeface="微軟正黑體" panose="020B0604030504040204" pitchFamily="34" charset="-120"/>
                <a:ea typeface="微軟正黑體" panose="020B0604030504040204" pitchFamily="34" charset="-120"/>
              </a:rPr>
              <a:t>戴夫</a:t>
            </a:r>
            <a:r>
              <a:rPr lang="en-US" altLang="zh-TW" sz="1600" b="1" i="0" dirty="0">
                <a:solidFill>
                  <a:srgbClr val="4D5156"/>
                </a:solidFill>
                <a:effectLst/>
                <a:latin typeface="微軟正黑體" panose="020B0604030504040204" pitchFamily="34" charset="-120"/>
                <a:ea typeface="微軟正黑體" panose="020B0604030504040204" pitchFamily="34" charset="-120"/>
              </a:rPr>
              <a:t>·</a:t>
            </a:r>
            <a:r>
              <a:rPr lang="zh-TW" altLang="en-US" sz="1600" b="1" i="0" dirty="0">
                <a:solidFill>
                  <a:srgbClr val="4D5156"/>
                </a:solidFill>
                <a:effectLst/>
                <a:latin typeface="微軟正黑體" panose="020B0604030504040204" pitchFamily="34" charset="-120"/>
                <a:ea typeface="微軟正黑體" panose="020B0604030504040204" pitchFamily="34" charset="-120"/>
              </a:rPr>
              <a:t>福尼</a:t>
            </a:r>
            <a:endParaRPr lang="en-US" altLang="zh-TW" sz="1600" b="1" i="0" dirty="0">
              <a:solidFill>
                <a:srgbClr val="4D5156"/>
              </a:solidFill>
              <a:effectLst/>
              <a:latin typeface="微軟正黑體" panose="020B0604030504040204" pitchFamily="34" charset="-120"/>
              <a:ea typeface="微軟正黑體" panose="020B0604030504040204" pitchFamily="34" charset="-120"/>
            </a:endParaRPr>
          </a:p>
          <a:p>
            <a:pPr>
              <a:spcBef>
                <a:spcPct val="0"/>
              </a:spcBef>
              <a:buFontTx/>
              <a:buNone/>
            </a:pPr>
            <a:r>
              <a:rPr lang="zh-TW" altLang="en-US" sz="1600" b="0" i="0" dirty="0">
                <a:solidFill>
                  <a:srgbClr val="4D5156"/>
                </a:solidFill>
                <a:effectLst/>
                <a:latin typeface="arial" panose="020B0604020202020204" pitchFamily="34" charset="0"/>
              </a:rPr>
              <a:t>主要以對電信系統論，特別是編碼理論和資訊理論的研究而知名。</a:t>
            </a:r>
            <a:endParaRPr lang="en-US" altLang="en-US" sz="1600" dirty="0">
              <a:solidFill>
                <a:schemeClr val="tx1"/>
              </a:solidFill>
              <a:latin typeface="Arial" panose="020B0604020202020204" pitchFamily="34" charset="0"/>
              <a:cs typeface="Arial" panose="020B0604020202020204" pitchFamily="34" charset="0"/>
            </a:endParaRPr>
          </a:p>
        </p:txBody>
      </p:sp>
      <p:sp>
        <p:nvSpPr>
          <p:cNvPr id="24" name="TextBox 22"/>
          <p:cNvSpPr txBox="1">
            <a:spLocks noChangeArrowheads="1"/>
          </p:cNvSpPr>
          <p:nvPr/>
        </p:nvSpPr>
        <p:spPr bwMode="auto">
          <a:xfrm>
            <a:off x="5074974" y="2359025"/>
            <a:ext cx="1257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400" b="1" dirty="0">
                <a:solidFill>
                  <a:srgbClr val="71953D"/>
                </a:solidFill>
              </a:rPr>
              <a:t>2018</a:t>
            </a:r>
            <a:endParaRPr lang="en-US" altLang="en-US" sz="1400" b="1" dirty="0">
              <a:solidFill>
                <a:srgbClr val="71953D"/>
              </a:solidFill>
              <a:latin typeface="Arial" charset="0"/>
            </a:endParaRPr>
          </a:p>
        </p:txBody>
      </p:sp>
      <p:sp>
        <p:nvSpPr>
          <p:cNvPr id="20" name="TextBox 18"/>
          <p:cNvSpPr txBox="1">
            <a:spLocks noChangeArrowheads="1"/>
          </p:cNvSpPr>
          <p:nvPr/>
        </p:nvSpPr>
        <p:spPr bwMode="auto">
          <a:xfrm>
            <a:off x="5104664" y="2778284"/>
            <a:ext cx="192787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spcBef>
                <a:spcPct val="0"/>
              </a:spcBef>
              <a:buFontTx/>
              <a:buNone/>
            </a:pPr>
            <a:r>
              <a:rPr lang="en-US" sz="1400" b="1" dirty="0">
                <a:solidFill>
                  <a:srgbClr val="71953D"/>
                </a:solidFill>
              </a:rPr>
              <a:t>Bradford W. Parkinson</a:t>
            </a:r>
          </a:p>
          <a:p>
            <a:pPr>
              <a:spcBef>
                <a:spcPct val="0"/>
              </a:spcBef>
              <a:buFontTx/>
              <a:buNone/>
            </a:pPr>
            <a:r>
              <a:rPr lang="zh-TW" altLang="en-US" sz="1600" b="1" i="0" dirty="0">
                <a:solidFill>
                  <a:schemeClr val="tx1"/>
                </a:solidFill>
                <a:effectLst/>
                <a:latin typeface="微軟正黑體" panose="020B0604030504040204" pitchFamily="34" charset="-120"/>
                <a:ea typeface="微軟正黑體" panose="020B0604030504040204" pitchFamily="34" charset="-120"/>
              </a:rPr>
              <a:t>布拉德福德</a:t>
            </a:r>
            <a:r>
              <a:rPr lang="en-US" altLang="zh-TW" sz="1600" b="1" i="0" dirty="0">
                <a:solidFill>
                  <a:schemeClr val="tx1"/>
                </a:solidFill>
                <a:effectLst/>
                <a:latin typeface="微軟正黑體" panose="020B0604030504040204" pitchFamily="34" charset="-120"/>
                <a:ea typeface="微軟正黑體" panose="020B0604030504040204" pitchFamily="34" charset="-120"/>
              </a:rPr>
              <a:t>·</a:t>
            </a:r>
            <a:r>
              <a:rPr lang="zh-TW" altLang="en-US" sz="1600" b="1" i="0" dirty="0">
                <a:solidFill>
                  <a:schemeClr val="tx1"/>
                </a:solidFill>
                <a:effectLst/>
                <a:latin typeface="微軟正黑體" panose="020B0604030504040204" pitchFamily="34" charset="-120"/>
                <a:ea typeface="微軟正黑體" panose="020B0604030504040204" pitchFamily="34" charset="-120"/>
              </a:rPr>
              <a:t>帕金森</a:t>
            </a:r>
            <a:endParaRPr lang="en-US" sz="1600" b="1" dirty="0">
              <a:solidFill>
                <a:schemeClr val="tx1"/>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1600" dirty="0">
                <a:solidFill>
                  <a:srgbClr val="4D5156"/>
                </a:solidFill>
                <a:latin typeface="arial" panose="020B0604020202020204" pitchFamily="34" charset="0"/>
              </a:rPr>
              <a:t>GPS</a:t>
            </a:r>
            <a:r>
              <a:rPr lang="zh-TW" altLang="en-US" sz="1600" dirty="0">
                <a:solidFill>
                  <a:srgbClr val="4D5156"/>
                </a:solidFill>
                <a:latin typeface="arial" panose="020B0604020202020204" pitchFamily="34" charset="0"/>
              </a:rPr>
              <a:t>全球定位系統</a:t>
            </a:r>
            <a:endParaRPr lang="en-US" altLang="zh-TW" sz="1600" dirty="0">
              <a:solidFill>
                <a:srgbClr val="4D5156"/>
              </a:solidFill>
              <a:latin typeface="arial" panose="020B0604020202020204" pitchFamily="34" charset="0"/>
            </a:endParaRPr>
          </a:p>
          <a:p>
            <a:pPr>
              <a:spcBef>
                <a:spcPct val="0"/>
              </a:spcBef>
              <a:buFontTx/>
              <a:buNone/>
            </a:pPr>
            <a:r>
              <a:rPr lang="zh-TW" altLang="en-US" sz="1600" dirty="0">
                <a:solidFill>
                  <a:srgbClr val="4D5156"/>
                </a:solidFill>
                <a:latin typeface="arial" panose="020B0604020202020204" pitchFamily="34" charset="0"/>
              </a:rPr>
              <a:t>的研究先驅</a:t>
            </a:r>
            <a:endParaRPr lang="en-US" altLang="en-US" sz="1600" dirty="0">
              <a:solidFill>
                <a:srgbClr val="4D5156"/>
              </a:solidFill>
              <a:latin typeface="arial" panose="020B0604020202020204" pitchFamily="34" charset="0"/>
            </a:endParaRPr>
          </a:p>
        </p:txBody>
      </p:sp>
      <p:pic>
        <p:nvPicPr>
          <p:cNvPr id="39942" name="Picture 6" descr="Image result for Kees Schouhamer Imm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286" y="4495800"/>
            <a:ext cx="1991407" cy="1326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568021" y="4469548"/>
            <a:ext cx="1764628" cy="1316683"/>
          </a:xfrm>
          <a:prstGeom prst="rect">
            <a:avLst/>
          </a:prstGeom>
        </p:spPr>
      </p:pic>
      <p:pic>
        <p:nvPicPr>
          <p:cNvPr id="39950" name="Picture 14" descr="Image result for Bradford W. Par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3747" y="4459357"/>
            <a:ext cx="1750116" cy="131258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3"/>
          <p:cNvSpPr txBox="1">
            <a:spLocks noChangeArrowheads="1"/>
          </p:cNvSpPr>
          <p:nvPr/>
        </p:nvSpPr>
        <p:spPr bwMode="auto">
          <a:xfrm>
            <a:off x="6911590" y="2358962"/>
            <a:ext cx="1257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spcBef>
                <a:spcPct val="0"/>
              </a:spcBef>
              <a:buFontTx/>
              <a:buNone/>
            </a:pPr>
            <a:r>
              <a:rPr lang="en-US" altLang="en-US" sz="1400" b="1" dirty="0">
                <a:solidFill>
                  <a:srgbClr val="0066A1"/>
                </a:solidFill>
              </a:rPr>
              <a:t>2019</a:t>
            </a:r>
            <a:endParaRPr lang="en-US" altLang="en-US" sz="1400" b="1" dirty="0">
              <a:solidFill>
                <a:srgbClr val="0066A1"/>
              </a:solidFill>
              <a:latin typeface="Arial" charset="0"/>
            </a:endParaRPr>
          </a:p>
        </p:txBody>
      </p:sp>
      <p:sp>
        <p:nvSpPr>
          <p:cNvPr id="28" name="TextBox 18"/>
          <p:cNvSpPr txBox="1">
            <a:spLocks noChangeArrowheads="1"/>
          </p:cNvSpPr>
          <p:nvPr/>
        </p:nvSpPr>
        <p:spPr bwMode="auto">
          <a:xfrm>
            <a:off x="6911589" y="2758674"/>
            <a:ext cx="20469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spcBef>
                <a:spcPct val="0"/>
              </a:spcBef>
              <a:buFontTx/>
              <a:buNone/>
            </a:pPr>
            <a:r>
              <a:rPr lang="en-US" sz="1400" b="1" dirty="0">
                <a:solidFill>
                  <a:srgbClr val="0066A1"/>
                </a:solidFill>
              </a:rPr>
              <a:t>Kurt E. Petersen</a:t>
            </a:r>
          </a:p>
          <a:p>
            <a:pPr>
              <a:spcBef>
                <a:spcPct val="0"/>
              </a:spcBef>
              <a:buFontTx/>
              <a:buNone/>
            </a:pPr>
            <a:r>
              <a:rPr lang="zh-TW" altLang="en-US" sz="1600" b="1" i="0" dirty="0">
                <a:solidFill>
                  <a:schemeClr val="tx1"/>
                </a:solidFill>
                <a:effectLst/>
                <a:latin typeface="微軟正黑體" panose="020B0604030504040204" pitchFamily="34" charset="-120"/>
                <a:ea typeface="微軟正黑體" panose="020B0604030504040204" pitchFamily="34" charset="-120"/>
              </a:rPr>
              <a:t>庫特</a:t>
            </a:r>
            <a:r>
              <a:rPr lang="en-US" altLang="zh-TW" sz="1600" b="1" i="0" dirty="0">
                <a:solidFill>
                  <a:schemeClr val="tx1"/>
                </a:solidFill>
                <a:effectLst/>
                <a:latin typeface="微軟正黑體" panose="020B0604030504040204" pitchFamily="34" charset="-120"/>
                <a:ea typeface="微軟正黑體" panose="020B0604030504040204" pitchFamily="34" charset="-120"/>
              </a:rPr>
              <a:t>·</a:t>
            </a:r>
            <a:r>
              <a:rPr lang="zh-TW" altLang="en-US" sz="1600" b="1" i="0" dirty="0">
                <a:solidFill>
                  <a:schemeClr val="tx1"/>
                </a:solidFill>
                <a:effectLst/>
                <a:latin typeface="微軟正黑體" panose="020B0604030504040204" pitchFamily="34" charset="-120"/>
                <a:ea typeface="微軟正黑體" panose="020B0604030504040204" pitchFamily="34" charset="-120"/>
              </a:rPr>
              <a:t>彼德森</a:t>
            </a:r>
            <a:endParaRPr lang="en-US" sz="1600" b="1" dirty="0">
              <a:solidFill>
                <a:schemeClr val="tx1"/>
              </a:solidFill>
              <a:latin typeface="微軟正黑體" panose="020B0604030504040204" pitchFamily="34" charset="-120"/>
              <a:ea typeface="微軟正黑體" panose="020B0604030504040204" pitchFamily="34" charset="-120"/>
            </a:endParaRPr>
          </a:p>
          <a:p>
            <a:pPr>
              <a:spcBef>
                <a:spcPct val="0"/>
              </a:spcBef>
              <a:buFontTx/>
              <a:buNone/>
            </a:pPr>
            <a:r>
              <a:rPr lang="zh-TW" altLang="en-US" sz="1800" b="0" i="0" dirty="0">
                <a:solidFill>
                  <a:srgbClr val="4D5156"/>
                </a:solidFill>
                <a:effectLst/>
                <a:latin typeface="arial" panose="020B0604020202020204" pitchFamily="34" charset="0"/>
              </a:rPr>
              <a:t>美國國家工程院的成員。他主要因其在微機電系統上的工作而聞名。 </a:t>
            </a:r>
            <a:endParaRPr lang="en-US" altLang="en-US" sz="3200" dirty="0">
              <a:solidFill>
                <a:schemeClr val="tx1"/>
              </a:solidFill>
              <a:latin typeface="Arial" charset="0"/>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612" r="895" b="21448"/>
          <a:stretch/>
        </p:blipFill>
        <p:spPr>
          <a:xfrm>
            <a:off x="7090918" y="4459357"/>
            <a:ext cx="1610534" cy="1297637"/>
          </a:xfrm>
          <a:prstGeom prst="rect">
            <a:avLst/>
          </a:prstGeom>
        </p:spPr>
      </p:pic>
      <p:pic>
        <p:nvPicPr>
          <p:cNvPr id="21" name="Picture 2" descr="Image result for IEEE medal of honor">
            <a:extLst>
              <a:ext uri="{FF2B5EF4-FFF2-40B4-BE49-F238E27FC236}">
                <a16:creationId xmlns:a16="http://schemas.microsoft.com/office/drawing/2014/main" id="{09273C8F-573B-45E1-A84D-94A955B48E0D}"/>
              </a:ext>
            </a:extLst>
          </p:cNvPr>
          <p:cNvPicPr>
            <a:picLocks noChangeAspect="1" noChangeArrowheads="1"/>
          </p:cNvPicPr>
          <p:nvPr/>
        </p:nvPicPr>
        <p:blipFill>
          <a:blip r:embed="rId8" cstate="screen">
            <a:extLst>
              <a:ext uri="{BEBA8EAE-BF5A-486C-A8C5-ECC9F3942E4B}">
                <a14:imgProps xmlns:a14="http://schemas.microsoft.com/office/drawing/2010/main">
                  <a14:imgLayer r:embed="rId9">
                    <a14:imgEffect>
                      <a14:artisticTexturizer/>
                    </a14:imgEffect>
                    <a14:imgEffect>
                      <a14:sharpenSoften amount="31000"/>
                    </a14:imgEffect>
                    <a14:imgEffect>
                      <a14:colorTemperature colorTemp="7200"/>
                    </a14:imgEffect>
                    <a14:imgEffect>
                      <a14:saturation sat="200000"/>
                    </a14:imgEffect>
                    <a14:imgEffect>
                      <a14:brightnessContrast bright="9000" contrast="21000"/>
                    </a14:imgEffect>
                  </a14:imgLayer>
                </a14:imgProps>
              </a:ext>
              <a:ext uri="{28A0092B-C50C-407E-A947-70E740481C1C}">
                <a14:useLocalDpi xmlns:a14="http://schemas.microsoft.com/office/drawing/2010/main"/>
              </a:ext>
            </a:extLst>
          </a:blip>
          <a:srcRect/>
          <a:stretch>
            <a:fillRect/>
          </a:stretch>
        </p:blipFill>
        <p:spPr bwMode="auto">
          <a:xfrm>
            <a:off x="132037" y="649257"/>
            <a:ext cx="1554682" cy="1530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92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内容占位符 2"/>
          <p:cNvSpPr>
            <a:spLocks noGrp="1"/>
          </p:cNvSpPr>
          <p:nvPr>
            <p:ph sz="half" idx="1"/>
          </p:nvPr>
        </p:nvSpPr>
        <p:spPr>
          <a:xfrm>
            <a:off x="0" y="730249"/>
            <a:ext cx="4648200" cy="5991225"/>
          </a:xfrm>
        </p:spPr>
        <p:txBody>
          <a:bodyPr>
            <a:normAutofit lnSpcReduction="10000"/>
          </a:bodyPr>
          <a:lstStyle/>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Aerospace and Electronic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Antennas and Propagation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Broadcast Technology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Circuits and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Communications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Computational Intelligence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Computer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Consumer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Control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Dielectrics and Electrical Insulation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Education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 Devices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Electronics Packaging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Electromagnetic Compatibility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Engineering in Medicine and Biology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Geoscience and Remote Sensing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Industrial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Industry Applications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Information Theory Society</a:t>
            </a:r>
          </a:p>
          <a:p>
            <a:pPr>
              <a:buClr>
                <a:srgbClr val="808080"/>
              </a:buClr>
            </a:pPr>
            <a:r>
              <a:rPr lang="en-US" altLang="zh-CN" sz="1400" b="1" dirty="0">
                <a:solidFill>
                  <a:srgbClr val="000000"/>
                </a:solidFill>
                <a:latin typeface="Arial" panose="020B0604020202020204" pitchFamily="34" charset="0"/>
                <a:ea typeface="新細明體" panose="02020500000000000000" pitchFamily="18" charset="-120"/>
                <a:cs typeface="Arial" panose="020B0604020202020204" pitchFamily="34" charset="0"/>
              </a:rPr>
              <a:t>IEEE Instrumentation and Measurement Society</a:t>
            </a:r>
          </a:p>
          <a:p>
            <a:pPr>
              <a:lnSpc>
                <a:spcPct val="100000"/>
              </a:lnSpc>
            </a:pPr>
            <a:endParaRPr lang="en-US" altLang="zh-CN" sz="1400" b="1" dirty="0">
              <a:latin typeface="Arial" panose="020B0604020202020204" pitchFamily="34" charset="0"/>
              <a:ea typeface="新細明體" panose="02020500000000000000" pitchFamily="18" charset="-120"/>
              <a:cs typeface="Arial" panose="020B0604020202020204" pitchFamily="34" charset="0"/>
            </a:endParaRPr>
          </a:p>
          <a:p>
            <a:pPr>
              <a:lnSpc>
                <a:spcPct val="100000"/>
              </a:lnSpc>
              <a:buFont typeface="Wingdings" pitchFamily="2" charset="2"/>
              <a:buNone/>
            </a:pPr>
            <a:br>
              <a:rPr lang="en-US" altLang="zh-CN" sz="1400" b="1" dirty="0">
                <a:latin typeface="Arial" panose="020B0604020202020204" pitchFamily="34" charset="0"/>
                <a:ea typeface="新細明體" panose="02020500000000000000" pitchFamily="18" charset="-120"/>
                <a:cs typeface="Arial" panose="020B0604020202020204" pitchFamily="34" charset="0"/>
              </a:rPr>
            </a:br>
            <a:endParaRPr lang="zh-CN" altLang="en-US" sz="1400" b="1" dirty="0">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a:xfrm>
            <a:off x="4495800" y="730250"/>
            <a:ext cx="4724400" cy="4832092"/>
          </a:xfrm>
          <a:prstGeom prst="rect">
            <a:avLst/>
          </a:prstGeom>
        </p:spPr>
        <p:txBody>
          <a:bodyPr>
            <a:spAutoFit/>
          </a:bodyPr>
          <a:lstStyle/>
          <a:p>
            <a:pPr marL="342900" indent="-342900" eaLnBrk="0" hangingPunct="0">
              <a:buClr>
                <a:srgbClr val="808080"/>
              </a:buClr>
              <a:buFontTx/>
              <a:buBlip>
                <a:blip r:embed="rId4"/>
              </a:buBlip>
              <a:defRPr/>
            </a:pPr>
            <a:r>
              <a:rPr lang="en-US" sz="1400" b="1" dirty="0">
                <a:solidFill>
                  <a:srgbClr val="000000"/>
                </a:solidFill>
                <a:latin typeface="Arial" panose="020B0604020202020204" pitchFamily="34" charset="0"/>
                <a:ea typeface="+mj-ea"/>
                <a:cs typeface="Arial" panose="020B0604020202020204" pitchFamily="34" charset="0"/>
              </a:rPr>
              <a:t>IEEE Intelligent Transportation Systems Society</a:t>
            </a:r>
            <a:endParaRPr lang="en-US" sz="1400" b="1"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Magnetics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Microwave Theory and Techniques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Nuclear and Plasma Sciences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Oceanic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Photonics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Electronics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&amp; Energy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Product Safety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Professional Communication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Reliability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Robotics and Automation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Signal Processing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Society on Social Implications of Technology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Solid-State Circuits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Systems, Man, and Cybernetics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Technology and Engineering Management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a:t>
            </a:r>
            <a:r>
              <a:rPr lang="en-US" sz="1400" b="1" kern="0" dirty="0" err="1">
                <a:solidFill>
                  <a:srgbClr val="000000"/>
                </a:solidFill>
                <a:latin typeface="Arial" panose="020B0604020202020204" pitchFamily="34" charset="0"/>
                <a:ea typeface="+mj-ea"/>
                <a:cs typeface="Arial" panose="020B0604020202020204" pitchFamily="34" charset="0"/>
              </a:rPr>
              <a:t>Ultrasonics</a:t>
            </a:r>
            <a:r>
              <a:rPr lang="en-US" sz="1400" b="1" kern="0" dirty="0">
                <a:solidFill>
                  <a:srgbClr val="000000"/>
                </a:solidFill>
                <a:latin typeface="Arial" panose="020B0604020202020204" pitchFamily="34" charset="0"/>
                <a:ea typeface="+mj-ea"/>
                <a:cs typeface="Arial" panose="020B0604020202020204" pitchFamily="34" charset="0"/>
              </a:rPr>
              <a:t>, Ferroelectrics, and Frequency Control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Vehicular Technology Society</a:t>
            </a:r>
            <a:endParaRPr lang="en-US" sz="1400" kern="0" dirty="0">
              <a:solidFill>
                <a:srgbClr val="000000"/>
              </a:solidFill>
              <a:latin typeface="Arial" panose="020B0604020202020204" pitchFamily="34" charset="0"/>
              <a:ea typeface="+mj-ea"/>
              <a:cs typeface="Arial" panose="020B0604020202020204" pitchFamily="34" charset="0"/>
            </a:endParaRPr>
          </a:p>
        </p:txBody>
      </p:sp>
      <p:sp>
        <p:nvSpPr>
          <p:cNvPr id="8" name="圆角矩形 7"/>
          <p:cNvSpPr/>
          <p:nvPr/>
        </p:nvSpPr>
        <p:spPr bwMode="auto">
          <a:xfrm>
            <a:off x="1600200" y="2590800"/>
            <a:ext cx="6477000" cy="1676400"/>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342900" indent="-342900" algn="ctr">
              <a:defRPr/>
            </a:pPr>
            <a:endParaRPr lang="zh-CN" altLang="en-US">
              <a:solidFill>
                <a:srgbClr val="000000"/>
              </a:solidFill>
              <a:latin typeface="Verdana" pitchFamily="34" charset="0"/>
            </a:endParaRPr>
          </a:p>
        </p:txBody>
      </p:sp>
      <p:sp>
        <p:nvSpPr>
          <p:cNvPr id="7" name="标题 3"/>
          <p:cNvSpPr txBox="1">
            <a:spLocks/>
          </p:cNvSpPr>
          <p:nvPr/>
        </p:nvSpPr>
        <p:spPr bwMode="auto">
          <a:xfrm>
            <a:off x="2209800" y="2819400"/>
            <a:ext cx="5257800" cy="1143000"/>
          </a:xfrm>
          <a:prstGeom prst="rect">
            <a:avLst/>
          </a:prstGeom>
          <a:noFill/>
          <a:ln w="9525">
            <a:noFill/>
            <a:miter lim="800000"/>
            <a:headEnd/>
            <a:tailEnd/>
          </a:ln>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r>
              <a:rPr lang="en-US" altLang="zh-CN"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39</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個專業</a:t>
            </a:r>
            <a:r>
              <a:rPr lang="zh-TW"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分</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會</a:t>
            </a:r>
          </a:p>
        </p:txBody>
      </p:sp>
      <p:sp>
        <p:nvSpPr>
          <p:cNvPr id="23554" name="标题 3"/>
          <p:cNvSpPr>
            <a:spLocks noGrp="1"/>
          </p:cNvSpPr>
          <p:nvPr>
            <p:ph type="title"/>
          </p:nvPr>
        </p:nvSpPr>
        <p:spPr>
          <a:xfrm>
            <a:off x="3695700" y="3352800"/>
            <a:ext cx="4724400" cy="1143000"/>
          </a:xfrm>
        </p:spPr>
        <p:txBody>
          <a:bodyPr/>
          <a:lstStyle/>
          <a:p>
            <a:pPr>
              <a:defRPr/>
            </a:pPr>
            <a:r>
              <a:rPr lang="en-US" altLang="zh-CN"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IEEE Societies</a:t>
            </a:r>
            <a:endParaRPr lang="zh-CN" altLang="en-US"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宋体" charset="-122"/>
              <a:cs typeface="Times New Roman" panose="02020603050405020304" pitchFamily="18" charset="0"/>
            </a:endParaRPr>
          </a:p>
        </p:txBody>
      </p:sp>
      <p:sp>
        <p:nvSpPr>
          <p:cNvPr id="24583"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B5AD0BC2-EBF4-462C-8A6D-ED52B4C226A2}" type="slidenum">
              <a:rPr lang="en-US" altLang="zh-CN" sz="1000" smtClean="0">
                <a:solidFill>
                  <a:schemeClr val="bg1"/>
                </a:solidFill>
                <a:ea typeface="ＭＳ Ｐゴシック" pitchFamily="34" charset="-128"/>
              </a:rPr>
              <a:pPr/>
              <a:t>9</a:t>
            </a:fld>
            <a:endParaRPr lang="en-US" altLang="zh-CN" sz="1400">
              <a:ea typeface="ＭＳ Ｐゴシック" pitchFamily="34" charset="-128"/>
            </a:endParaRPr>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7734" y="6246246"/>
            <a:ext cx="1749191" cy="531248"/>
          </a:xfrm>
          <a:prstGeom prst="rect">
            <a:avLst/>
          </a:prstGeom>
        </p:spPr>
      </p:pic>
    </p:spTree>
    <p:custDataLst>
      <p:tags r:id="rId1"/>
    </p:custDataLst>
    <p:extLst>
      <p:ext uri="{BB962C8B-B14F-4D97-AF65-F5344CB8AC3E}">
        <p14:creationId xmlns:p14="http://schemas.microsoft.com/office/powerpoint/2010/main" val="379150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355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6"/>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23410</TotalTime>
  <Words>3538</Words>
  <Application>Microsoft Office PowerPoint</Application>
  <PresentationFormat>如螢幕大小 (4:3)</PresentationFormat>
  <Paragraphs>570</Paragraphs>
  <Slides>66</Slides>
  <Notes>53</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66</vt:i4>
      </vt:variant>
    </vt:vector>
  </HeadingPairs>
  <TitlesOfParts>
    <vt:vector size="82" baseType="lpstr">
      <vt:lpstr>Arial Unicode MS</vt:lpstr>
      <vt:lpstr>LucidaGrande</vt:lpstr>
      <vt:lpstr>Noto Sans Symbols</vt:lpstr>
      <vt:lpstr>宋体</vt:lpstr>
      <vt:lpstr>微軟正黑體</vt:lpstr>
      <vt:lpstr>新細明體</vt:lpstr>
      <vt:lpstr>Arial</vt:lpstr>
      <vt:lpstr>Arial</vt:lpstr>
      <vt:lpstr>Calibri</vt:lpstr>
      <vt:lpstr>Courier New</vt:lpstr>
      <vt:lpstr>Times New Roman</vt:lpstr>
      <vt:lpstr>Trebuchet MS</vt:lpstr>
      <vt:lpstr>Verdana</vt:lpstr>
      <vt:lpstr>Vrinda</vt:lpstr>
      <vt:lpstr>Wingdings</vt:lpstr>
      <vt:lpstr>Office 佈景主題</vt:lpstr>
      <vt:lpstr>IEEE Xplore® 全文電子資料庫 -IEL簡介及操作說明-</vt:lpstr>
      <vt:lpstr>IEEE Xplore® 全文電子資料庫</vt:lpstr>
      <vt:lpstr>IEEE學會介紹</vt:lpstr>
      <vt:lpstr>PowerPoint 簡報</vt:lpstr>
      <vt:lpstr>IEEE 簡介</vt:lpstr>
      <vt:lpstr>PowerPoint 簡報</vt:lpstr>
      <vt:lpstr>IEEE 學會組織演進</vt:lpstr>
      <vt:lpstr>PowerPoint 簡報</vt:lpstr>
      <vt:lpstr>IEEE Societies</vt:lpstr>
      <vt:lpstr>IEEE 涵蓋各個科技領域 More than just electrical engineering &amp; computer science </vt:lpstr>
      <vt:lpstr>PowerPoint 簡報</vt:lpstr>
      <vt:lpstr>PowerPoint 簡報</vt:lpstr>
      <vt:lpstr>IEEE 在人工智慧、自動駕駛汽車和物聯網相關專利中穩居領導地位</vt:lpstr>
      <vt:lpstr>認識 IEL資料庫</vt:lpstr>
      <vt:lpstr>IEL (IEEE  Electrical  Library)</vt:lpstr>
      <vt:lpstr>IEEE Xplore®收錄文獻類型 </vt:lpstr>
      <vt:lpstr>  </vt:lpstr>
      <vt:lpstr>PowerPoint 簡報</vt:lpstr>
      <vt:lpstr>PowerPoint 簡報</vt:lpstr>
      <vt:lpstr>PowerPoint 簡報</vt:lpstr>
      <vt:lpstr>PowerPoint 簡報</vt:lpstr>
      <vt:lpstr>IEEE Xplore首頁總覽(I) </vt:lpstr>
      <vt:lpstr>PowerPoint 簡報</vt:lpstr>
      <vt:lpstr>PowerPoint 簡報</vt:lpstr>
      <vt:lpstr>Feedback 用戶回饋NEW</vt:lpstr>
      <vt:lpstr>瀏覽功能Browse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機構檢索與分析</vt:lpstr>
      <vt:lpstr>PowerPoint 簡報</vt:lpstr>
      <vt:lpstr>PowerPoint 簡報</vt:lpstr>
      <vt:lpstr>PowerPoint 簡報</vt:lpstr>
      <vt:lpstr>PowerPoint 簡報</vt:lpstr>
      <vt:lpstr>PowerPoint 簡報</vt:lpstr>
      <vt:lpstr>個人化設定 My Setting </vt:lpstr>
      <vt:lpstr>免費申請帳號 </vt:lpstr>
      <vt:lpstr>PowerPoint 簡報</vt:lpstr>
      <vt:lpstr> Alerts (1)出版快報</vt:lpstr>
      <vt:lpstr>Journal Alert </vt:lpstr>
      <vt:lpstr>Alerts (2)檢索條件通知</vt:lpstr>
      <vt:lpstr>Set Search Alerts 設定檢索通知</vt:lpstr>
      <vt:lpstr>My Xplore APP</vt:lpstr>
      <vt:lpstr>PowerPoint 簡報</vt:lpstr>
      <vt:lpstr>My Xplore APP</vt:lpstr>
      <vt:lpstr>檢索偏好(Preference)</vt:lpstr>
      <vt:lpstr>檢索紀錄(Search History)</vt:lpstr>
      <vt:lpstr>立刻掃描加入涵堂資訊LINE@好友 資料庫最新消息及功能x 抽獎活動 x 系統異常回覆 一手掌握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Sylvia.Cheng</cp:lastModifiedBy>
  <cp:revision>594</cp:revision>
  <dcterms:created xsi:type="dcterms:W3CDTF">2016-09-19T18:05:34Z</dcterms:created>
  <dcterms:modified xsi:type="dcterms:W3CDTF">2021-01-27T05:38:30Z</dcterms:modified>
</cp:coreProperties>
</file>