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0" r:id="rId2"/>
  </p:sldMasterIdLst>
  <p:notesMasterIdLst>
    <p:notesMasterId r:id="rId38"/>
  </p:notesMasterIdLst>
  <p:handoutMasterIdLst>
    <p:handoutMasterId r:id="rId39"/>
  </p:handoutMasterIdLst>
  <p:sldIdLst>
    <p:sldId id="307" r:id="rId3"/>
    <p:sldId id="322" r:id="rId4"/>
    <p:sldId id="385" r:id="rId5"/>
    <p:sldId id="382" r:id="rId6"/>
    <p:sldId id="390" r:id="rId7"/>
    <p:sldId id="383" r:id="rId8"/>
    <p:sldId id="363" r:id="rId9"/>
    <p:sldId id="384" r:id="rId10"/>
    <p:sldId id="405" r:id="rId11"/>
    <p:sldId id="380" r:id="rId12"/>
    <p:sldId id="413" r:id="rId13"/>
    <p:sldId id="414" r:id="rId14"/>
    <p:sldId id="415" r:id="rId15"/>
    <p:sldId id="398" r:id="rId16"/>
    <p:sldId id="399" r:id="rId17"/>
    <p:sldId id="417" r:id="rId18"/>
    <p:sldId id="416" r:id="rId19"/>
    <p:sldId id="374" r:id="rId20"/>
    <p:sldId id="406" r:id="rId21"/>
    <p:sldId id="338" r:id="rId22"/>
    <p:sldId id="344" r:id="rId23"/>
    <p:sldId id="361" r:id="rId24"/>
    <p:sldId id="365" r:id="rId25"/>
    <p:sldId id="366" r:id="rId26"/>
    <p:sldId id="359" r:id="rId27"/>
    <p:sldId id="364" r:id="rId28"/>
    <p:sldId id="360" r:id="rId29"/>
    <p:sldId id="407" r:id="rId30"/>
    <p:sldId id="408" r:id="rId31"/>
    <p:sldId id="409" r:id="rId32"/>
    <p:sldId id="402" r:id="rId33"/>
    <p:sldId id="412" r:id="rId34"/>
    <p:sldId id="403" r:id="rId35"/>
    <p:sldId id="345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752">
          <p15:clr>
            <a:srgbClr val="A4A3A4"/>
          </p15:clr>
        </p15:guide>
        <p15:guide id="7" pos="3146">
          <p15:clr>
            <a:srgbClr val="A4A3A4"/>
          </p15:clr>
        </p15:guide>
        <p15:guide id="8" pos="288">
          <p15:clr>
            <a:srgbClr val="A4A3A4"/>
          </p15:clr>
        </p15:guide>
        <p15:guide id="9" pos="5280">
          <p15:clr>
            <a:srgbClr val="A4A3A4"/>
          </p15:clr>
        </p15:guide>
        <p15:guide id="10" pos="5472">
          <p15:clr>
            <a:srgbClr val="A4A3A4"/>
          </p15:clr>
        </p15:guide>
        <p15:guide id="11" pos="5568">
          <p15:clr>
            <a:srgbClr val="A4A3A4"/>
          </p15:clr>
        </p15:guide>
        <p15:guide id="12" pos="1056">
          <p15:clr>
            <a:srgbClr val="A4A3A4"/>
          </p15:clr>
        </p15:guide>
        <p15:guide id="13" pos="47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nna Hsu" initials="Z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773D"/>
    <a:srgbClr val="DDF0FF"/>
    <a:srgbClr val="616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9" autoAdjust="0"/>
    <p:restoredTop sz="84755" autoAdjust="0"/>
  </p:normalViewPr>
  <p:slideViewPr>
    <p:cSldViewPr snapToGrid="0">
      <p:cViewPr varScale="1">
        <p:scale>
          <a:sx n="72" d="100"/>
          <a:sy n="72" d="100"/>
        </p:scale>
        <p:origin x="960" y="72"/>
      </p:cViewPr>
      <p:guideLst>
        <p:guide orient="horz"/>
        <p:guide orient="horz" pos="3840"/>
        <p:guide orient="horz" pos="624"/>
        <p:guide orient="horz" pos="336"/>
        <p:guide orient="horz" pos="2160"/>
        <p:guide orient="horz" pos="752"/>
        <p:guide pos="3146"/>
        <p:guide pos="288"/>
        <p:guide pos="5280"/>
        <p:guide pos="5472"/>
        <p:guide pos="5568"/>
        <p:guide pos="1056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9C924-8E86-4F1F-AB76-2FAAC88F3197}" type="datetimeFigureOut">
              <a:rPr lang="zh-TW" altLang="en-US" smtClean="0"/>
              <a:pPr/>
              <a:t>2021/1/11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989B-E3A9-4542-B629-1448F21C4F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295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1BC3-3D0F-4774-B7D6-DA2F40498026}" type="datetimeFigureOut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1DC-1111-4AD5-8D41-B86459B945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03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可依系所做調整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7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800" kern="1200" dirty="0">
                <a:solidFill>
                  <a:schemeClr val="accent1">
                    <a:lumMod val="50000"/>
                  </a:schemeClr>
                </a:solidFill>
                <a:latin typeface="+mj-ea"/>
                <a:ea typeface="+mn-ea"/>
                <a:cs typeface="+mn-cs"/>
              </a:rPr>
              <a:t>包括運輸網絡安全和隱私，連接和自動車輛，電子和機械系統，發動機，燃料和潤滑油，運輸安全，材料和製造，車輛動力學和替代動力系統。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每一期雜誌都會更新研發者突破關鍵創新歷程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1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500" dirty="0">
                <a:solidFill>
                  <a:schemeClr val="bg1"/>
                </a:solidFill>
              </a:rPr>
              <a:t>由動力、航空及車輛產業專家學者們撰寫</a:t>
            </a:r>
            <a:endParaRPr lang="en-US" altLang="zh-TW" sz="1500" dirty="0">
              <a:solidFill>
                <a:schemeClr val="bg1"/>
              </a:solidFill>
            </a:endParaRPr>
          </a:p>
          <a:p>
            <a:r>
              <a:rPr lang="zh-TW" altLang="en-US" dirty="0"/>
              <a:t>一個深入淺出的內容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6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500" dirty="0">
                <a:solidFill>
                  <a:schemeClr val="bg1"/>
                </a:solidFill>
              </a:rPr>
              <a:t>由動力、航空及車輛產業專家學者們撰寫</a:t>
            </a:r>
            <a:endParaRPr lang="en-US" altLang="zh-TW" sz="1500" dirty="0">
              <a:solidFill>
                <a:schemeClr val="bg1"/>
              </a:solidFill>
            </a:endParaRPr>
          </a:p>
          <a:p>
            <a:r>
              <a:rPr lang="zh-TW" altLang="en-US" dirty="0"/>
              <a:t>一個深入淺出的內容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500" dirty="0">
                <a:solidFill>
                  <a:schemeClr val="bg1"/>
                </a:solidFill>
              </a:rPr>
              <a:t>由動力、航空及車輛產業專家學者們撰寫</a:t>
            </a:r>
            <a:endParaRPr lang="en-US" altLang="zh-TW" sz="1500" dirty="0">
              <a:solidFill>
                <a:schemeClr val="bg1"/>
              </a:solidFill>
            </a:endParaRPr>
          </a:p>
          <a:p>
            <a:r>
              <a:rPr lang="zh-TW" altLang="en-US" dirty="0"/>
              <a:t>一個深入淺出的內容</a:t>
            </a:r>
            <a:endParaRPr lang="en-US" altLang="zh-TW" dirty="0"/>
          </a:p>
          <a:p>
            <a:r>
              <a:rPr lang="en-US" altLang="zh-TW" dirty="0"/>
              <a:t>SAE Knowledge Hubs </a:t>
            </a:r>
            <a:r>
              <a:rPr lang="zh-TW" altLang="en-US" dirty="0"/>
              <a:t>提供你所有資訊來源，目前包含三大領域，獲得即時、歷史，廣泛且完整的相關訊息，包含可參考的技術文獻，標準、書籍及影音教學，提供業務掌握產業趨勢，彙整世界各地相關研討會、並有效整理出新聞資訊。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掌握新興技術了解產業脈絡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提供即時性的訊息，包含最新的研討會、國際會議的舉辦，新聞消息</a:t>
            </a:r>
            <a:r>
              <a:rPr lang="en-US" altLang="zh-TW" dirty="0"/>
              <a:t>﹐</a:t>
            </a:r>
            <a:r>
              <a:rPr lang="zh-TW" altLang="en-US" dirty="0"/>
              <a:t>相關文獻等等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其他領域的知識中心目前正在進行中，未來也會收納在</a:t>
            </a:r>
            <a:r>
              <a:rPr lang="en-US" altLang="zh-TW" dirty="0" err="1"/>
              <a:t>sae</a:t>
            </a:r>
            <a:r>
              <a:rPr lang="en-US" altLang="zh-TW" dirty="0"/>
              <a:t> </a:t>
            </a:r>
            <a:r>
              <a:rPr lang="en-US" altLang="zh-TW" dirty="0" err="1"/>
              <a:t>Mobilus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2019</a:t>
            </a:r>
            <a:r>
              <a:rPr lang="en-US" altLang="zh-TW" baseline="0" dirty="0"/>
              <a:t> ADD “Learning Center”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60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6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33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標準限定，大專院校資料庫不含標準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2019</a:t>
            </a:r>
            <a:r>
              <a:rPr lang="en-US" altLang="zh-TW" baseline="0" dirty="0"/>
              <a:t> Dashboard </a:t>
            </a:r>
            <a:r>
              <a:rPr lang="zh-TW" altLang="en-US" baseline="0" dirty="0"/>
              <a:t>新增</a:t>
            </a:r>
            <a:r>
              <a:rPr lang="en-US" altLang="zh-TW" baseline="0"/>
              <a:t>Learning Center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7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SAE</a:t>
            </a:r>
            <a:r>
              <a:rPr lang="zh-TW" altLang="en-US" dirty="0"/>
              <a:t>是致力於自動機具發展的國際組織</a:t>
            </a:r>
            <a:endParaRPr lang="en-US" altLang="zh-CN" dirty="0"/>
          </a:p>
          <a:p>
            <a:r>
              <a:rPr lang="zh-CN" altLang="en-US" dirty="0"/>
              <a:t>自</a:t>
            </a:r>
            <a:r>
              <a:rPr lang="zh-TW" altLang="en-US" dirty="0"/>
              <a:t>動機</a:t>
            </a:r>
            <a:r>
              <a:rPr lang="zh-CN" altLang="en-US" dirty="0"/>
              <a:t>是指：通</a:t>
            </a:r>
            <a:r>
              <a:rPr lang="zh-TW" altLang="en-US" dirty="0"/>
              <a:t>過</a:t>
            </a:r>
            <a:r>
              <a:rPr lang="zh-CN" altLang="en-US" dirty="0"/>
              <a:t>自身</a:t>
            </a:r>
            <a:r>
              <a:rPr lang="zh-TW" altLang="en-US" dirty="0"/>
              <a:t>動</a:t>
            </a:r>
            <a:r>
              <a:rPr lang="zh-CN" altLang="en-US" dirty="0"/>
              <a:t>力</a:t>
            </a:r>
            <a:r>
              <a:rPr lang="zh-TW" altLang="en-US" dirty="0"/>
              <a:t>運動</a:t>
            </a:r>
            <a:r>
              <a:rPr lang="zh-CN" altLang="en-US" dirty="0"/>
              <a:t>的任何形式的交通工具，包括航空航天器、汽</a:t>
            </a:r>
            <a:r>
              <a:rPr lang="zh-TW" altLang="en-US" dirty="0"/>
              <a:t>車</a:t>
            </a:r>
            <a:r>
              <a:rPr lang="zh-CN" altLang="en-US" dirty="0"/>
              <a:t>、商用</a:t>
            </a:r>
            <a:r>
              <a:rPr lang="zh-TW" altLang="en-US" dirty="0"/>
              <a:t>車</a:t>
            </a:r>
            <a:r>
              <a:rPr lang="zh-CN" altLang="en-US" dirty="0"/>
              <a:t>、船舶等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B3692-76D2-4B5B-A9FD-E54BC55326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1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*歷史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紀初，美國有數十家汽車製造商定期交流，為促成汽車產業的發展，汽車製造商有一個明顯的趨勢，遵循某些公認的設計思路，面對不斷湧現技術問題，行業技術人員相互合作以尋求解決方案。然而這些問題最好由技術學會來處理。於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年汽車工程師學會成立，而汽車的發明家福特成為當時的創辦人之一，隨著汽車工程師學會逐漸發展成熟，開始發布技術期刊和全面的技術論文，以前稱為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學報（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 Transactions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年的年會上，美國航空工程師學會及拖拉機工程師學會，以及動力船舶行業的代表希望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將其專業領域納入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技術標準範圍，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SAE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正式更名為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 of Automotive Engineers.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國際自動機工程師學會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/>
              <a:t>*</a:t>
            </a:r>
            <a:r>
              <a:rPr lang="en-US" altLang="zh-TW" dirty="0"/>
              <a:t>FORD </a:t>
            </a:r>
            <a:r>
              <a:rPr lang="zh-TW" altLang="en-US" dirty="0"/>
              <a:t>第二任副主席</a:t>
            </a:r>
            <a:endParaRPr lang="en-US" altLang="zh-TW" dirty="0"/>
          </a:p>
          <a:p>
            <a:r>
              <a:rPr lang="zh-TW" altLang="en-US" dirty="0"/>
              <a:t>*全球</a:t>
            </a:r>
            <a:r>
              <a:rPr lang="en-US" altLang="zh-TW" dirty="0"/>
              <a:t>14</a:t>
            </a:r>
            <a:r>
              <a:rPr lang="zh-TW" altLang="en-US" dirty="0"/>
              <a:t>萬名會員會員為航空航太汽車相關工程師或專家</a:t>
            </a:r>
            <a:endParaRPr lang="en-US" altLang="zh-TW" dirty="0"/>
          </a:p>
          <a:p>
            <a:r>
              <a:rPr lang="en-US" altLang="zh-TW" dirty="0"/>
              <a:t>SAE</a:t>
            </a:r>
            <a:r>
              <a:rPr lang="zh-TW" altLang="en-US" dirty="0"/>
              <a:t>成立於</a:t>
            </a:r>
            <a:r>
              <a:rPr lang="en-US" altLang="zh-TW" dirty="0"/>
              <a:t>1905</a:t>
            </a:r>
            <a:r>
              <a:rPr lang="zh-TW" altLang="en-US" dirty="0"/>
              <a:t>年由汽車的發明家亨利傅特先生創立，而知名的會員為飛機的發明萊特，</a:t>
            </a:r>
            <a:r>
              <a:rPr lang="en-US" altLang="zh-TW" dirty="0"/>
              <a:t>SAE</a:t>
            </a:r>
            <a:r>
              <a:rPr lang="zh-TW" altLang="en-US" dirty="0"/>
              <a:t>創立的宗旨在於提升工程標準發展並處理技術問題，並提供開發者及研究者資訊交流的平台</a:t>
            </a:r>
            <a:endParaRPr lang="en-US" altLang="zh-TW" dirty="0"/>
          </a:p>
          <a:p>
            <a:r>
              <a:rPr lang="zh-TW" altLang="en-US" dirty="0"/>
              <a:t>台北分會</a:t>
            </a:r>
            <a:r>
              <a:rPr lang="en-US" altLang="zh-TW" dirty="0"/>
              <a:t>1981</a:t>
            </a:r>
            <a:r>
              <a:rPr lang="zh-TW" altLang="en-US" dirty="0"/>
              <a:t>年成立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1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出版</a:t>
            </a:r>
            <a:r>
              <a:rPr lang="en-US" altLang="zh-TW" dirty="0"/>
              <a:t>:SAE World Congress</a:t>
            </a:r>
          </a:p>
          <a:p>
            <a:r>
              <a:rPr lang="zh-TW" altLang="en-US" dirty="0"/>
              <a:t>其中於美國底特律的</a:t>
            </a:r>
            <a:r>
              <a:rPr lang="en-US" altLang="zh-TW" dirty="0"/>
              <a:t>SAE</a:t>
            </a:r>
            <a:r>
              <a:rPr lang="zh-TW" altLang="en-US" dirty="0"/>
              <a:t>年會，是為了促進學術及工會發展，並廣邀自動機相關專家來此交流，為車輛產業年度盛會</a:t>
            </a:r>
            <a:endParaRPr lang="en-US" altLang="zh-TW" dirty="0"/>
          </a:p>
          <a:p>
            <a:r>
              <a:rPr lang="en-US" altLang="zh-TW" dirty="0"/>
              <a:t>SAE</a:t>
            </a:r>
            <a:r>
              <a:rPr lang="zh-TW" altLang="en-US" dirty="0"/>
              <a:t>在台灣的活動針對省油車、電動車舉辦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全國大專院校</a:t>
            </a:r>
            <a:r>
              <a:rPr lang="en-US" altLang="zh-TW" dirty="0"/>
              <a:t>SAE</a:t>
            </a:r>
            <a:r>
              <a:rPr lang="zh-TW" altLang="en-US" dirty="0"/>
              <a:t>環保節能車大賽</a:t>
            </a:r>
            <a:r>
              <a:rPr lang="en-US" altLang="zh-TW" dirty="0"/>
              <a:t>(2018</a:t>
            </a:r>
            <a:r>
              <a:rPr lang="zh-TW" altLang="en-US" dirty="0"/>
              <a:t>年已是第</a:t>
            </a:r>
            <a:r>
              <a:rPr lang="en-US" altLang="zh-TW" dirty="0"/>
              <a:t>26</a:t>
            </a:r>
            <a:r>
              <a:rPr lang="zh-TW" altLang="en-US" dirty="0"/>
              <a:t>屆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彰化縣鹿港鎮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en-US" altLang="zh-TW" dirty="0"/>
              <a:t>SAE</a:t>
            </a:r>
            <a:r>
              <a:rPr lang="zh-TW" altLang="en-US" dirty="0"/>
              <a:t>在美國的活動針對的範圍更廣像是沙灘車、越野車、無人車等等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2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萊特的文稿分享給會員鼓勵的作用</a:t>
            </a:r>
            <a:endParaRPr lang="en-US" altLang="zh-TW" dirty="0"/>
          </a:p>
          <a:p>
            <a:r>
              <a:rPr lang="zh-TW" altLang="en-US" dirty="0"/>
              <a:t>指出</a:t>
            </a:r>
            <a:r>
              <a:rPr lang="en-US" altLang="zh-TW" dirty="0"/>
              <a:t>SAE</a:t>
            </a:r>
            <a:r>
              <a:rPr lang="zh-TW" altLang="en-US" dirty="0"/>
              <a:t>提供的資料非常值得參考，任何工業相關人員都應該成為</a:t>
            </a:r>
            <a:r>
              <a:rPr lang="en-US" altLang="zh-TW" dirty="0" err="1"/>
              <a:t>sae</a:t>
            </a:r>
            <a:r>
              <a:rPr lang="zh-TW" altLang="en-US" dirty="0"/>
              <a:t>的會員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76354926-3CE6-4083-9A10-B0559CF9F2EF}" type="slidenum">
              <a:rPr lang="en-US" altLang="zh-TW">
                <a:solidFill>
                  <a:srgbClr val="000000"/>
                </a:solidFill>
              </a:rPr>
              <a:pPr eaLnBrk="1" hangingPunct="1"/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TW" dirty="0"/>
              <a:t>-</a:t>
            </a:r>
            <a:r>
              <a:rPr lang="zh-TW" altLang="en-US" dirty="0"/>
              <a:t>你可以想的到的自動機</a:t>
            </a:r>
            <a:r>
              <a:rPr lang="en-US" altLang="zh-TW" dirty="0"/>
              <a:t>(</a:t>
            </a:r>
            <a:r>
              <a:rPr lang="zh-TW" altLang="en-US" dirty="0"/>
              <a:t>二輪、四輪，工程載具工程車、船、郵輪、飛機、航太等等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-</a:t>
            </a:r>
            <a:r>
              <a:rPr lang="zh-TW" altLang="en-US" dirty="0"/>
              <a:t>歷史收錄的資來源相當完整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27845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ABD41D8-D065-4361-948C-867BF252DD3C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 dirty="0"/>
              <a:t>知名的自動機相關企業都參考</a:t>
            </a:r>
            <a:r>
              <a:rPr lang="en-US" altLang="zh-TW" dirty="0"/>
              <a:t>SAE</a:t>
            </a:r>
            <a:r>
              <a:rPr lang="zh-TW" altLang="en-US" dirty="0"/>
              <a:t>研究文獻像是台灣的</a:t>
            </a:r>
            <a:r>
              <a:rPr lang="en-US" altLang="zh-TW" dirty="0" err="1"/>
              <a:t>toyota</a:t>
            </a:r>
            <a:r>
              <a:rPr lang="zh-TW" altLang="en-US" dirty="0"/>
              <a:t>以及著名的</a:t>
            </a:r>
            <a:r>
              <a:rPr lang="en-US" altLang="zh-TW" dirty="0"/>
              <a:t>airbus</a:t>
            </a:r>
            <a:r>
              <a:rPr lang="zh-TW" altLang="en-US" dirty="0"/>
              <a:t>等等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455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1.TP </a:t>
            </a:r>
            <a:r>
              <a:rPr lang="zh-TW" altLang="en-US" dirty="0"/>
              <a:t>可以追溯到草創初期，大部分文獻來源</a:t>
            </a:r>
            <a:r>
              <a:rPr lang="en-US" altLang="zh-TW" dirty="0"/>
              <a:t>1998</a:t>
            </a:r>
            <a:r>
              <a:rPr lang="zh-TW" altLang="en-US" dirty="0"/>
              <a:t>年後，提通讀者詳細的研究資訊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en-US" altLang="zh-TW" baseline="0" dirty="0"/>
              <a:t> Journal (</a:t>
            </a:r>
            <a:r>
              <a:rPr lang="zh-TW" altLang="en-US" baseline="0" dirty="0"/>
              <a:t>雖然少但值得參考，都是精選出來汽車航空相關</a:t>
            </a:r>
            <a:r>
              <a:rPr lang="en-US" altLang="zh-TW" baseline="0" dirty="0"/>
              <a:t>)</a:t>
            </a:r>
            <a:r>
              <a:rPr lang="zh-TW" altLang="en-US" baseline="0" dirty="0"/>
              <a:t> 提供讀者市場上最尖端的研發技術已提供研發者創新的關鍵歷程</a:t>
            </a:r>
            <a:endParaRPr lang="en-US" altLang="zh-TW" baseline="0" dirty="0"/>
          </a:p>
          <a:p>
            <a:r>
              <a:rPr lang="en-US" altLang="zh-TW" dirty="0"/>
              <a:t>3.</a:t>
            </a:r>
            <a:r>
              <a:rPr lang="zh-TW" altLang="en-US" dirty="0"/>
              <a:t>雜誌 內容較簡易推薦給學生</a:t>
            </a:r>
            <a:r>
              <a:rPr lang="en-US" altLang="zh-TW" dirty="0"/>
              <a:t>(</a:t>
            </a:r>
            <a:r>
              <a:rPr lang="zh-TW" altLang="en-US" dirty="0"/>
              <a:t>可以先行了解業界技術研發遇到哪些瓶頸又是怎麼樣突破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標準 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電子書 也滿多來自</a:t>
            </a:r>
            <a:r>
              <a:rPr lang="en-US" altLang="zh-TW" dirty="0"/>
              <a:t>TP</a:t>
            </a:r>
            <a:r>
              <a:rPr lang="zh-TW" altLang="en-US" dirty="0"/>
              <a:t>的精華</a:t>
            </a:r>
            <a:r>
              <a:rPr lang="zh-TW" altLang="en-US" baseline="0" dirty="0"/>
              <a:t> 像是無線充電技術應用在車子上</a:t>
            </a:r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2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</a:pPr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車輛</a:t>
            </a:r>
            <a:r>
              <a:rPr lang="ja-JP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 </a:t>
            </a:r>
            <a:r>
              <a:rPr lang="en-US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(J-Reports)…….8364</a:t>
            </a:r>
            <a:r>
              <a:rPr lang="en-US" altLang="zh-TW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endParaRPr lang="en-US" altLang="en-US" sz="1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</a:pPr>
            <a:r>
              <a:rPr lang="ja-JP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航空</a:t>
            </a:r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</a:t>
            </a:r>
            <a:r>
              <a:rPr lang="ja-JP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ja-JP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(AMS)…….17385+</a:t>
            </a: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</a:pPr>
            <a:r>
              <a:rPr lang="ja-JP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航空標準 </a:t>
            </a:r>
            <a:r>
              <a:rPr lang="en-US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(AS)……………...13773+</a:t>
            </a: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</a:pPr>
            <a:r>
              <a:rPr lang="en-US" altLang="zh-TW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SAE</a:t>
            </a:r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ITC</a:t>
            </a:r>
            <a:r>
              <a:rPr lang="zh-TW" altLang="en-US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引擎及機身標準</a:t>
            </a:r>
            <a:r>
              <a:rPr lang="en-US" altLang="zh-TW" sz="1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..3480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0"/>
            <a:ext cx="5559552" cy="1253699"/>
          </a:xfrm>
        </p:spPr>
        <p:txBody>
          <a:bodyPr anchor="b"/>
          <a:lstStyle>
            <a:lvl1pPr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585216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Hinton</a:t>
            </a:r>
            <a:r>
              <a:rPr lang="en-US" sz="1200" b="1" baseline="0" dirty="0">
                <a:latin typeface="+mj-lt"/>
              </a:rPr>
              <a:t> Information Services</a:t>
            </a:r>
            <a:endParaRPr lang="en-US" sz="1200" b="1" dirty="0">
              <a:latin typeface="+mj-lt"/>
            </a:endParaRPr>
          </a:p>
        </p:txBody>
      </p:sp>
      <p:pic>
        <p:nvPicPr>
          <p:cNvPr id="11" name="Picture 10" descr="sae_sg_dbl_rgb_wht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396" y="1685396"/>
            <a:ext cx="6934199" cy="3563408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1189"/>
            <a:ext cx="5562600" cy="955911"/>
          </a:xfrm>
        </p:spPr>
        <p:txBody>
          <a:bodyPr>
            <a:noAutofit/>
          </a:bodyPr>
          <a:lstStyle>
            <a:lvl1pPr marL="0" indent="0" algn="l">
              <a:buNone/>
              <a:defRPr sz="3000" b="0" cap="none" baseline="0">
                <a:solidFill>
                  <a:schemeClr val="accent2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TW" sz="2100" dirty="0"/>
              <a:t>Click to edit subhead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965"/>
            <a:ext cx="8229600" cy="487680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912"/>
            <a:ext cx="2133600" cy="170688"/>
          </a:xfrm>
        </p:spPr>
        <p:txBody>
          <a:bodyPr/>
          <a:lstStyle/>
          <a:p>
            <a:r>
              <a:rPr lang="en-US" dirty="0"/>
              <a:t>Tel: 02-2799-3110/ 06-209-2707</a:t>
            </a:r>
          </a:p>
          <a:p>
            <a:r>
              <a:rPr lang="en-US" dirty="0"/>
              <a:t>service@hintoninfo.com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498337"/>
            <a:ext cx="2130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800" b="1" cap="all" baseline="0" dirty="0">
                <a:latin typeface="+mj-lt"/>
              </a:rPr>
              <a:t>涵堂資訊有限公司  </a:t>
            </a:r>
            <a:r>
              <a:rPr lang="en-US" altLang="zh-TW" sz="800" b="1" cap="all" baseline="0" dirty="0">
                <a:latin typeface="+mj-lt"/>
              </a:rPr>
              <a:t>(</a:t>
            </a:r>
            <a:r>
              <a:rPr lang="zh-TW" altLang="en-US" sz="800" b="1" cap="all" baseline="0" dirty="0">
                <a:latin typeface="+mj-lt"/>
              </a:rPr>
              <a:t>台灣總代理</a:t>
            </a:r>
            <a:r>
              <a:rPr lang="en-US" altLang="zh-TW" sz="800" b="1" cap="all" baseline="0" dirty="0">
                <a:latin typeface="+mj-lt"/>
              </a:rPr>
              <a:t>)</a:t>
            </a:r>
          </a:p>
          <a:p>
            <a:r>
              <a:rPr lang="en-US" sz="800" b="1" cap="all" baseline="0" dirty="0">
                <a:latin typeface="+mj-lt"/>
              </a:rPr>
              <a:t>Hinton information services</a:t>
            </a:r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354824" y="5257800"/>
            <a:ext cx="1560576" cy="119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965"/>
            <a:ext cx="8229600" cy="2214035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912"/>
            <a:ext cx="2133600" cy="170688"/>
          </a:xfrm>
        </p:spPr>
        <p:txBody>
          <a:bodyPr/>
          <a:lstStyle/>
          <a:p>
            <a:r>
              <a:rPr lang="en-US" dirty="0"/>
              <a:t>Tel: 02-2799-3110/ 06-209-2707</a:t>
            </a:r>
          </a:p>
          <a:p>
            <a:r>
              <a:rPr lang="en-US" dirty="0"/>
              <a:t>service@hintoninfo.com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498337"/>
            <a:ext cx="2130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800" b="1" cap="all" baseline="0" dirty="0">
                <a:latin typeface="+mj-lt"/>
              </a:rPr>
              <a:t>涵堂資訊有限公司  </a:t>
            </a:r>
            <a:r>
              <a:rPr lang="en-US" altLang="zh-TW" sz="800" b="1" cap="all" baseline="0" dirty="0">
                <a:latin typeface="+mj-lt"/>
              </a:rPr>
              <a:t>(</a:t>
            </a:r>
            <a:r>
              <a:rPr lang="zh-TW" altLang="en-US" sz="800" b="1" cap="all" baseline="0" dirty="0">
                <a:latin typeface="+mj-lt"/>
              </a:rPr>
              <a:t>台灣總代理</a:t>
            </a:r>
            <a:r>
              <a:rPr lang="en-US" altLang="zh-TW" sz="800" b="1" cap="all" baseline="0" dirty="0">
                <a:latin typeface="+mj-lt"/>
              </a:rPr>
              <a:t>)</a:t>
            </a:r>
          </a:p>
          <a:p>
            <a:r>
              <a:rPr lang="en-US" sz="800" b="1" cap="all" baseline="0" dirty="0">
                <a:latin typeface="+mj-lt"/>
              </a:rPr>
              <a:t>Hinton information services</a:t>
            </a:r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354824" y="5257800"/>
            <a:ext cx="1560576" cy="119933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577165"/>
            <a:ext cx="8229600" cy="2671235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396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1214965"/>
            <a:ext cx="265176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1214965"/>
            <a:ext cx="5440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1214965"/>
            <a:ext cx="4050792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1214965"/>
            <a:ext cx="4050792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1214965"/>
            <a:ext cx="5440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1214965"/>
            <a:ext cx="265176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1219200"/>
            <a:ext cx="265176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1219200"/>
            <a:ext cx="265176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1219200"/>
            <a:ext cx="265176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968"/>
            <a:ext cx="8229600" cy="1674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3048000"/>
            <a:ext cx="4050792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3048000"/>
            <a:ext cx="4050792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968"/>
            <a:ext cx="82296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3474720"/>
            <a:ext cx="265176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3474720"/>
            <a:ext cx="265176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3474720"/>
            <a:ext cx="265176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 bwMode="hidden">
          <a:xfrm>
            <a:off x="0" y="381000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 userDrawn="1"/>
        </p:nvSpPr>
        <p:spPr bwMode="hidden">
          <a:xfrm>
            <a:off x="0" y="2010247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1219200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1219200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1219200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022600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3022600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3022600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3805519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3805519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3805519"/>
            <a:ext cx="265176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5608919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5608919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5608919"/>
            <a:ext cx="265176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180501"/>
            <a:ext cx="8272211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6" y="5956142"/>
            <a:ext cx="21335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42"/>
            <a:ext cx="789381" cy="365125"/>
          </a:xfrm>
        </p:spPr>
        <p:txBody>
          <a:bodyPr/>
          <a:lstStyle/>
          <a:p>
            <a:fld id="{9435275E-F351-4CAC-81AD-89788CE2D7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64" y="5712084"/>
            <a:ext cx="1225276" cy="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4388794" y="2104429"/>
            <a:ext cx="6858000" cy="2649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1193800"/>
            <a:ext cx="5559552" cy="1253699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585216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511189"/>
            <a:ext cx="5562600" cy="3589044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396" y="1685396"/>
            <a:ext cx="6934199" cy="356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6" y="5956142"/>
            <a:ext cx="21335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75E-F351-4CAC-81AD-89788CE2D7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064" y="5712084"/>
            <a:ext cx="1225276" cy="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4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3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3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59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40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08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5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 cstate="print"/>
          <a:srcRect l="1303"/>
          <a:stretch>
            <a:fillRect/>
          </a:stretch>
        </p:blipFill>
        <p:spPr>
          <a:xfrm rot="-5400000">
            <a:off x="4388794" y="2104429"/>
            <a:ext cx="6858000" cy="26491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0"/>
            <a:ext cx="5559552" cy="1253699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585216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1189"/>
            <a:ext cx="5562600" cy="3589044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397" y="1685396"/>
            <a:ext cx="6934197" cy="356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05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6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398" y="1685396"/>
            <a:ext cx="6934197" cy="3563407"/>
          </a:xfrm>
          <a:prstGeom prst="rect">
            <a:avLst/>
          </a:prstGeom>
        </p:spPr>
      </p:pic>
      <p:pic>
        <p:nvPicPr>
          <p:cNvPr id="11" name="Picture 10" descr="int_sae_sg_720_blk_rgb_wht.png"/>
          <p:cNvPicPr>
            <a:picLocks noChangeAspect="1"/>
          </p:cNvPicPr>
          <p:nvPr userDrawn="1"/>
        </p:nvPicPr>
        <p:blipFill>
          <a:blip r:embed="rId3" cstate="print"/>
          <a:srcRect l="1303"/>
          <a:stretch>
            <a:fillRect/>
          </a:stretch>
        </p:blipFill>
        <p:spPr>
          <a:xfrm rot="-5400000">
            <a:off x="4388794" y="2104429"/>
            <a:ext cx="6858000" cy="264914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0"/>
            <a:ext cx="5559552" cy="1253699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585216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1189"/>
            <a:ext cx="5562600" cy="3589044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397" y="1685396"/>
            <a:ext cx="6934197" cy="356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800"/>
            <a:ext cx="5559552" cy="1253699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585216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1189"/>
            <a:ext cx="5562600" cy="3589044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buNone/>
              <a:defRPr sz="21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 noChangeAspect="1"/>
          </p:cNvPicPr>
          <p:nvPr userDrawn="1"/>
        </p:nvPicPr>
        <p:blipFill>
          <a:blip r:embed="rId2" cstate="print"/>
          <a:srcRect l="1818"/>
          <a:stretch>
            <a:fillRect/>
          </a:stretch>
        </p:blipFill>
        <p:spPr>
          <a:xfrm rot="16200000">
            <a:off x="4381498" y="2098359"/>
            <a:ext cx="6858003" cy="2661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/>
          <p:cNvGrpSpPr/>
          <p:nvPr userDrawn="1"/>
        </p:nvGrpSpPr>
        <p:grpSpPr bwMode="hidden">
          <a:xfrm>
            <a:off x="0" y="1181100"/>
            <a:ext cx="9144000" cy="5143500"/>
            <a:chOff x="0" y="0"/>
            <a:chExt cx="9144000" cy="5143500"/>
          </a:xfrm>
        </p:grpSpPr>
        <p:sp>
          <p:nvSpPr>
            <p:cNvPr id="16" name="Rectangle 15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int_sae_vrt_blk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40" y="5681473"/>
            <a:ext cx="920498" cy="812801"/>
          </a:xfrm>
          <a:prstGeom prst="rect">
            <a:avLst/>
          </a:prstGeom>
        </p:spPr>
      </p:pic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68580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35824" cy="1676401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2171699"/>
            <a:ext cx="7731125" cy="2578100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228600" y="5562600"/>
            <a:ext cx="1560576" cy="1199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460690" y="577026"/>
            <a:ext cx="8229600" cy="5518975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77824"/>
            <a:ext cx="7620000" cy="73152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6498337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905000"/>
            <a:ext cx="7620000" cy="3779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b="0"/>
            </a:lvl1pPr>
            <a:lvl2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b="0"/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77824"/>
            <a:ext cx="7620000" cy="73152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4912"/>
            <a:ext cx="2133600" cy="17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/>
              <a:t>Tel: 02-2799-3110/ 06-209-2707</a:t>
            </a:r>
          </a:p>
          <a:p>
            <a:r>
              <a:rPr lang="en-US" dirty="0"/>
              <a:t>service@hintonfo.com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905000"/>
            <a:ext cx="7620000" cy="3779520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Freeform 2"/>
          <p:cNvSpPr/>
          <p:nvPr userDrawn="1"/>
        </p:nvSpPr>
        <p:spPr>
          <a:xfrm>
            <a:off x="445641" y="579275"/>
            <a:ext cx="8244362" cy="5536529"/>
          </a:xfrm>
          <a:custGeom>
            <a:avLst/>
            <a:gdLst>
              <a:gd name="connsiteX0" fmla="*/ 11141 w 8244362"/>
              <a:gd name="connsiteY0" fmla="*/ 0 h 5536529"/>
              <a:gd name="connsiteX1" fmla="*/ 0 w 8244362"/>
              <a:gd name="connsiteY1" fmla="*/ 5525389 h 5536529"/>
              <a:gd name="connsiteX2" fmla="*/ 7976977 w 8244362"/>
              <a:gd name="connsiteY2" fmla="*/ 5536529 h 5536529"/>
              <a:gd name="connsiteX3" fmla="*/ 8244362 w 8244362"/>
              <a:gd name="connsiteY3" fmla="*/ 5057514 h 5536529"/>
              <a:gd name="connsiteX4" fmla="*/ 8244362 w 8244362"/>
              <a:gd name="connsiteY4" fmla="*/ 0 h 5536529"/>
              <a:gd name="connsiteX5" fmla="*/ 11141 w 8244362"/>
              <a:gd name="connsiteY5" fmla="*/ 0 h 55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4362" h="5536529">
                <a:moveTo>
                  <a:pt x="11141" y="0"/>
                </a:moveTo>
                <a:cubicBezTo>
                  <a:pt x="7427" y="1841796"/>
                  <a:pt x="3714" y="3683593"/>
                  <a:pt x="0" y="5525389"/>
                </a:cubicBezTo>
                <a:lnTo>
                  <a:pt x="7976977" y="5536529"/>
                </a:lnTo>
                <a:lnTo>
                  <a:pt x="8244362" y="5057514"/>
                </a:lnTo>
                <a:lnTo>
                  <a:pt x="8244362" y="0"/>
                </a:lnTo>
                <a:lnTo>
                  <a:pt x="11141" y="0"/>
                </a:lnTo>
                <a:close/>
              </a:path>
            </a:pathLst>
          </a:cu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0"/>
          <p:cNvSpPr txBox="1"/>
          <p:nvPr userDrawn="1"/>
        </p:nvSpPr>
        <p:spPr>
          <a:xfrm>
            <a:off x="457200" y="6498337"/>
            <a:ext cx="2130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800" b="1" cap="all" baseline="0" dirty="0">
                <a:solidFill>
                  <a:schemeClr val="bg1"/>
                </a:solidFill>
                <a:latin typeface="+mj-lt"/>
              </a:rPr>
              <a:t>涵堂資訊有限公司  </a:t>
            </a:r>
            <a:r>
              <a:rPr lang="en-US" altLang="zh-TW" sz="800" b="1" cap="all" baseline="0" dirty="0">
                <a:solidFill>
                  <a:schemeClr val="bg1"/>
                </a:solidFill>
                <a:latin typeface="+mj-lt"/>
              </a:rPr>
              <a:t>(</a:t>
            </a:r>
            <a:r>
              <a:rPr lang="zh-TW" altLang="en-US" sz="800" b="1" cap="all" baseline="0" dirty="0">
                <a:solidFill>
                  <a:schemeClr val="bg1"/>
                </a:solidFill>
                <a:latin typeface="+mj-lt"/>
              </a:rPr>
              <a:t>台灣總代理</a:t>
            </a:r>
            <a:r>
              <a:rPr lang="en-US" altLang="zh-TW" sz="800" b="1" cap="all" baseline="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en-US" sz="800" b="1" cap="all" baseline="0" dirty="0">
                <a:solidFill>
                  <a:schemeClr val="bg1"/>
                </a:solidFill>
                <a:latin typeface="+mj-lt"/>
              </a:rPr>
              <a:t>Hinton information services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437377"/>
            <a:ext cx="82296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43000"/>
            <a:ext cx="7620000" cy="4572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  <a:p>
            <a:pPr lvl="1"/>
            <a:r>
              <a:rPr lang="en-US" dirty="0"/>
              <a:t>Click to edit 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498337"/>
            <a:ext cx="2130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涵堂資訊有限公司  </a:t>
            </a:r>
            <a:r>
              <a:rPr lang="en-US" altLang="zh-TW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台灣總代理</a:t>
            </a:r>
            <a:r>
              <a:rPr lang="en-US" altLang="zh-TW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Hinton information services</a:t>
            </a:r>
          </a:p>
        </p:txBody>
      </p:sp>
      <p:sp>
        <p:nvSpPr>
          <p:cNvPr id="12" name="Freeform 11"/>
          <p:cNvSpPr/>
          <p:nvPr userDrawn="1"/>
        </p:nvSpPr>
        <p:spPr>
          <a:xfrm>
            <a:off x="445641" y="579275"/>
            <a:ext cx="8244362" cy="5536529"/>
          </a:xfrm>
          <a:custGeom>
            <a:avLst/>
            <a:gdLst>
              <a:gd name="connsiteX0" fmla="*/ 11141 w 8244362"/>
              <a:gd name="connsiteY0" fmla="*/ 0 h 5536529"/>
              <a:gd name="connsiteX1" fmla="*/ 0 w 8244362"/>
              <a:gd name="connsiteY1" fmla="*/ 5525389 h 5536529"/>
              <a:gd name="connsiteX2" fmla="*/ 7976977 w 8244362"/>
              <a:gd name="connsiteY2" fmla="*/ 5536529 h 5536529"/>
              <a:gd name="connsiteX3" fmla="*/ 8244362 w 8244362"/>
              <a:gd name="connsiteY3" fmla="*/ 5057514 h 5536529"/>
              <a:gd name="connsiteX4" fmla="*/ 8244362 w 8244362"/>
              <a:gd name="connsiteY4" fmla="*/ 0 h 5536529"/>
              <a:gd name="connsiteX5" fmla="*/ 11141 w 8244362"/>
              <a:gd name="connsiteY5" fmla="*/ 0 h 55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4362" h="5536529">
                <a:moveTo>
                  <a:pt x="11141" y="0"/>
                </a:moveTo>
                <a:cubicBezTo>
                  <a:pt x="7427" y="1841796"/>
                  <a:pt x="3714" y="3683593"/>
                  <a:pt x="0" y="5525389"/>
                </a:cubicBezTo>
                <a:lnTo>
                  <a:pt x="7976977" y="5536529"/>
                </a:lnTo>
                <a:lnTo>
                  <a:pt x="8244362" y="5057514"/>
                </a:lnTo>
                <a:lnTo>
                  <a:pt x="8244362" y="0"/>
                </a:lnTo>
                <a:lnTo>
                  <a:pt x="11141" y="0"/>
                </a:lnTo>
                <a:close/>
              </a:path>
            </a:pathLst>
          </a:custGeom>
          <a:noFill/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965"/>
            <a:ext cx="82296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6498336"/>
            <a:ext cx="2895600" cy="170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8336"/>
            <a:ext cx="2133600" cy="170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Tel: 02-2799-3110/ 06-209-2707</a:t>
            </a:r>
          </a:p>
          <a:p>
            <a:r>
              <a:rPr lang="en-US" dirty="0"/>
              <a:t>service@hintoninfo.com</a:t>
            </a:r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663" r:id="rId7"/>
    <p:sldLayoutId id="2147483664" r:id="rId8"/>
    <p:sldLayoutId id="2147483665" r:id="rId9"/>
    <p:sldLayoutId id="2147483650" r:id="rId10"/>
    <p:sldLayoutId id="2147483716" r:id="rId11"/>
    <p:sldLayoutId id="2147483692" r:id="rId12"/>
    <p:sldLayoutId id="2147483662" r:id="rId13"/>
    <p:sldLayoutId id="2147483691" r:id="rId14"/>
    <p:sldLayoutId id="2147483674" r:id="rId15"/>
    <p:sldLayoutId id="2147483675" r:id="rId16"/>
    <p:sldLayoutId id="2147483690" r:id="rId17"/>
    <p:sldLayoutId id="2147483693" r:id="rId18"/>
    <p:sldLayoutId id="2147483712" r:id="rId19"/>
    <p:sldLayoutId id="2147483714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FB09-CB70-4976-8281-5ED92334D5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err="1">
                <a:latin typeface="+mn-lt"/>
              </a:rPr>
              <a:t>Sae</a:t>
            </a:r>
            <a:r>
              <a:rPr lang="en-US" altLang="zh-TW" sz="4800" dirty="0">
                <a:latin typeface="+mn-lt"/>
              </a:rPr>
              <a:t> MOBILUS </a:t>
            </a:r>
            <a:endParaRPr lang="zh-TW" altLang="en-US" sz="4800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2021 </a:t>
            </a:r>
            <a:r>
              <a:rPr lang="zh-TW" altLang="en-US" sz="2000" dirty="0"/>
              <a:t>教育訓練</a:t>
            </a:r>
            <a:endParaRPr lang="en-US" altLang="zh-TW" sz="2000" dirty="0"/>
          </a:p>
          <a:p>
            <a:r>
              <a:rPr lang="zh-TW" altLang="en-US" sz="2000" dirty="0"/>
              <a:t>學術講師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57200" y="5181600"/>
            <a:ext cx="4143208" cy="10667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>
                <a:solidFill>
                  <a:schemeClr val="bg1"/>
                </a:solidFill>
              </a:rPr>
              <a:t>涵堂資訊有限公司 學術部門</a:t>
            </a:r>
            <a:endParaRPr lang="en-US" altLang="zh-TW" sz="1600" dirty="0">
              <a:solidFill>
                <a:schemeClr val="bg1"/>
              </a:solidFill>
            </a:endParaRPr>
          </a:p>
          <a:p>
            <a:r>
              <a:rPr lang="en-US" altLang="zh-TW" sz="1600" dirty="0">
                <a:solidFill>
                  <a:schemeClr val="bg1"/>
                </a:solidFill>
              </a:rPr>
              <a:t>Hinton information services</a:t>
            </a:r>
            <a:endParaRPr lang="en-US" altLang="zh-TW" sz="1600" dirty="0">
              <a:solidFill>
                <a:schemeClr val="bg1"/>
              </a:solidFill>
              <a:hlinkClick r:id="" action="ppaction://noaction"/>
            </a:endParaRPr>
          </a:p>
          <a:p>
            <a:r>
              <a:rPr lang="en-US" altLang="zh-TW" sz="1600" b="1" dirty="0">
                <a:solidFill>
                  <a:schemeClr val="bg1"/>
                </a:solidFill>
                <a:hlinkClick r:id="" action="ppaction://noaction"/>
              </a:rPr>
              <a:t>services@hintoninfomation.com</a:t>
            </a:r>
            <a:endParaRPr lang="en-US" altLang="zh-TW" sz="1600" b="1" dirty="0">
              <a:solidFill>
                <a:schemeClr val="bg1"/>
              </a:solidFill>
            </a:endParaRPr>
          </a:p>
          <a:p>
            <a:endParaRPr lang="en-US" altLang="zh-TW" sz="1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4509050"/>
            <a:ext cx="1676400" cy="50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SAE </a:t>
            </a:r>
            <a:r>
              <a:rPr lang="en-US" dirty="0"/>
              <a:t>MOBILUS </a:t>
            </a:r>
            <a:r>
              <a:rPr lang="en-US" altLang="zh-TW" sz="4000" dirty="0"/>
              <a:t>5</a:t>
            </a:r>
            <a:r>
              <a:rPr lang="zh-TW" altLang="en-US" sz="4000" dirty="0"/>
              <a:t>大資料類型</a:t>
            </a:r>
            <a:endParaRPr lang="en-US" sz="4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40717" y="967851"/>
            <a:ext cx="2854448" cy="2154242"/>
            <a:chOff x="444368" y="2356612"/>
            <a:chExt cx="2668818" cy="3905076"/>
          </a:xfrm>
          <a:blipFill>
            <a:blip r:embed="rId3">
              <a:alphaModFix amt="92000"/>
            </a:blip>
            <a:stretch>
              <a:fillRect/>
            </a:stretch>
          </a:blipFill>
        </p:grpSpPr>
        <p:grpSp>
          <p:nvGrpSpPr>
            <p:cNvPr id="7" name="Group 6"/>
            <p:cNvGrpSpPr/>
            <p:nvPr/>
          </p:nvGrpSpPr>
          <p:grpSpPr>
            <a:xfrm>
              <a:off x="444368" y="2764642"/>
              <a:ext cx="2668818" cy="3497046"/>
              <a:chOff x="458" y="564009"/>
              <a:chExt cx="2668818" cy="3497046"/>
            </a:xfrm>
            <a:grpFill/>
          </p:grpSpPr>
          <p:sp>
            <p:nvSpPr>
              <p:cNvPr id="25" name="Rounded Rectangle 24"/>
              <p:cNvSpPr/>
              <p:nvPr/>
            </p:nvSpPr>
            <p:spPr>
              <a:xfrm>
                <a:off x="458" y="564009"/>
                <a:ext cx="2668818" cy="34970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156792" y="1165142"/>
                <a:ext cx="2512484" cy="259134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1998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年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~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至今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60,000+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篇技術論文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每年新增</a:t>
                </a:r>
                <a:r>
                  <a:rPr lang="en-US" altLang="ja-JP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2,500</a:t>
                </a: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</a:p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zh-TW" sz="15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Ø"/>
                </a:pP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文獻最早回朔至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1906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年</a:t>
                </a:r>
                <a:endParaRPr lang="en-US" altLang="zh-TW" sz="15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       超過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143,000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+mj-ea"/>
                    <a:ea typeface="+mj-ea"/>
                  </a:rPr>
                  <a:t>篇論文</a:t>
                </a:r>
                <a:endParaRPr lang="en-US" sz="15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30676" y="2356612"/>
              <a:ext cx="1896202" cy="754057"/>
              <a:chOff x="1025634" y="2797022"/>
              <a:chExt cx="1896202" cy="754057"/>
            </a:xfrm>
            <a:grpFill/>
          </p:grpSpPr>
          <p:sp>
            <p:nvSpPr>
              <p:cNvPr id="23" name="Rounded Rectangle 22"/>
              <p:cNvSpPr/>
              <p:nvPr/>
            </p:nvSpPr>
            <p:spPr>
              <a:xfrm>
                <a:off x="1025634" y="2797022"/>
                <a:ext cx="1896202" cy="75405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ounded Rectangle 6"/>
              <p:cNvSpPr/>
              <p:nvPr/>
            </p:nvSpPr>
            <p:spPr>
              <a:xfrm>
                <a:off x="1047720" y="2810775"/>
                <a:ext cx="1852030" cy="7098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291" tIns="29528" rIns="44291" bIns="29528" numCol="1" spcCol="1270" anchor="ctr" anchorCtr="0">
                <a:noAutofit/>
              </a:bodyPr>
              <a:lstStyle/>
              <a:p>
                <a:pPr algn="ctr" defTabSz="10334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100" dirty="0">
                    <a:latin typeface="+mj-ea"/>
                    <a:ea typeface="+mj-ea"/>
                  </a:rPr>
                  <a:t>1.</a:t>
                </a:r>
                <a:r>
                  <a:rPr lang="zh-TW" altLang="en-US" sz="2100" dirty="0">
                    <a:latin typeface="+mj-ea"/>
                    <a:ea typeface="+mj-ea"/>
                  </a:rPr>
                  <a:t>技術論文</a:t>
                </a:r>
                <a:endParaRPr lang="en-US" sz="2100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152951" y="955677"/>
            <a:ext cx="2931962" cy="2169871"/>
            <a:chOff x="6698881" y="1936887"/>
            <a:chExt cx="2704293" cy="3888891"/>
          </a:xfrm>
          <a:blipFill>
            <a:blip r:embed="rId4">
              <a:alphaModFix amt="79000"/>
            </a:blip>
            <a:stretch>
              <a:fillRect/>
            </a:stretch>
          </a:blipFill>
        </p:grpSpPr>
        <p:sp>
          <p:nvSpPr>
            <p:cNvPr id="21" name="Rounded Rectangle 20"/>
            <p:cNvSpPr/>
            <p:nvPr/>
          </p:nvSpPr>
          <p:spPr>
            <a:xfrm>
              <a:off x="6698881" y="2305632"/>
              <a:ext cx="2704293" cy="3520146"/>
            </a:xfrm>
            <a:prstGeom prst="roundRect">
              <a:avLst>
                <a:gd name="adj" fmla="val 10000"/>
              </a:avLst>
            </a:prstGeom>
            <a:blipFill>
              <a:blip r:embed="rId4">
                <a:alphaModFix amt="79000"/>
              </a:blip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0" name="Group 9"/>
            <p:cNvGrpSpPr/>
            <p:nvPr/>
          </p:nvGrpSpPr>
          <p:grpSpPr>
            <a:xfrm>
              <a:off x="7052246" y="1936887"/>
              <a:ext cx="1965853" cy="757171"/>
              <a:chOff x="3441669" y="218154"/>
              <a:chExt cx="1965853" cy="757171"/>
            </a:xfrm>
            <a:grpFill/>
          </p:grpSpPr>
          <p:sp>
            <p:nvSpPr>
              <p:cNvPr id="19" name="Rounded Rectangle 18"/>
              <p:cNvSpPr/>
              <p:nvPr/>
            </p:nvSpPr>
            <p:spPr>
              <a:xfrm>
                <a:off x="3511320" y="218154"/>
                <a:ext cx="1896202" cy="75405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20" name="Rounded Rectangle 10"/>
              <p:cNvSpPr/>
              <p:nvPr/>
            </p:nvSpPr>
            <p:spPr>
              <a:xfrm>
                <a:off x="3441669" y="265440"/>
                <a:ext cx="1852030" cy="70988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291" tIns="29528" rIns="44291" bIns="29528" numCol="1" spcCol="1270" anchor="ctr" anchorCtr="0">
                <a:noAutofit/>
              </a:bodyPr>
              <a:lstStyle/>
              <a:p>
                <a:pPr algn="ctr" defTabSz="10334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100" dirty="0">
                    <a:latin typeface="+mj-ea"/>
                    <a:ea typeface="+mj-ea"/>
                  </a:rPr>
                  <a:t>2.</a:t>
                </a:r>
                <a:r>
                  <a:rPr lang="zh-TW" altLang="en-US" sz="2100" dirty="0">
                    <a:latin typeface="+mj-ea"/>
                    <a:ea typeface="+mj-ea"/>
                  </a:rPr>
                  <a:t>期刊</a:t>
                </a:r>
                <a:endParaRPr lang="en-US" sz="2100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9" name="Group 37"/>
          <p:cNvGrpSpPr/>
          <p:nvPr/>
        </p:nvGrpSpPr>
        <p:grpSpPr>
          <a:xfrm>
            <a:off x="4287843" y="3469736"/>
            <a:ext cx="3349033" cy="2312829"/>
            <a:chOff x="6802954" y="2041350"/>
            <a:chExt cx="2704293" cy="3948675"/>
          </a:xfrm>
          <a:blipFill>
            <a:blip r:embed="rId5">
              <a:alphaModFix amt="83000"/>
            </a:blip>
            <a:stretch>
              <a:fillRect/>
            </a:stretch>
          </a:blipFill>
        </p:grpSpPr>
        <p:grpSp>
          <p:nvGrpSpPr>
            <p:cNvPr id="30" name="Group 8"/>
            <p:cNvGrpSpPr/>
            <p:nvPr/>
          </p:nvGrpSpPr>
          <p:grpSpPr>
            <a:xfrm>
              <a:off x="6802954" y="2647203"/>
              <a:ext cx="2704293" cy="3342822"/>
              <a:chOff x="3145920" y="998091"/>
              <a:chExt cx="2704293" cy="3097596"/>
            </a:xfrm>
            <a:grpFill/>
          </p:grpSpPr>
          <p:sp>
            <p:nvSpPr>
              <p:cNvPr id="41" name="Rounded Rectangle 20"/>
              <p:cNvSpPr/>
              <p:nvPr/>
            </p:nvSpPr>
            <p:spPr>
              <a:xfrm>
                <a:off x="3145920" y="998091"/>
                <a:ext cx="2704293" cy="3097596"/>
              </a:xfrm>
              <a:prstGeom prst="roundRect">
                <a:avLst>
                  <a:gd name="adj" fmla="val 10000"/>
                </a:avLst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TW" altLang="en-US" dirty="0"/>
              </a:p>
            </p:txBody>
          </p:sp>
          <p:sp>
            <p:nvSpPr>
              <p:cNvPr id="42" name="Rounded Rectangle 8"/>
              <p:cNvSpPr/>
              <p:nvPr/>
            </p:nvSpPr>
            <p:spPr>
              <a:xfrm>
                <a:off x="3145920" y="1227561"/>
                <a:ext cx="2704293" cy="2718974"/>
              </a:xfrm>
              <a:prstGeom prst="rect">
                <a:avLst/>
              </a:prstGeom>
              <a:grpFill/>
              <a:ln>
                <a:noFill/>
              </a:ln>
              <a:effectLst>
                <a:reflection stA="45000" endPos="0" dir="5400000" sy="-100000" algn="bl" rotWithShape="0"/>
                <a:softEdge rad="63500"/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285750" lvl="1" indent="-285750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zh-TW" altLang="en-US" sz="1500" dirty="0">
                    <a:solidFill>
                      <a:schemeClr val="bg1"/>
                    </a:solidFill>
                  </a:rPr>
                  <a:t>收錄超過</a:t>
                </a:r>
                <a:r>
                  <a:rPr lang="en-US" altLang="zh-TW" sz="1500" dirty="0">
                    <a:solidFill>
                      <a:schemeClr val="bg1"/>
                    </a:solidFill>
                  </a:rPr>
                  <a:t>790</a:t>
                </a:r>
                <a:r>
                  <a:rPr lang="zh-TW" altLang="en-US" sz="1500" dirty="0">
                    <a:solidFill>
                      <a:schemeClr val="bg1"/>
                    </a:solidFill>
                  </a:rPr>
                  <a:t>本技術專書</a:t>
                </a:r>
                <a:endParaRPr lang="en-US" altLang="zh-TW" sz="1500" dirty="0">
                  <a:solidFill>
                    <a:schemeClr val="bg1"/>
                  </a:solidFill>
                </a:endParaRPr>
              </a:p>
              <a:p>
                <a:pPr marL="0" lvl="1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altLang="zh-TW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lvl="1" indent="-285750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Ø"/>
                </a:pPr>
                <a:r>
                  <a:rPr lang="zh-TW" altLang="en-US" sz="1500" dirty="0">
                    <a:solidFill>
                      <a:schemeClr val="bg1"/>
                    </a:solidFill>
                  </a:rPr>
                  <a:t>由動力、航空及車輛產業專家學者們撰寫</a:t>
                </a:r>
                <a:endParaRPr lang="en-US" altLang="zh-TW" sz="1500" dirty="0">
                  <a:solidFill>
                    <a:schemeClr val="bg1"/>
                  </a:solidFill>
                </a:endParaRPr>
              </a:p>
              <a:p>
                <a:pPr marL="0" lvl="1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lvl="1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15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0" name="Rounded Rectangle 10"/>
            <p:cNvSpPr/>
            <p:nvPr/>
          </p:nvSpPr>
          <p:spPr>
            <a:xfrm>
              <a:off x="7242085" y="2041350"/>
              <a:ext cx="1826030" cy="76455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291" tIns="29528" rIns="44291" bIns="29528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100" dirty="0">
                  <a:solidFill>
                    <a:schemeClr val="bg1"/>
                  </a:solidFill>
                </a:rPr>
                <a:t>5.</a:t>
              </a:r>
              <a:r>
                <a:rPr lang="zh-TW" altLang="en-US" sz="2100" dirty="0">
                  <a:solidFill>
                    <a:schemeClr val="bg1"/>
                  </a:solidFill>
                </a:rPr>
                <a:t>電子書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37"/>
          <p:cNvGrpSpPr/>
          <p:nvPr/>
        </p:nvGrpSpPr>
        <p:grpSpPr>
          <a:xfrm>
            <a:off x="6162576" y="1020805"/>
            <a:ext cx="2720166" cy="2104743"/>
            <a:chOff x="6845756" y="2123517"/>
            <a:chExt cx="2629228" cy="3702260"/>
          </a:xfrm>
          <a:blipFill dpi="0" rotWithShape="1">
            <a:blip r:embed="rId6">
              <a:alphaModFix amt="90000"/>
            </a:blip>
            <a:srcRect/>
            <a:stretch>
              <a:fillRect/>
            </a:stretch>
          </a:blipFill>
        </p:grpSpPr>
        <p:grpSp>
          <p:nvGrpSpPr>
            <p:cNvPr id="45" name="Group 8"/>
            <p:cNvGrpSpPr/>
            <p:nvPr/>
          </p:nvGrpSpPr>
          <p:grpSpPr>
            <a:xfrm>
              <a:off x="6845756" y="2305631"/>
              <a:ext cx="2629228" cy="3520146"/>
              <a:chOff x="3188722" y="681576"/>
              <a:chExt cx="2629228" cy="3261911"/>
            </a:xfrm>
            <a:grpFill/>
          </p:grpSpPr>
          <p:sp>
            <p:nvSpPr>
              <p:cNvPr id="49" name="Rounded Rectangle 20"/>
              <p:cNvSpPr/>
              <p:nvPr/>
            </p:nvSpPr>
            <p:spPr>
              <a:xfrm>
                <a:off x="3278899" y="681576"/>
                <a:ext cx="2539051" cy="3261911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0" name="Rounded Rectangle 8"/>
              <p:cNvSpPr/>
              <p:nvPr/>
            </p:nvSpPr>
            <p:spPr>
              <a:xfrm>
                <a:off x="3188722" y="1455624"/>
                <a:ext cx="2554161" cy="241279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42863" lvl="1" indent="-42863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675" dirty="0"/>
              </a:p>
            </p:txBody>
          </p:sp>
        </p:grpSp>
        <p:grpSp>
          <p:nvGrpSpPr>
            <p:cNvPr id="46" name="Group 9"/>
            <p:cNvGrpSpPr/>
            <p:nvPr/>
          </p:nvGrpSpPr>
          <p:grpSpPr>
            <a:xfrm>
              <a:off x="7174735" y="2123517"/>
              <a:ext cx="1896202" cy="754057"/>
              <a:chOff x="3564158" y="404784"/>
              <a:chExt cx="1896202" cy="754057"/>
            </a:xfrm>
            <a:grpFill/>
          </p:grpSpPr>
          <p:sp>
            <p:nvSpPr>
              <p:cNvPr id="47" name="Rounded Rectangle 18"/>
              <p:cNvSpPr/>
              <p:nvPr/>
            </p:nvSpPr>
            <p:spPr>
              <a:xfrm>
                <a:off x="3564158" y="404784"/>
                <a:ext cx="1896202" cy="754057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/>
              <p:nvPr/>
            </p:nvSpPr>
            <p:spPr>
              <a:xfrm>
                <a:off x="3586244" y="426871"/>
                <a:ext cx="1852030" cy="709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291" tIns="29528" rIns="44291" bIns="29528" numCol="1" spcCol="1270" anchor="ctr" anchorCtr="0">
                <a:noAutofit/>
              </a:bodyPr>
              <a:lstStyle/>
              <a:p>
                <a:pPr algn="ctr" defTabSz="10334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100" dirty="0">
                    <a:latin typeface="+mj-ea"/>
                    <a:ea typeface="+mj-ea"/>
                  </a:rPr>
                  <a:t>3.</a:t>
                </a:r>
                <a:r>
                  <a:rPr lang="zh-TW" altLang="en-US" sz="2100" dirty="0">
                    <a:latin typeface="+mj-ea"/>
                    <a:ea typeface="+mj-ea"/>
                  </a:rPr>
                  <a:t>雜誌</a:t>
                </a:r>
                <a:endParaRPr lang="en-US" sz="2100" dirty="0"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642007" y="3471617"/>
            <a:ext cx="3444650" cy="2310948"/>
            <a:chOff x="6752275" y="1520853"/>
            <a:chExt cx="2704293" cy="4147474"/>
          </a:xfrm>
          <a:blipFill>
            <a:blip r:embed="rId7">
              <a:alphaModFix amt="71000"/>
            </a:blip>
            <a:stretch>
              <a:fillRect/>
            </a:stretch>
          </a:blipFill>
        </p:grpSpPr>
        <p:grpSp>
          <p:nvGrpSpPr>
            <p:cNvPr id="52" name="Group 8"/>
            <p:cNvGrpSpPr/>
            <p:nvPr/>
          </p:nvGrpSpPr>
          <p:grpSpPr>
            <a:xfrm>
              <a:off x="6752275" y="2154349"/>
              <a:ext cx="2704293" cy="3513978"/>
              <a:chOff x="3095241" y="541392"/>
              <a:chExt cx="2704293" cy="3256196"/>
            </a:xfrm>
            <a:grpFill/>
          </p:grpSpPr>
          <p:sp>
            <p:nvSpPr>
              <p:cNvPr id="56" name="Rounded Rectangle 20"/>
              <p:cNvSpPr/>
              <p:nvPr/>
            </p:nvSpPr>
            <p:spPr>
              <a:xfrm>
                <a:off x="3095241" y="541392"/>
                <a:ext cx="2704293" cy="325619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Rounded Rectangle 8"/>
              <p:cNvSpPr/>
              <p:nvPr/>
            </p:nvSpPr>
            <p:spPr>
              <a:xfrm>
                <a:off x="3170307" y="839459"/>
                <a:ext cx="2554161" cy="266638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869" tIns="92869" rIns="92869" bIns="92869" numCol="1" spcCol="1270" anchor="t" anchorCtr="0">
                <a:noAutofit/>
              </a:bodyPr>
              <a:lstStyle/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ü"/>
                </a:pP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收錄超過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42,000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篇標準</a:t>
                </a:r>
                <a:endParaRPr lang="en-US" altLang="zh-TW" sz="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</a:t>
                </a:r>
                <a:endParaRPr lang="en-US" altLang="ja-JP" sz="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l"/>
                </a:pP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車輛</a:t>
                </a: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標準 </a:t>
                </a:r>
                <a:r>
                  <a:rPr lang="en-US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(J-Reports)…….8700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endParaRPr lang="en-US" altLang="en-US" sz="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l"/>
                </a:pP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航空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材</a:t>
                </a: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料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標準</a:t>
                </a: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(AMS)…….16800+</a:t>
                </a:r>
              </a:p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l"/>
                </a:pPr>
                <a:r>
                  <a:rPr lang="ja-JP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航空標準 </a:t>
                </a:r>
                <a:r>
                  <a:rPr lang="en-US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(AS)……………...13000+</a:t>
                </a:r>
              </a:p>
              <a:p>
                <a:pPr marL="285750" lvl="1" indent="-285750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TW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SAE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ITC</a:t>
                </a:r>
                <a:r>
                  <a:rPr lang="zh-TW" altLang="en-US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引擎及機身標準</a:t>
                </a:r>
                <a:r>
                  <a:rPr lang="en-US" altLang="zh-TW" sz="15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..3400+</a:t>
                </a:r>
                <a:endParaRPr lang="en-US" altLang="en-US" sz="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42863" lvl="1" indent="-42863" defTabSz="300038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675" dirty="0"/>
              </a:p>
            </p:txBody>
          </p:sp>
        </p:grpSp>
        <p:sp>
          <p:nvSpPr>
            <p:cNvPr id="55" name="Rounded Rectangle 10"/>
            <p:cNvSpPr/>
            <p:nvPr/>
          </p:nvSpPr>
          <p:spPr>
            <a:xfrm>
              <a:off x="7366561" y="1520853"/>
              <a:ext cx="1445602" cy="7966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291" tIns="29528" rIns="44291" bIns="29528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100" dirty="0">
                  <a:solidFill>
                    <a:schemeClr val="bg1"/>
                  </a:solidFill>
                  <a:latin typeface="+mj-ea"/>
                  <a:ea typeface="+mj-ea"/>
                </a:rPr>
                <a:t>4.</a:t>
              </a:r>
              <a:r>
                <a:rPr lang="zh-TW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標準</a:t>
              </a:r>
              <a:endParaRPr 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8" name="Rounded Rectangle 8"/>
          <p:cNvSpPr/>
          <p:nvPr/>
        </p:nvSpPr>
        <p:spPr>
          <a:xfrm>
            <a:off x="6391011" y="1468525"/>
            <a:ext cx="2491731" cy="13634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69" tIns="92869" rIns="92869" bIns="92869" numCol="1" spcCol="1270" anchor="t" anchorCtr="0">
            <a:noAutofit/>
          </a:bodyPr>
          <a:lstStyle/>
          <a:p>
            <a:pPr marL="285750" lvl="1" indent="-285750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zh-TW" altLang="en-US" sz="1500" dirty="0">
                <a:solidFill>
                  <a:schemeClr val="bg1"/>
                </a:solidFill>
              </a:rPr>
              <a:t>三大主題領域</a:t>
            </a:r>
            <a:r>
              <a:rPr lang="en-US" altLang="zh-TW" sz="1500" dirty="0">
                <a:solidFill>
                  <a:schemeClr val="bg1"/>
                </a:solidFill>
              </a:rPr>
              <a:t>SAE</a:t>
            </a:r>
            <a:r>
              <a:rPr lang="zh-TW" altLang="en-US" sz="1500" dirty="0">
                <a:solidFill>
                  <a:schemeClr val="bg1"/>
                </a:solidFill>
              </a:rPr>
              <a:t>科技雜誌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lvl="1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zh-TW" sz="1500" dirty="0">
              <a:solidFill>
                <a:schemeClr val="bg1"/>
              </a:solidFill>
            </a:endParaRPr>
          </a:p>
          <a:p>
            <a:pPr marL="285750" lvl="1" indent="-285750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1500" dirty="0">
                <a:solidFill>
                  <a:schemeClr val="bg1"/>
                </a:solidFill>
              </a:rPr>
              <a:t>涵蓋最新科技熱門議題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lvl="1" defTabSz="30003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zh-TW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Rounded Rectangle 8"/>
          <p:cNvSpPr/>
          <p:nvPr/>
        </p:nvSpPr>
        <p:spPr>
          <a:xfrm>
            <a:off x="3400478" y="1508344"/>
            <a:ext cx="2518137" cy="13339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869" tIns="92869" rIns="92869" bIns="92869" numCol="1" spcCol="1270" anchor="t" anchorCtr="0">
            <a:noAutofit/>
          </a:bodyPr>
          <a:lstStyle/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100000"/>
              <a:buFont typeface="Wingdings" panose="05000000000000000000" pitchFamily="2" charset="2"/>
              <a:buChar char="ü"/>
            </a:pPr>
            <a:r>
              <a:rPr lang="zh-TW" altLang="en-US" sz="1500" dirty="0">
                <a:solidFill>
                  <a:schemeClr val="bg1"/>
                </a:solidFill>
              </a:rPr>
              <a:t>收錄</a:t>
            </a:r>
            <a:r>
              <a:rPr lang="en-US" altLang="zh-TW" sz="1500" dirty="0">
                <a:solidFill>
                  <a:schemeClr val="bg1"/>
                </a:solidFill>
              </a:rPr>
              <a:t>13</a:t>
            </a:r>
            <a:r>
              <a:rPr lang="zh-TW" altLang="en-US" sz="1500" dirty="0">
                <a:solidFill>
                  <a:schemeClr val="bg1"/>
                </a:solidFill>
              </a:rPr>
              <a:t>種</a:t>
            </a:r>
            <a:r>
              <a:rPr lang="en-US" altLang="zh-TW" sz="1500" dirty="0">
                <a:solidFill>
                  <a:schemeClr val="bg1"/>
                </a:solidFill>
              </a:rPr>
              <a:t>SAE</a:t>
            </a:r>
            <a:r>
              <a:rPr lang="zh-TW" altLang="en-US" sz="1500" dirty="0">
                <a:solidFill>
                  <a:schemeClr val="bg1"/>
                </a:solidFill>
              </a:rPr>
              <a:t>精選期刊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l"/>
            </a:pPr>
            <a:endParaRPr lang="en-US" altLang="zh-TW" sz="1500" dirty="0">
              <a:solidFill>
                <a:schemeClr val="bg1"/>
              </a:solidFill>
            </a:endParaRP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zh-TW" altLang="en-US" sz="1500" dirty="0">
                <a:solidFill>
                  <a:schemeClr val="bg1"/>
                </a:solidFill>
              </a:rPr>
              <a:t>由業界專家審查文獻</a:t>
            </a:r>
            <a:endParaRPr lang="en-US" altLang="zh-TW" sz="1500" dirty="0">
              <a:solidFill>
                <a:schemeClr val="bg1"/>
              </a:solidFill>
            </a:endParaRP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altLang="zh-TW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</p:spTree>
    <p:extLst>
      <p:ext uri="{BB962C8B-B14F-4D97-AF65-F5344CB8AC3E}">
        <p14:creationId xmlns:p14="http://schemas.microsoft.com/office/powerpoint/2010/main" val="237170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 收錄共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144,349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篇技術論文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內容是對相關領域的技術提出有建設性或有重大貢獻的論點，同時收錄每年度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SAE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三大集會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(World Congress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Aero Tech Congress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Commercial Vehicle Congress)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所發表的專業文獻，每年平均新增大約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2,500 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篇文獻。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/>
            <a:endParaRPr lang="zh-TW" altLang="en-US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0" dirty="0">
                <a:solidFill>
                  <a:srgbClr val="0070C0"/>
                </a:solidFill>
              </a:rPr>
              <a:t>1998</a:t>
            </a:r>
            <a:r>
              <a:rPr lang="zh-TW" altLang="en-US" sz="2000" b="0" dirty="0">
                <a:solidFill>
                  <a:srgbClr val="0070C0"/>
                </a:solidFill>
              </a:rPr>
              <a:t>年</a:t>
            </a:r>
            <a:r>
              <a:rPr lang="en-US" altLang="zh-TW" sz="2000" b="0" dirty="0">
                <a:solidFill>
                  <a:srgbClr val="0070C0"/>
                </a:solidFill>
              </a:rPr>
              <a:t>~</a:t>
            </a:r>
            <a:r>
              <a:rPr lang="zh-TW" altLang="en-US" sz="2000" b="0" dirty="0">
                <a:solidFill>
                  <a:srgbClr val="0070C0"/>
                </a:solidFill>
              </a:rPr>
              <a:t>至今 </a:t>
            </a:r>
            <a:r>
              <a:rPr lang="en-US" altLang="zh-TW" sz="2000" b="0" dirty="0">
                <a:solidFill>
                  <a:srgbClr val="0070C0"/>
                </a:solidFill>
              </a:rPr>
              <a:t>(</a:t>
            </a:r>
            <a:r>
              <a:rPr lang="zh-TW" altLang="en-US" sz="2000" b="0" dirty="0">
                <a:solidFill>
                  <a:srgbClr val="0070C0"/>
                </a:solidFill>
              </a:rPr>
              <a:t>約 </a:t>
            </a:r>
            <a:r>
              <a:rPr lang="en-US" altLang="zh-TW" sz="2000" b="0" dirty="0">
                <a:solidFill>
                  <a:srgbClr val="0070C0"/>
                </a:solidFill>
              </a:rPr>
              <a:t>60,000</a:t>
            </a:r>
            <a:r>
              <a:rPr lang="zh-TW" altLang="en-US" sz="2000" b="0" dirty="0">
                <a:solidFill>
                  <a:srgbClr val="0070C0"/>
                </a:solidFill>
              </a:rPr>
              <a:t>篇</a:t>
            </a:r>
            <a:r>
              <a:rPr lang="en-US" altLang="zh-TW" sz="2000" b="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0" dirty="0">
                <a:solidFill>
                  <a:srgbClr val="0070C0"/>
                </a:solidFill>
              </a:rPr>
              <a:t>回溯期刊</a:t>
            </a:r>
            <a:r>
              <a:rPr lang="en-US" altLang="zh-TW" sz="2000" b="0" dirty="0">
                <a:solidFill>
                  <a:srgbClr val="0070C0"/>
                </a:solidFill>
              </a:rPr>
              <a:t>A 1990-1997(</a:t>
            </a:r>
            <a:r>
              <a:rPr lang="zh-TW" altLang="en-US" sz="2000" b="0" dirty="0">
                <a:solidFill>
                  <a:srgbClr val="0070C0"/>
                </a:solidFill>
              </a:rPr>
              <a:t>約 </a:t>
            </a:r>
            <a:r>
              <a:rPr lang="en-US" altLang="zh-TW" sz="2000" b="0" dirty="0">
                <a:solidFill>
                  <a:srgbClr val="0070C0"/>
                </a:solidFill>
              </a:rPr>
              <a:t>19,000</a:t>
            </a:r>
            <a:r>
              <a:rPr lang="zh-TW" altLang="en-US" sz="2000" b="0" dirty="0">
                <a:solidFill>
                  <a:srgbClr val="0070C0"/>
                </a:solidFill>
              </a:rPr>
              <a:t>篇</a:t>
            </a:r>
            <a:r>
              <a:rPr lang="en-US" altLang="zh-TW" sz="2000" b="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0" dirty="0">
                <a:solidFill>
                  <a:srgbClr val="0070C0"/>
                </a:solidFill>
              </a:rPr>
              <a:t>回溯期刊</a:t>
            </a:r>
            <a:r>
              <a:rPr lang="en-US" altLang="zh-TW" sz="2000" b="0" dirty="0">
                <a:solidFill>
                  <a:srgbClr val="0070C0"/>
                </a:solidFill>
              </a:rPr>
              <a:t>B 1980-1989(</a:t>
            </a:r>
            <a:r>
              <a:rPr lang="zh-TW" altLang="en-US" sz="2000" b="0" dirty="0">
                <a:solidFill>
                  <a:srgbClr val="0070C0"/>
                </a:solidFill>
              </a:rPr>
              <a:t>約 </a:t>
            </a:r>
            <a:r>
              <a:rPr lang="en-US" altLang="zh-TW" sz="2000" b="0" dirty="0">
                <a:solidFill>
                  <a:srgbClr val="0070C0"/>
                </a:solidFill>
              </a:rPr>
              <a:t>13,500</a:t>
            </a:r>
            <a:r>
              <a:rPr lang="zh-TW" altLang="en-US" sz="2000" b="0" dirty="0">
                <a:solidFill>
                  <a:srgbClr val="0070C0"/>
                </a:solidFill>
              </a:rPr>
              <a:t>篇</a:t>
            </a:r>
            <a:r>
              <a:rPr lang="en-US" altLang="zh-TW" sz="2000" b="0" dirty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0" dirty="0">
                <a:solidFill>
                  <a:srgbClr val="0070C0"/>
                </a:solidFill>
              </a:rPr>
              <a:t>回溯期刊</a:t>
            </a:r>
            <a:r>
              <a:rPr lang="en-US" altLang="zh-TW" sz="2000" b="0" dirty="0">
                <a:solidFill>
                  <a:srgbClr val="0070C0"/>
                </a:solidFill>
              </a:rPr>
              <a:t>C 1964-1979(</a:t>
            </a:r>
            <a:r>
              <a:rPr lang="zh-TW" altLang="en-US" sz="2000" b="0" dirty="0">
                <a:solidFill>
                  <a:srgbClr val="0070C0"/>
                </a:solidFill>
              </a:rPr>
              <a:t>約 </a:t>
            </a:r>
            <a:r>
              <a:rPr lang="en-US" altLang="zh-TW" sz="2000" b="0" dirty="0">
                <a:solidFill>
                  <a:srgbClr val="0070C0"/>
                </a:solidFill>
              </a:rPr>
              <a:t>12,300</a:t>
            </a:r>
            <a:r>
              <a:rPr lang="zh-TW" altLang="en-US" sz="2000" b="0" dirty="0">
                <a:solidFill>
                  <a:srgbClr val="0070C0"/>
                </a:solidFill>
              </a:rPr>
              <a:t>篇</a:t>
            </a:r>
            <a:r>
              <a:rPr lang="en-US" altLang="zh-TW" sz="2000" b="0" dirty="0">
                <a:solidFill>
                  <a:srgbClr val="0070C0"/>
                </a:solidFill>
              </a:rPr>
              <a:t>)</a:t>
            </a:r>
          </a:p>
          <a:p>
            <a:endParaRPr lang="en-US" altLang="zh-TW" sz="2000" b="0" dirty="0">
              <a:solidFill>
                <a:srgbClr val="0070C0"/>
              </a:solidFill>
            </a:endParaRPr>
          </a:p>
          <a:p>
            <a:r>
              <a:rPr lang="en-US" altLang="zh-TW" sz="2000" b="0" dirty="0">
                <a:solidFill>
                  <a:srgbClr val="0070C0"/>
                </a:solidFill>
              </a:rPr>
              <a:t>…</a:t>
            </a:r>
            <a:r>
              <a:rPr lang="zh-TW" altLang="en-US" sz="2000" b="0" dirty="0">
                <a:solidFill>
                  <a:srgbClr val="0070C0"/>
                </a:solidFill>
              </a:rPr>
              <a:t>最早可回溯至</a:t>
            </a:r>
            <a:r>
              <a:rPr lang="en-US" altLang="zh-TW" sz="2000" b="0" dirty="0">
                <a:solidFill>
                  <a:srgbClr val="0070C0"/>
                </a:solidFill>
              </a:rPr>
              <a:t>1906</a:t>
            </a:r>
            <a:r>
              <a:rPr lang="zh-TW" altLang="en-US" sz="2000" b="0" dirty="0">
                <a:solidFill>
                  <a:srgbClr val="0070C0"/>
                </a:solidFill>
              </a:rPr>
              <a:t>年</a:t>
            </a:r>
          </a:p>
          <a:p>
            <a:endParaRPr lang="en-US" altLang="zh-TW" b="0" dirty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技術論文 </a:t>
            </a:r>
            <a:r>
              <a:rPr lang="en-US" altLang="zh-TW" dirty="0"/>
              <a:t>Technical Paper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1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/>
              <a:t>   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收錄超過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42,000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篇標準，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由超過240個SAE技術委員會和450多個小組委員會和任務組通過共識標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準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開發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en-US" altLang="zh-TW" b="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rgbClr val="0070C0"/>
                </a:solidFill>
              </a:rPr>
              <a:t>SAE Ground Vehicle Standards (J-Reports) —</a:t>
            </a:r>
            <a:r>
              <a:rPr lang="zh-TW" altLang="en-US" sz="2000" b="0" dirty="0">
                <a:solidFill>
                  <a:srgbClr val="0070C0"/>
                </a:solidFill>
              </a:rPr>
              <a:t>超過</a:t>
            </a:r>
            <a:r>
              <a:rPr lang="en-US" altLang="zh-TW" sz="2000" b="0" dirty="0">
                <a:solidFill>
                  <a:srgbClr val="0070C0"/>
                </a:solidFill>
              </a:rPr>
              <a:t>8,000 </a:t>
            </a:r>
            <a:r>
              <a:rPr lang="zh-TW" altLang="en-US" sz="2000" b="0" dirty="0">
                <a:solidFill>
                  <a:srgbClr val="0070C0"/>
                </a:solidFill>
              </a:rPr>
              <a:t>筆文件</a:t>
            </a:r>
            <a:endParaRPr lang="en-US" altLang="zh-TW" sz="20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rgbClr val="0070C0"/>
                </a:solidFill>
              </a:rPr>
              <a:t>SAE Aerospace Materials Specifications (AMS) — </a:t>
            </a:r>
            <a:r>
              <a:rPr lang="zh-TW" altLang="en-US" sz="2000" b="0" dirty="0">
                <a:solidFill>
                  <a:srgbClr val="0070C0"/>
                </a:solidFill>
              </a:rPr>
              <a:t>超過</a:t>
            </a:r>
            <a:r>
              <a:rPr lang="en-US" altLang="zh-TW" sz="2000" b="0" dirty="0">
                <a:solidFill>
                  <a:srgbClr val="0070C0"/>
                </a:solidFill>
              </a:rPr>
              <a:t>17,000 </a:t>
            </a:r>
            <a:r>
              <a:rPr lang="zh-TW" altLang="en-US" sz="2000" b="0" dirty="0">
                <a:solidFill>
                  <a:srgbClr val="0070C0"/>
                </a:solidFill>
              </a:rPr>
              <a:t>筆文件</a:t>
            </a:r>
            <a:endParaRPr lang="en-US" altLang="zh-TW" sz="20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rgbClr val="0070C0"/>
                </a:solidFill>
              </a:rPr>
              <a:t>SAE Aerospace Standards (AS) — </a:t>
            </a:r>
            <a:r>
              <a:rPr lang="zh-TW" altLang="en-US" sz="2000" b="0" dirty="0">
                <a:solidFill>
                  <a:srgbClr val="0070C0"/>
                </a:solidFill>
              </a:rPr>
              <a:t>超過 </a:t>
            </a:r>
            <a:r>
              <a:rPr lang="en-US" altLang="zh-TW" sz="2000" b="0" dirty="0">
                <a:solidFill>
                  <a:srgbClr val="0070C0"/>
                </a:solidFill>
              </a:rPr>
              <a:t>13,000 </a:t>
            </a:r>
            <a:r>
              <a:rPr lang="zh-TW" altLang="en-US" sz="2000" b="0" dirty="0">
                <a:solidFill>
                  <a:srgbClr val="0070C0"/>
                </a:solidFill>
              </a:rPr>
              <a:t>筆文件</a:t>
            </a:r>
            <a:endParaRPr lang="en-US" altLang="zh-TW" sz="20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b="0" dirty="0">
                <a:solidFill>
                  <a:srgbClr val="0070C0"/>
                </a:solidFill>
              </a:rPr>
              <a:t>SAE ITC Engine &amp; Airframe Standards —</a:t>
            </a:r>
            <a:r>
              <a:rPr lang="zh-TW" altLang="en-US" sz="2000" b="0" dirty="0">
                <a:solidFill>
                  <a:srgbClr val="0070C0"/>
                </a:solidFill>
              </a:rPr>
              <a:t>超過</a:t>
            </a:r>
            <a:r>
              <a:rPr lang="en-US" altLang="zh-TW" sz="2000" b="0" dirty="0">
                <a:solidFill>
                  <a:srgbClr val="0070C0"/>
                </a:solidFill>
              </a:rPr>
              <a:t>3,400 </a:t>
            </a:r>
            <a:r>
              <a:rPr lang="zh-TW" altLang="en-US" sz="2000" b="0" dirty="0">
                <a:solidFill>
                  <a:srgbClr val="0070C0"/>
                </a:solidFill>
              </a:rPr>
              <a:t>筆文件</a:t>
            </a:r>
            <a:endParaRPr lang="en-US" altLang="zh-TW" sz="20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TW" altLang="en-US" sz="2000" b="0" dirty="0">
              <a:solidFill>
                <a:srgbClr val="0070C0"/>
              </a:solidFill>
            </a:endParaRPr>
          </a:p>
          <a:p>
            <a:endParaRPr lang="en-US" altLang="en-US" sz="1600" b="0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r>
              <a:rPr lang="zh-TW" altLang="en-US" b="0" dirty="0"/>
              <a:t> </a:t>
            </a:r>
          </a:p>
          <a:p>
            <a:endParaRPr lang="en-US" altLang="zh-TW" b="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標準 </a:t>
            </a:r>
            <a:r>
              <a:rPr lang="en-US" altLang="zh-TW" dirty="0"/>
              <a:t>Standard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4241800"/>
            <a:ext cx="2743200" cy="203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1555" y="3994286"/>
            <a:ext cx="1917469" cy="248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9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1076" y="906027"/>
            <a:ext cx="8229600" cy="5627270"/>
          </a:xfrm>
        </p:spPr>
        <p:txBody>
          <a:bodyPr/>
          <a:lstStyle/>
          <a:p>
            <a:pPr lvl="1"/>
            <a:r>
              <a:rPr lang="zh-TW" altLang="en-US" dirty="0"/>
              <a:t>   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收錄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2008-2017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年，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SAE 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嚴選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13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本與自動機相關期刊包含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地面車輛，商用車輛和航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太</a:t>
            </a:r>
            <a:r>
              <a:rPr lang="zh-TW" altLang="zh-TW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工程技術相關的所有領域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1800" b="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altLang="zh-TW" sz="1800" b="0" dirty="0">
                <a:solidFill>
                  <a:srgbClr val="0070C0"/>
                </a:solidFill>
              </a:rPr>
              <a:t> Sustainable Transportation, Energy, Environment, &amp; Policy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-Transportation Cybersecurity and Privacy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-Connected and Automated Vehicles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-Aerospace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-Alternative Powertrains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-Commercial Vehicles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-Engines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-Fuels and Lubricants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-Materials and Manufacturing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-Passenger Cars—Electronic and Electrical Systems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-Passenger Cars—Mechanical Systems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-Transportation Safety</a:t>
            </a:r>
          </a:p>
          <a:p>
            <a:r>
              <a:rPr lang="en-US" altLang="zh-TW" sz="1800" b="0" dirty="0">
                <a:solidFill>
                  <a:srgbClr val="0070C0"/>
                </a:solidFill>
              </a:rPr>
              <a:t>-Vehicle Dynamics, Stability, and NVH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b="0" dirty="0"/>
              <a:t> </a:t>
            </a:r>
          </a:p>
          <a:p>
            <a:endParaRPr lang="en-US" altLang="zh-TW" b="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期刊 </a:t>
            </a:r>
            <a:r>
              <a:rPr lang="en-US" altLang="zh-TW" dirty="0"/>
              <a:t>Journal Article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45" y="2577285"/>
            <a:ext cx="1283810" cy="17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13" y="2891726"/>
            <a:ext cx="1268009" cy="1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36" y="3719662"/>
            <a:ext cx="1158272" cy="17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7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學習即將邁入市場的最尖端突破性技術，</a:t>
            </a:r>
            <a:endParaRPr lang="en-US" altLang="zh-TW" b="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en-US" b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了解研發者的關鍵創新歷程，</a:t>
            </a:r>
            <a:endParaRPr lang="en-US" altLang="zh-TW" b="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en-US" b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包涵航空、汽車、動力工具等主題</a:t>
            </a:r>
            <a:endParaRPr lang="en-US" altLang="zh-TW" b="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r>
              <a:rPr lang="zh-TW" altLang="en-US" b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主要刊物 </a:t>
            </a:r>
            <a:r>
              <a:rPr lang="en-US" altLang="zh-TW" b="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: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Automotive Engineering 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Truck &amp;Off-Highway Engineering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Aerospace &amp; Defense Technology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Mobility Engineering 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Momentum</a:t>
            </a:r>
          </a:p>
          <a:p>
            <a:r>
              <a:rPr lang="en-US" altLang="zh-TW" sz="2000" b="0" dirty="0">
                <a:solidFill>
                  <a:srgbClr val="0070C0"/>
                </a:solidFill>
              </a:rPr>
              <a:t>- Autonomous Vehicle Engineering</a:t>
            </a:r>
            <a:r>
              <a:rPr lang="zh-TW" altLang="en-US" sz="2000" b="0" dirty="0">
                <a:solidFill>
                  <a:srgbClr val="0070C0"/>
                </a:solidFill>
              </a:rPr>
              <a:t>      </a:t>
            </a:r>
            <a:r>
              <a:rPr lang="en-US" altLang="zh-TW" b="0" dirty="0">
                <a:solidFill>
                  <a:srgbClr val="0070C0"/>
                </a:solidFill>
                <a:latin typeface="+mn-lt"/>
              </a:rPr>
              <a:t>..…</a:t>
            </a:r>
            <a:r>
              <a:rPr lang="zh-TW" altLang="en-US" sz="1200" b="0" dirty="0">
                <a:solidFill>
                  <a:srgbClr val="0070C0"/>
                </a:solidFill>
                <a:latin typeface="+mn-lt"/>
              </a:rPr>
              <a:t>更多內容</a:t>
            </a:r>
            <a:endParaRPr lang="en-US" altLang="zh-TW" sz="1200" b="0" dirty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46138" y="6534912"/>
            <a:ext cx="2133600" cy="170688"/>
          </a:xfrm>
        </p:spPr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雜誌 </a:t>
            </a:r>
            <a:r>
              <a:rPr lang="en-US" altLang="zh-TW" dirty="0"/>
              <a:t>Magazine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0" y="1434661"/>
            <a:ext cx="1589273" cy="21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6" y="2513524"/>
            <a:ext cx="1384081" cy="192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0" y="3595358"/>
            <a:ext cx="1354028" cy="17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1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4434" y="1216412"/>
            <a:ext cx="8322366" cy="5152954"/>
          </a:xfrm>
        </p:spPr>
        <p:txBody>
          <a:bodyPr/>
          <a:lstStyle/>
          <a:p>
            <a:pPr marL="744538" lvl="5" indent="0">
              <a:buNone/>
            </a:pPr>
            <a:endParaRPr lang="en-US" altLang="zh-TW" dirty="0"/>
          </a:p>
          <a:p>
            <a:pPr marL="744538" lvl="5" indent="0">
              <a:buNone/>
            </a:pP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涵蓋從動力系統、設計、材料、航空電子設備到電動馬達、整合車輛管理，持續收錄更多新興科技專書，如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: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 無線充電技術、奈米複合材料等 。</a:t>
            </a:r>
            <a:endParaRPr lang="en-US" altLang="zh-TW" sz="2000" dirty="0">
              <a:solidFill>
                <a:srgbClr val="002060"/>
              </a:solidFill>
              <a:latin typeface="+mn-ea"/>
            </a:endParaRPr>
          </a:p>
          <a:p>
            <a:pPr marL="744538" lvl="5" indent="0">
              <a:buNone/>
            </a:pPr>
            <a:r>
              <a:rPr lang="zh-TW" altLang="en-US" sz="1800" dirty="0">
                <a:solidFill>
                  <a:srgbClr val="0070C0"/>
                </a:solidFill>
              </a:rPr>
              <a:t>相關主題</a:t>
            </a:r>
            <a:endParaRPr lang="en-US" altLang="zh-TW" sz="18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70C0"/>
                </a:solidFill>
              </a:rPr>
              <a:t>SAE Wiley Aerospace  and Automotive Collections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 Aeronautics and Commercial Aviation</a:t>
            </a:r>
          </a:p>
          <a:p>
            <a:pPr marL="744538" lvl="5" indent="0">
              <a:buNone/>
            </a:pPr>
            <a:r>
              <a:rPr lang="en-US" altLang="zh-TW" sz="1600" b="0">
                <a:solidFill>
                  <a:srgbClr val="0070C0"/>
                </a:solidFill>
              </a:rPr>
              <a:t>     Brakes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Composite Materials Handbook (CMH-17)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Electronics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Engine Testing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Engine &amp; Powertrain Systems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Fundamentals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Hybrid and Electric Vehicles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 err="1">
                <a:solidFill>
                  <a:srgbClr val="0070C0"/>
                </a:solidFill>
              </a:rPr>
              <a:t>Lightweighting</a:t>
            </a:r>
            <a:r>
              <a:rPr lang="en-US" altLang="zh-TW" sz="1600" b="0" dirty="0">
                <a:solidFill>
                  <a:srgbClr val="0070C0"/>
                </a:solidFill>
              </a:rPr>
              <a:t> and Advanced Performance Materials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Safety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Vehicle Dynamics and Chassis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電子書 </a:t>
            </a:r>
            <a:r>
              <a:rPr lang="en-US" altLang="zh-TW" dirty="0"/>
              <a:t>Books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86" y="3175364"/>
            <a:ext cx="1139436" cy="17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9" y="3226276"/>
            <a:ext cx="1179502" cy="1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2" y="4198588"/>
            <a:ext cx="1010706" cy="14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04037" y="2668772"/>
            <a:ext cx="74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zh-TW" alt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4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4434" y="1216412"/>
            <a:ext cx="8322366" cy="5152954"/>
          </a:xfrm>
        </p:spPr>
        <p:txBody>
          <a:bodyPr/>
          <a:lstStyle/>
          <a:p>
            <a:pPr marL="744538" lvl="5" indent="0">
              <a:buNone/>
            </a:pPr>
            <a:endParaRPr lang="en-US" altLang="zh-TW" dirty="0"/>
          </a:p>
          <a:p>
            <a:pPr marL="744538" lvl="5" indent="0">
              <a:buNone/>
            </a:pP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涵蓋從動力系統、設計、材料、航空電子設備到電動馬達、整合車輛管理，持續收錄更多新興科技專書，如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: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 無線充電技術、奈米複合材料等 。</a:t>
            </a:r>
            <a:endParaRPr lang="en-US" altLang="zh-TW" sz="2000" dirty="0">
              <a:solidFill>
                <a:srgbClr val="002060"/>
              </a:solidFill>
              <a:latin typeface="+mn-ea"/>
            </a:endParaRPr>
          </a:p>
          <a:p>
            <a:pPr marL="744538" lvl="5" indent="0">
              <a:buNone/>
            </a:pPr>
            <a:r>
              <a:rPr lang="zh-TW" altLang="en-US" sz="1800" dirty="0">
                <a:solidFill>
                  <a:srgbClr val="0070C0"/>
                </a:solidFill>
              </a:rPr>
              <a:t>相關主題</a:t>
            </a:r>
            <a:endParaRPr lang="en-US" altLang="zh-TW" sz="18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70C0"/>
                </a:solidFill>
                <a:latin typeface="+mj-lt"/>
              </a:rPr>
              <a:t>SAE WILEY AEROSPACE AND AUTOMOTIVE COLLECTIONS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 Aeronautics and Commercial Aviation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Brakes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Composite Materials Handbook (CMH-17)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Electronics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Engine Testing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Engine &amp; Powertrain Systems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Fundamentals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Hybrid and Electric Vehicles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 err="1">
                <a:solidFill>
                  <a:srgbClr val="0070C0"/>
                </a:solidFill>
              </a:rPr>
              <a:t>Lightweighting</a:t>
            </a:r>
            <a:r>
              <a:rPr lang="en-US" altLang="zh-TW" sz="1600" b="0" dirty="0">
                <a:solidFill>
                  <a:srgbClr val="0070C0"/>
                </a:solidFill>
              </a:rPr>
              <a:t> and Advanced Performance Materials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Safety</a:t>
            </a:r>
            <a:endParaRPr lang="en-US" altLang="zh-TW" sz="1600" dirty="0">
              <a:solidFill>
                <a:srgbClr val="0070C0"/>
              </a:solidFill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altLang="zh-TW" sz="1600" b="0" dirty="0">
                <a:solidFill>
                  <a:srgbClr val="0070C0"/>
                </a:solidFill>
              </a:rPr>
              <a:t>Vehicle Dynamics and Chassis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02-2799-3110/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電子書 </a:t>
            </a:r>
            <a:r>
              <a:rPr lang="en-US" altLang="zh-TW" dirty="0"/>
              <a:t>Books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86" y="3175364"/>
            <a:ext cx="1139436" cy="17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9" y="3226276"/>
            <a:ext cx="1179502" cy="16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2" y="4198588"/>
            <a:ext cx="1010706" cy="144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04037" y="2668772"/>
            <a:ext cx="74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zh-TW" alt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98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74301" y="6534912"/>
            <a:ext cx="2133600" cy="170688"/>
          </a:xfrm>
        </p:spPr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Hubs</a:t>
            </a:r>
            <a:endParaRPr lang="zh-TW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2"/>
          <a:stretch/>
        </p:blipFill>
        <p:spPr bwMode="auto">
          <a:xfrm>
            <a:off x="358839" y="2497210"/>
            <a:ext cx="2526251" cy="37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42481" y="1232917"/>
            <a:ext cx="2543891" cy="1168100"/>
            <a:chOff x="342481" y="1232917"/>
            <a:chExt cx="2543891" cy="11681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81" y="1232917"/>
              <a:ext cx="2543891" cy="1168100"/>
            </a:xfrm>
            <a:prstGeom prst="rect">
              <a:avLst/>
            </a:prstGeom>
          </p:spPr>
        </p:pic>
        <p:sp>
          <p:nvSpPr>
            <p:cNvPr id="6" name="剪去單一角落矩形 5"/>
            <p:cNvSpPr/>
            <p:nvPr/>
          </p:nvSpPr>
          <p:spPr>
            <a:xfrm rot="10800000" flipH="1">
              <a:off x="490335" y="1464307"/>
              <a:ext cx="2338002" cy="667244"/>
            </a:xfrm>
            <a:prstGeom prst="snip1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90334" y="1464307"/>
              <a:ext cx="184055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</a:rPr>
                <a:t>Automated &amp; Connected</a:t>
              </a:r>
            </a:p>
            <a:p>
              <a:r>
                <a:rPr lang="en-US" altLang="zh-TW" sz="900" dirty="0" err="1">
                  <a:solidFill>
                    <a:schemeClr val="bg1"/>
                  </a:solidFill>
                </a:rPr>
                <a:t>Knoeledge</a:t>
              </a:r>
              <a:r>
                <a:rPr lang="en-US" altLang="zh-TW" sz="900" dirty="0">
                  <a:solidFill>
                    <a:schemeClr val="bg1"/>
                  </a:solidFill>
                </a:rPr>
                <a:t> Hub</a:t>
              </a:r>
              <a:endParaRPr lang="zh-TW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365574" y="2979325"/>
            <a:ext cx="54548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zh-TW" altLang="en-US" sz="2400" b="1" dirty="0">
                <a:solidFill>
                  <a:srgbClr val="0070C0"/>
                </a:solidFill>
                <a:latin typeface="+mj-lt"/>
              </a:rPr>
              <a:t>四大主題 </a:t>
            </a:r>
            <a:r>
              <a:rPr lang="en-US" altLang="zh-TW" sz="24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>
              <a:spcAft>
                <a:spcPts val="400"/>
              </a:spcAft>
            </a:pPr>
            <a:endParaRPr lang="en-US" altLang="zh-TW" sz="2000" dirty="0">
              <a:solidFill>
                <a:srgbClr val="0070C0"/>
              </a:solidFill>
              <a:latin typeface="+mj-lt"/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+mj-lt"/>
              </a:rPr>
              <a:t>Automated &amp; Connected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+mj-lt"/>
              </a:rPr>
              <a:t>Cybersecurity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+mj-lt"/>
              </a:rPr>
              <a:t>Advanced Manufacturing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+mj-lt"/>
              </a:rPr>
              <a:t>Powertrain</a:t>
            </a:r>
          </a:p>
          <a:p>
            <a:endParaRPr lang="en-US" altLang="zh-TW" b="1" dirty="0"/>
          </a:p>
          <a:p>
            <a:r>
              <a:rPr lang="zh-TW" altLang="en-US" b="1" dirty="0"/>
              <a:t>                                      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陸續新增中</a:t>
            </a: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altLang="zh-TW" b="1" dirty="0"/>
          </a:p>
          <a:p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069019" y="1040333"/>
            <a:ext cx="5523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SAE Knowledge Hubs 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為您提供特定主題資訊大彙整，包含相關新聞、展場活動、文獻快搜、線上課程等等。主題式的整理幫助工程師更有效率的掌握最新技術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908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1951" y="2313709"/>
            <a:ext cx="7620000" cy="731520"/>
          </a:xfrm>
        </p:spPr>
        <p:txBody>
          <a:bodyPr/>
          <a:lstStyle/>
          <a:p>
            <a:pPr algn="ctr"/>
            <a:r>
              <a:rPr lang="zh-TW" altLang="en-US" dirty="0"/>
              <a:t>檢索說明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https://saemobilus.sae.org/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1" y="947982"/>
            <a:ext cx="85820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7958"/>
            <a:ext cx="8229600" cy="670560"/>
          </a:xfrm>
        </p:spPr>
        <p:txBody>
          <a:bodyPr/>
          <a:lstStyle/>
          <a:p>
            <a:r>
              <a:rPr lang="en-US" altLang="zh-TW" sz="4000" dirty="0"/>
              <a:t>MOBILUS</a:t>
            </a:r>
            <a:r>
              <a:rPr lang="zh-TW" altLang="en-US" sz="4000" dirty="0"/>
              <a:t>首頁畫面 </a:t>
            </a:r>
            <a:r>
              <a:rPr lang="en-US" altLang="zh-TW" sz="4000" dirty="0"/>
              <a:t>(</a:t>
            </a:r>
            <a:r>
              <a:rPr lang="zh-TW" altLang="en-US" sz="4000" dirty="0"/>
              <a:t>上</a:t>
            </a:r>
            <a:r>
              <a:rPr lang="en-US" altLang="zh-TW" sz="4000" dirty="0"/>
              <a:t>) </a:t>
            </a:r>
            <a:endParaRPr lang="en-US" sz="4000" dirty="0"/>
          </a:p>
        </p:txBody>
      </p:sp>
      <p:sp>
        <p:nvSpPr>
          <p:cNvPr id="6" name="Rectangular Callout 7"/>
          <p:cNvSpPr/>
          <p:nvPr/>
        </p:nvSpPr>
        <p:spPr>
          <a:xfrm>
            <a:off x="703862" y="3250223"/>
            <a:ext cx="2554693" cy="417147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關於</a:t>
            </a:r>
            <a:r>
              <a:rPr lang="en-US" altLang="zh-TW" sz="2000" b="1" dirty="0">
                <a:solidFill>
                  <a:srgbClr val="0070C0"/>
                </a:solidFill>
              </a:rPr>
              <a:t>SAEMOBILUS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ular Callout 7"/>
          <p:cNvSpPr/>
          <p:nvPr/>
        </p:nvSpPr>
        <p:spPr>
          <a:xfrm>
            <a:off x="3349808" y="3270245"/>
            <a:ext cx="1278196" cy="370645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使用教學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88589" y="3250223"/>
            <a:ext cx="3667186" cy="370645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瀏覽</a:t>
            </a:r>
            <a:r>
              <a:rPr lang="en-US" altLang="zh-TW" sz="2000" b="1" dirty="0">
                <a:solidFill>
                  <a:srgbClr val="0070C0"/>
                </a:solidFill>
              </a:rPr>
              <a:t>SAE</a:t>
            </a:r>
            <a:r>
              <a:rPr lang="zh-TW" altLang="en-US" sz="2000" b="1" dirty="0">
                <a:solidFill>
                  <a:srgbClr val="0070C0"/>
                </a:solidFill>
              </a:rPr>
              <a:t>各種文獻類型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ectangular Callout 7"/>
          <p:cNvSpPr/>
          <p:nvPr/>
        </p:nvSpPr>
        <p:spPr>
          <a:xfrm>
            <a:off x="5862026" y="359465"/>
            <a:ext cx="1320311" cy="417147"/>
          </a:xfrm>
          <a:prstGeom prst="wedgeRectCallout">
            <a:avLst>
              <a:gd name="adj1" fmla="val -58103"/>
              <a:gd name="adj2" fmla="val 8389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選擇語言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Rectangular Callout 7"/>
          <p:cNvSpPr/>
          <p:nvPr/>
        </p:nvSpPr>
        <p:spPr>
          <a:xfrm>
            <a:off x="1193101" y="1287173"/>
            <a:ext cx="1857979" cy="119236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顯示學校名稱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ular Callout 7"/>
          <p:cNvSpPr/>
          <p:nvPr/>
        </p:nvSpPr>
        <p:spPr>
          <a:xfrm>
            <a:off x="1813009" y="1733967"/>
            <a:ext cx="623815" cy="379581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檢索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" name="Rectangular Callout 7"/>
          <p:cNvSpPr/>
          <p:nvPr/>
        </p:nvSpPr>
        <p:spPr>
          <a:xfrm>
            <a:off x="2569776" y="1745526"/>
            <a:ext cx="1103587" cy="388936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個人化設定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0" name="Rectangular Callout 7"/>
          <p:cNvSpPr/>
          <p:nvPr/>
        </p:nvSpPr>
        <p:spPr>
          <a:xfrm>
            <a:off x="5066479" y="1733727"/>
            <a:ext cx="971714" cy="368405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知識中心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1" name="Rectangular Callout 7"/>
          <p:cNvSpPr/>
          <p:nvPr/>
        </p:nvSpPr>
        <p:spPr>
          <a:xfrm>
            <a:off x="6507271" y="1745316"/>
            <a:ext cx="548434" cy="368165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瀏覽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2" name="Rectangular Callout 7"/>
          <p:cNvSpPr/>
          <p:nvPr/>
        </p:nvSpPr>
        <p:spPr>
          <a:xfrm>
            <a:off x="7419965" y="1733727"/>
            <a:ext cx="1077649" cy="400110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標準委員會</a:t>
            </a:r>
            <a:endParaRPr lang="en-US" altLang="zh-TW" sz="14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5" y="3736959"/>
            <a:ext cx="7851278" cy="33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36417" y="3706211"/>
            <a:ext cx="1782227" cy="233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421253" y="3719026"/>
            <a:ext cx="993911" cy="220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476702" y="3702456"/>
            <a:ext cx="2579003" cy="236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36417" y="5314324"/>
            <a:ext cx="1158412" cy="273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ular Callout 7"/>
          <p:cNvSpPr/>
          <p:nvPr/>
        </p:nvSpPr>
        <p:spPr>
          <a:xfrm>
            <a:off x="449838" y="4905931"/>
            <a:ext cx="1244991" cy="408393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快速連結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Rectangular Callout 7"/>
          <p:cNvSpPr/>
          <p:nvPr/>
        </p:nvSpPr>
        <p:spPr>
          <a:xfrm>
            <a:off x="3737402" y="1745526"/>
            <a:ext cx="951187" cy="388936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rgbClr val="0070C0"/>
                </a:solidFill>
              </a:rPr>
              <a:t>線上課程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20625" y="1118594"/>
            <a:ext cx="85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五角星形 16"/>
          <p:cNvSpPr/>
          <p:nvPr/>
        </p:nvSpPr>
        <p:spPr>
          <a:xfrm>
            <a:off x="4339513" y="1191068"/>
            <a:ext cx="151301" cy="17181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2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3" grpId="0" animBg="1"/>
      <p:bldP spid="13" grpId="0" animBg="1"/>
      <p:bldP spid="14" grpId="0" animBg="1"/>
      <p:bldP spid="15" grpId="0" animBg="1"/>
      <p:bldP spid="9" grpId="0" animBg="1"/>
      <p:bldP spid="23" grpId="0" animBg="1"/>
      <p:bldP spid="11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14965"/>
            <a:ext cx="5867400" cy="4876800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TW" dirty="0"/>
              <a:t>SAE </a:t>
            </a:r>
            <a:r>
              <a:rPr lang="zh-TW" altLang="en-US" dirty="0"/>
              <a:t>組織介紹</a:t>
            </a:r>
            <a:endParaRPr lang="en-US" altLang="zh-TW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認識</a:t>
            </a:r>
            <a:r>
              <a:rPr lang="en-US" altLang="zh-TW" dirty="0"/>
              <a:t>SAE MOBILUS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檢索</a:t>
            </a:r>
            <a:r>
              <a:rPr lang="en-US" altLang="zh-TW" dirty="0"/>
              <a:t>&amp;</a:t>
            </a:r>
            <a:r>
              <a:rPr lang="zh-TW" altLang="en-US" dirty="0"/>
              <a:t>瀏覽</a:t>
            </a:r>
            <a:endParaRPr lang="en-US" altLang="zh-TW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n"/>
            </a:pPr>
            <a:r>
              <a:rPr lang="zh-TW" altLang="en-US" dirty="0"/>
              <a:t>實際操作</a:t>
            </a:r>
            <a:endParaRPr lang="en-US" altLang="zh-TW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大綱</a:t>
            </a:r>
            <a:endParaRPr lang="en-US" sz="4000" dirty="0"/>
          </a:p>
        </p:txBody>
      </p:sp>
      <p:sp>
        <p:nvSpPr>
          <p:cNvPr id="24" name="矩形 23"/>
          <p:cNvSpPr/>
          <p:nvPr/>
        </p:nvSpPr>
        <p:spPr>
          <a:xfrm>
            <a:off x="4941139" y="26239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DESTINATION FOR MOBILITY ENGINEERING RESOURCES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1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7958"/>
            <a:ext cx="8229600" cy="670560"/>
          </a:xfrm>
        </p:spPr>
        <p:txBody>
          <a:bodyPr/>
          <a:lstStyle/>
          <a:p>
            <a:r>
              <a:rPr lang="en-US" altLang="zh-TW" sz="4000" dirty="0"/>
              <a:t>MOBILUS</a:t>
            </a:r>
            <a:r>
              <a:rPr lang="zh-TW" altLang="en-US" sz="4000" dirty="0"/>
              <a:t>首頁畫面</a:t>
            </a:r>
            <a:r>
              <a:rPr lang="en-US" altLang="zh-TW" sz="4000" dirty="0"/>
              <a:t>(</a:t>
            </a:r>
            <a:r>
              <a:rPr lang="zh-TW" altLang="en-US" sz="4000" dirty="0"/>
              <a:t>下</a:t>
            </a:r>
            <a:r>
              <a:rPr lang="en-US" altLang="zh-TW" sz="4000" dirty="0"/>
              <a:t>) 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6" y="1387941"/>
            <a:ext cx="6781289" cy="46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38" y="1543930"/>
            <a:ext cx="1190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ular Callout 7"/>
          <p:cNvSpPr/>
          <p:nvPr/>
        </p:nvSpPr>
        <p:spPr>
          <a:xfrm>
            <a:off x="685827" y="970794"/>
            <a:ext cx="2805790" cy="417147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最新及熱門文獻下載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1536" y="1405426"/>
            <a:ext cx="2434372" cy="277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086837" y="1529893"/>
            <a:ext cx="1203905" cy="785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ular Callout 7"/>
          <p:cNvSpPr/>
          <p:nvPr/>
        </p:nvSpPr>
        <p:spPr>
          <a:xfrm>
            <a:off x="5594151" y="970793"/>
            <a:ext cx="2185283" cy="417147"/>
          </a:xfrm>
          <a:prstGeom prst="wedgeRectCallout">
            <a:avLst>
              <a:gd name="adj1" fmla="val -17037"/>
              <a:gd name="adj2" fmla="val 13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選擇依文獻類型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895691"/>
            <a:ext cx="83724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78376" y="3354049"/>
            <a:ext cx="5592417" cy="323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7958"/>
            <a:ext cx="8229600" cy="670560"/>
          </a:xfrm>
        </p:spPr>
        <p:txBody>
          <a:bodyPr/>
          <a:lstStyle/>
          <a:p>
            <a:r>
              <a:rPr lang="zh-TW" altLang="en-US" dirty="0"/>
              <a:t>檢索畫面</a:t>
            </a:r>
            <a:endParaRPr lang="en-US" sz="4000" dirty="0"/>
          </a:p>
        </p:txBody>
      </p:sp>
      <p:sp>
        <p:nvSpPr>
          <p:cNvPr id="8" name="Rectangular Callout 7"/>
          <p:cNvSpPr/>
          <p:nvPr/>
        </p:nvSpPr>
        <p:spPr>
          <a:xfrm>
            <a:off x="583575" y="1780896"/>
            <a:ext cx="1980561" cy="417147"/>
          </a:xfrm>
          <a:prstGeom prst="wedgeRectCallout">
            <a:avLst>
              <a:gd name="adj1" fmla="val 13403"/>
              <a:gd name="adj2" fmla="val -4630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輸入關鍵字搜尋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8465" y="1482914"/>
            <a:ext cx="1610779" cy="212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678376" y="2162555"/>
            <a:ext cx="1784568" cy="210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ular Callout 7"/>
          <p:cNvSpPr/>
          <p:nvPr/>
        </p:nvSpPr>
        <p:spPr>
          <a:xfrm>
            <a:off x="6798070" y="2417040"/>
            <a:ext cx="1263431" cy="417147"/>
          </a:xfrm>
          <a:prstGeom prst="wedgeRectCallout">
            <a:avLst>
              <a:gd name="adj1" fmla="val -81190"/>
              <a:gd name="adj2" fmla="val 23587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排序方式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74585" y="2530108"/>
            <a:ext cx="749962" cy="191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ular Callout 7"/>
          <p:cNvSpPr/>
          <p:nvPr/>
        </p:nvSpPr>
        <p:spPr>
          <a:xfrm>
            <a:off x="1593811" y="3647871"/>
            <a:ext cx="1265583" cy="417147"/>
          </a:xfrm>
          <a:prstGeom prst="wedgeRectCallout">
            <a:avLst>
              <a:gd name="adj1" fmla="val -71657"/>
              <a:gd name="adj2" fmla="val 2041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篩選功能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6468" y="3813227"/>
            <a:ext cx="688711" cy="251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Rectangular Callout 7"/>
          <p:cNvSpPr/>
          <p:nvPr/>
        </p:nvSpPr>
        <p:spPr>
          <a:xfrm>
            <a:off x="1141806" y="4638996"/>
            <a:ext cx="1265583" cy="417147"/>
          </a:xfrm>
          <a:prstGeom prst="wedgeRectCallout">
            <a:avLst>
              <a:gd name="adj1" fmla="val 61120"/>
              <a:gd name="adj2" fmla="val 23588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搜尋結果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Rectangular Callout 7"/>
          <p:cNvSpPr/>
          <p:nvPr/>
        </p:nvSpPr>
        <p:spPr>
          <a:xfrm>
            <a:off x="6798071" y="1259418"/>
            <a:ext cx="1757104" cy="417147"/>
          </a:xfrm>
          <a:prstGeom prst="wedgeRectCallout">
            <a:avLst>
              <a:gd name="adj1" fmla="val -81190"/>
              <a:gd name="adj2" fmla="val 23587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點選對應內容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/>
          <a:stretch/>
        </p:blipFill>
        <p:spPr bwMode="auto">
          <a:xfrm>
            <a:off x="5236458" y="1780896"/>
            <a:ext cx="1343025" cy="29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7"/>
          <p:cNvSpPr/>
          <p:nvPr/>
        </p:nvSpPr>
        <p:spPr>
          <a:xfrm>
            <a:off x="3041816" y="2483091"/>
            <a:ext cx="1880006" cy="285048"/>
          </a:xfrm>
          <a:prstGeom prst="wedgeRectCallout">
            <a:avLst>
              <a:gd name="adj1" fmla="val -61772"/>
              <a:gd name="adj2" fmla="val -5785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檢索結果筆數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84" y="2893243"/>
            <a:ext cx="8667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7" y="1094144"/>
            <a:ext cx="2446257" cy="50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167958"/>
            <a:ext cx="8229600" cy="67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篩選功能</a:t>
            </a:r>
            <a:r>
              <a:rPr lang="en-US" altLang="zh-TW" sz="4000" dirty="0"/>
              <a:t>(Filter) </a:t>
            </a:r>
            <a:endParaRPr lang="en-US" sz="4000" dirty="0"/>
          </a:p>
        </p:txBody>
      </p:sp>
      <p:sp>
        <p:nvSpPr>
          <p:cNvPr id="10" name="Rectangular Callout 9"/>
          <p:cNvSpPr/>
          <p:nvPr/>
        </p:nvSpPr>
        <p:spPr>
          <a:xfrm>
            <a:off x="4036695" y="966565"/>
            <a:ext cx="3432313" cy="771785"/>
          </a:xfrm>
          <a:prstGeom prst="wedgeRectCallout">
            <a:avLst>
              <a:gd name="adj1" fmla="val -72554"/>
              <a:gd name="adj2" fmla="val -23486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依據不同類型、日期、主題、作者、出版單位做篩選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" y="5632397"/>
            <a:ext cx="2097902" cy="553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ular Callout 9"/>
          <p:cNvSpPr/>
          <p:nvPr/>
        </p:nvSpPr>
        <p:spPr>
          <a:xfrm>
            <a:off x="4156876" y="3670852"/>
            <a:ext cx="4529924" cy="2597426"/>
          </a:xfrm>
          <a:prstGeom prst="wedgeRectCallout">
            <a:avLst>
              <a:gd name="adj1" fmla="val -79566"/>
              <a:gd name="adj2" fmla="val 39081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APPLY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對勾選項目進行篩選</a:t>
            </a:r>
            <a:endParaRPr lang="en-US" altLang="zh-TW" sz="20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RESET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重設篩選內容</a:t>
            </a:r>
            <a:endParaRPr lang="en-US" altLang="zh-TW" sz="2000" b="1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SAVE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TW" sz="20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</a:rPr>
              <a:t>  存檔篩選內容</a:t>
            </a:r>
            <a:endParaRPr lang="en-US" altLang="zh-TW" sz="2000" b="1" dirty="0">
              <a:solidFill>
                <a:srgbClr val="0070C0"/>
              </a:solidFill>
              <a:latin typeface="+mn-ea"/>
            </a:endParaRPr>
          </a:p>
          <a:p>
            <a:endParaRPr lang="en-US" altLang="zh-TW" sz="2000" b="1" dirty="0">
              <a:solidFill>
                <a:srgbClr val="0070C0"/>
              </a:solidFill>
            </a:endParaRPr>
          </a:p>
          <a:p>
            <a:endParaRPr lang="en-US" altLang="zh-TW" sz="2000" b="1" dirty="0">
              <a:solidFill>
                <a:srgbClr val="0070C0"/>
              </a:solidFill>
            </a:endParaRPr>
          </a:p>
          <a:p>
            <a:endParaRPr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0078" y="2170314"/>
            <a:ext cx="1179444" cy="27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ular Callout 9"/>
          <p:cNvSpPr/>
          <p:nvPr/>
        </p:nvSpPr>
        <p:spPr>
          <a:xfrm>
            <a:off x="2555102" y="2031691"/>
            <a:ext cx="1249018" cy="410818"/>
          </a:xfrm>
          <a:prstGeom prst="wedgeRectCallout">
            <a:avLst>
              <a:gd name="adj1" fmla="val -72832"/>
              <a:gd name="adj2" fmla="val 22178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進行勾選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515" y="4969565"/>
            <a:ext cx="2890672" cy="123245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50465" y="5370787"/>
            <a:ext cx="164804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Cybersecurity Search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922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" y="1026573"/>
            <a:ext cx="6793459" cy="524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檢索紀錄</a:t>
            </a:r>
            <a:r>
              <a:rPr lang="en-US" altLang="zh-TW" sz="4000" dirty="0"/>
              <a:t>(Search History)</a:t>
            </a:r>
            <a:endParaRPr lang="en-US" sz="4000" dirty="0"/>
          </a:p>
        </p:txBody>
      </p:sp>
      <p:sp>
        <p:nvSpPr>
          <p:cNvPr id="9" name="Rectangular Callout 8"/>
          <p:cNvSpPr/>
          <p:nvPr/>
        </p:nvSpPr>
        <p:spPr>
          <a:xfrm>
            <a:off x="7527066" y="2292626"/>
            <a:ext cx="1232452" cy="970836"/>
          </a:xfrm>
          <a:prstGeom prst="wedgeRectCallout">
            <a:avLst>
              <a:gd name="adj1" fmla="val -22116"/>
              <a:gd name="adj2" fmla="val 30366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顯示最多</a:t>
            </a:r>
            <a:r>
              <a:rPr lang="en-US" altLang="zh-TW" sz="2000" b="1" dirty="0">
                <a:solidFill>
                  <a:srgbClr val="0070C0"/>
                </a:solidFill>
              </a:rPr>
              <a:t>12</a:t>
            </a:r>
            <a:r>
              <a:rPr lang="zh-TW" altLang="en-US" sz="2000" b="1" dirty="0">
                <a:solidFill>
                  <a:srgbClr val="0070C0"/>
                </a:solidFill>
              </a:rPr>
              <a:t>筆歷史檢索紀錄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5448" y="1937274"/>
            <a:ext cx="1024530" cy="15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49126" y="2292625"/>
            <a:ext cx="6657222" cy="397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4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" y="918895"/>
            <a:ext cx="8560676" cy="51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進階檢索功能</a:t>
            </a:r>
            <a:r>
              <a:rPr lang="en-US" altLang="zh-TW" sz="4000" dirty="0"/>
              <a:t>(Advanced Search)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7458003" y="2173357"/>
            <a:ext cx="1007166" cy="291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4" y="982072"/>
            <a:ext cx="8755611" cy="51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5845422" y="3062871"/>
            <a:ext cx="1319135" cy="494601"/>
          </a:xfrm>
          <a:prstGeom prst="wedgeRectCallout">
            <a:avLst>
              <a:gd name="adj1" fmla="val 15598"/>
              <a:gd name="adj2" fmla="val -116392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新增欄位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ular Callout 11"/>
          <p:cNvSpPr/>
          <p:nvPr/>
        </p:nvSpPr>
        <p:spPr>
          <a:xfrm>
            <a:off x="2399951" y="2989856"/>
            <a:ext cx="2538998" cy="494601"/>
          </a:xfrm>
          <a:prstGeom prst="wedgeRectCallout">
            <a:avLst>
              <a:gd name="adj1" fmla="val -49702"/>
              <a:gd name="adj2" fmla="val -10567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鍵入進階搜尋關鍵字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Rectangular Callout 11"/>
          <p:cNvSpPr/>
          <p:nvPr/>
        </p:nvSpPr>
        <p:spPr>
          <a:xfrm>
            <a:off x="733738" y="3609687"/>
            <a:ext cx="1735870" cy="494601"/>
          </a:xfrm>
          <a:prstGeom prst="wedgeRectCallout">
            <a:avLst>
              <a:gd name="adj1" fmla="val -37895"/>
              <a:gd name="adj2" fmla="val -11842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布林檢索指令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620000" cy="731520"/>
          </a:xfrm>
        </p:spPr>
        <p:txBody>
          <a:bodyPr/>
          <a:lstStyle/>
          <a:p>
            <a:pPr algn="ctr"/>
            <a:r>
              <a:rPr lang="zh-TW" altLang="en-US" dirty="0"/>
              <a:t>文獻瀏覽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0" y="930552"/>
            <a:ext cx="8562154" cy="54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文章瀏覽</a:t>
            </a:r>
            <a:endParaRPr lang="en-US" sz="4000" dirty="0"/>
          </a:p>
        </p:txBody>
      </p:sp>
      <p:sp>
        <p:nvSpPr>
          <p:cNvPr id="7" name="Rectangular Callout 6"/>
          <p:cNvSpPr/>
          <p:nvPr/>
        </p:nvSpPr>
        <p:spPr>
          <a:xfrm>
            <a:off x="7924801" y="2960638"/>
            <a:ext cx="1219199" cy="339522"/>
          </a:xfrm>
          <a:prstGeom prst="wedgeRectCallout">
            <a:avLst>
              <a:gd name="adj1" fmla="val -38040"/>
              <a:gd name="adj2" fmla="val 118743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顯示筆數</a:t>
            </a:r>
          </a:p>
        </p:txBody>
      </p:sp>
      <p:sp>
        <p:nvSpPr>
          <p:cNvPr id="2" name="矩形 1"/>
          <p:cNvSpPr/>
          <p:nvPr/>
        </p:nvSpPr>
        <p:spPr>
          <a:xfrm>
            <a:off x="2933194" y="4227207"/>
            <a:ext cx="4916557" cy="386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Rectangular Callout 6"/>
          <p:cNvSpPr/>
          <p:nvPr/>
        </p:nvSpPr>
        <p:spPr>
          <a:xfrm>
            <a:off x="5101296" y="3176704"/>
            <a:ext cx="1219199" cy="339522"/>
          </a:xfrm>
          <a:prstGeom prst="wedgeRectCallout">
            <a:avLst>
              <a:gd name="adj1" fmla="val -15213"/>
              <a:gd name="adj2" fmla="val 40682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點選瀏覽</a:t>
            </a:r>
          </a:p>
        </p:txBody>
      </p:sp>
      <p:sp>
        <p:nvSpPr>
          <p:cNvPr id="10" name="向下箭號 9"/>
          <p:cNvSpPr/>
          <p:nvPr/>
        </p:nvSpPr>
        <p:spPr>
          <a:xfrm rot="12604648" flipV="1">
            <a:off x="4779593" y="3569246"/>
            <a:ext cx="403286" cy="713523"/>
          </a:xfrm>
          <a:prstGeom prst="downArrow">
            <a:avLst>
              <a:gd name="adj1" fmla="val 50000"/>
              <a:gd name="adj2" fmla="val 1451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000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0" y="1248268"/>
            <a:ext cx="8366735" cy="52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90222" y="6451039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(Summary &amp; Detail-</a:t>
            </a:r>
            <a:r>
              <a:rPr lang="zh-TW" altLang="en-US" sz="4000" dirty="0"/>
              <a:t>摘要</a:t>
            </a:r>
            <a:r>
              <a:rPr lang="en-US" altLang="zh-TW" sz="4000" dirty="0"/>
              <a:t>)</a:t>
            </a:r>
            <a:endParaRPr lang="en-US" sz="4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602549" y="3396392"/>
            <a:ext cx="1272068" cy="417389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出版訊息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12946" y="3344018"/>
            <a:ext cx="6228520" cy="1205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Rectangular Callout 23"/>
          <p:cNvSpPr/>
          <p:nvPr/>
        </p:nvSpPr>
        <p:spPr>
          <a:xfrm>
            <a:off x="6977911" y="2575203"/>
            <a:ext cx="1457532" cy="437669"/>
          </a:xfrm>
          <a:prstGeom prst="wedgeRectCallout">
            <a:avLst>
              <a:gd name="adj1" fmla="val -26416"/>
              <a:gd name="adj2" fmla="val 3991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顯示關鍵字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1133" y="3000462"/>
            <a:ext cx="4355669" cy="2898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ular Callout 18"/>
          <p:cNvSpPr/>
          <p:nvPr/>
        </p:nvSpPr>
        <p:spPr>
          <a:xfrm>
            <a:off x="2131133" y="2501118"/>
            <a:ext cx="717130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標題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717130" y="5196838"/>
            <a:ext cx="1272069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摘要內容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76945" y="4643163"/>
            <a:ext cx="6228521" cy="1545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301657" y="3089558"/>
            <a:ext cx="1055542" cy="254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Rectangular Callout 23"/>
          <p:cNvSpPr/>
          <p:nvPr/>
        </p:nvSpPr>
        <p:spPr>
          <a:xfrm>
            <a:off x="5599046" y="3947005"/>
            <a:ext cx="2551143" cy="437669"/>
          </a:xfrm>
          <a:prstGeom prst="wedgeRectCallout">
            <a:avLst>
              <a:gd name="adj1" fmla="val -26416"/>
              <a:gd name="adj2" fmla="val 39914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藍字部分可快速連結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7558" y="2873232"/>
            <a:ext cx="908011" cy="216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Rectangular Callout 18"/>
          <p:cNvSpPr/>
          <p:nvPr/>
        </p:nvSpPr>
        <p:spPr>
          <a:xfrm>
            <a:off x="0" y="2251352"/>
            <a:ext cx="717130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摘要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96" y="2619729"/>
            <a:ext cx="673022" cy="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7" grpId="0" animBg="1"/>
      <p:bldP spid="23" grpId="0" animBg="1"/>
      <p:bldP spid="29" grpId="0" animBg="1"/>
      <p:bldP spid="30" grpId="0" animBg="1"/>
      <p:bldP spid="31" grpId="0" animBg="1"/>
      <p:bldP spid="14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892"/>
            <a:ext cx="9152069" cy="41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(Summary &amp; Detail-</a:t>
            </a:r>
            <a:r>
              <a:rPr lang="zh-TW" altLang="en-US" sz="4000" dirty="0"/>
              <a:t>作者</a:t>
            </a:r>
            <a:r>
              <a:rPr lang="en-US" altLang="zh-TW" sz="4000" dirty="0"/>
              <a:t>)</a:t>
            </a:r>
            <a:endParaRPr 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150047" y="3284866"/>
            <a:ext cx="1016602" cy="289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ular Callout 18"/>
          <p:cNvSpPr/>
          <p:nvPr/>
        </p:nvSpPr>
        <p:spPr>
          <a:xfrm>
            <a:off x="125559" y="2644515"/>
            <a:ext cx="717130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作者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0" y="4931345"/>
            <a:ext cx="1685379" cy="569702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連結到作者出版文獻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23161" y="4782609"/>
            <a:ext cx="2636991" cy="679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98" y="2838113"/>
            <a:ext cx="673022" cy="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6" y="953723"/>
            <a:ext cx="8261952" cy="52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(Summary &amp; Detail-</a:t>
            </a:r>
            <a:r>
              <a:rPr lang="zh-TW" altLang="en-US" sz="4000" dirty="0"/>
              <a:t>目錄</a:t>
            </a:r>
            <a:r>
              <a:rPr lang="en-US" altLang="zh-TW" sz="4000" dirty="0"/>
              <a:t>)</a:t>
            </a:r>
            <a:endParaRPr 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609182" y="2232539"/>
            <a:ext cx="1134167" cy="289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ular Callout 18"/>
          <p:cNvSpPr/>
          <p:nvPr/>
        </p:nvSpPr>
        <p:spPr>
          <a:xfrm>
            <a:off x="527255" y="1576034"/>
            <a:ext cx="1748251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內容章節目錄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171556" y="3932354"/>
            <a:ext cx="1685379" cy="569702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快速連結到章節目錄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29047" y="3365079"/>
            <a:ext cx="5064371" cy="2610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21" y="1620561"/>
            <a:ext cx="673022" cy="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35457" y="4383779"/>
            <a:ext cx="6858000" cy="3398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5138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4725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6313" indent="-231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accent1"/>
                </a:solidFill>
              </a:rPr>
              <a:t>SAE is the premier organization for mobility professionals in the area of lifelong learning and career development.</a:t>
            </a:r>
          </a:p>
          <a:p>
            <a:pPr algn="ctr">
              <a:buFont typeface="Wingdings" pitchFamily="2" charset="2"/>
              <a:buNone/>
            </a:pPr>
            <a:endParaRPr lang="en-US" sz="1500" dirty="0">
              <a:solidFill>
                <a:schemeClr val="accent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89111" y="1609573"/>
            <a:ext cx="5278792" cy="2781606"/>
            <a:chOff x="3598151" y="1200150"/>
            <a:chExt cx="5124053" cy="2209800"/>
          </a:xfrm>
        </p:grpSpPr>
        <p:pic>
          <p:nvPicPr>
            <p:cNvPr id="7" name="Picture 6" descr="155284645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98151" y="1200150"/>
              <a:ext cx="1743182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139018064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4814" y="1200150"/>
              <a:ext cx="2018826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160339157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55541" y="1200150"/>
              <a:ext cx="1566663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132413" y="1761657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aerospace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5753" y="1769261"/>
            <a:ext cx="165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Commercial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 vehicle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3929" y="1801921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automotive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460916" y="6541946"/>
            <a:ext cx="2133600" cy="170688"/>
          </a:xfrm>
        </p:spPr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808390" y="174547"/>
            <a:ext cx="95775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855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23988"/>
            <a:ext cx="89439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(Summary &amp; Detail-</a:t>
            </a:r>
            <a:r>
              <a:rPr lang="zh-TW" altLang="en-US" sz="4000" dirty="0"/>
              <a:t>主題</a:t>
            </a:r>
            <a:r>
              <a:rPr lang="en-US" altLang="zh-TW" sz="4000" dirty="0"/>
              <a:t>)</a:t>
            </a:r>
            <a:endParaRPr 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323421" y="3429000"/>
            <a:ext cx="1134167" cy="239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Rectangular Callout 18"/>
          <p:cNvSpPr/>
          <p:nvPr/>
        </p:nvSpPr>
        <p:spPr>
          <a:xfrm>
            <a:off x="323421" y="2972121"/>
            <a:ext cx="826931" cy="437670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主題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211213" y="4303986"/>
            <a:ext cx="1649117" cy="1638768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與此篇文章相關主題，可點選連結到相關主題的文章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860331" y="4303986"/>
            <a:ext cx="5713781" cy="958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5" y="2515596"/>
            <a:ext cx="745588" cy="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9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36" y="831483"/>
            <a:ext cx="8264144" cy="422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554262" y="4359972"/>
            <a:ext cx="1430809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CITATION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2065302" y="4132960"/>
            <a:ext cx="6270983" cy="8711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2" y="1344350"/>
            <a:ext cx="7971649" cy="534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295276" y="63716"/>
            <a:ext cx="8229600" cy="67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(Citing References)</a:t>
            </a:r>
            <a:endParaRPr 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2065303" y="6271999"/>
            <a:ext cx="5981417" cy="402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065303" y="3389586"/>
            <a:ext cx="5981417" cy="2842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489671" y="1504121"/>
            <a:ext cx="1156561" cy="220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Rectangular Callout 18"/>
          <p:cNvSpPr/>
          <p:nvPr/>
        </p:nvSpPr>
        <p:spPr>
          <a:xfrm>
            <a:off x="6802675" y="1426637"/>
            <a:ext cx="1373361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rgbClr val="0070C0"/>
                </a:solidFill>
              </a:rPr>
              <a:t>XML</a:t>
            </a:r>
            <a:r>
              <a:rPr lang="zh-TW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</a:rPr>
              <a:t>/</a:t>
            </a:r>
            <a:r>
              <a:rPr lang="zh-TW" altLang="en-US" sz="2000" b="1" dirty="0">
                <a:solidFill>
                  <a:srgbClr val="0070C0"/>
                </a:solidFill>
              </a:rPr>
              <a:t>注釋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536570" y="6232194"/>
            <a:ext cx="1466192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被文獻引用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Rectangular Callout 18"/>
          <p:cNvSpPr/>
          <p:nvPr/>
        </p:nvSpPr>
        <p:spPr>
          <a:xfrm>
            <a:off x="732957" y="4592370"/>
            <a:ext cx="1252114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引用文獻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3" y="1425350"/>
            <a:ext cx="673022" cy="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5" grpId="0" animBg="1"/>
      <p:bldP spid="16" grpId="0" animBg="1"/>
      <p:bldP spid="29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2" y="1060574"/>
            <a:ext cx="7899269" cy="41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xfrm>
            <a:off x="295276" y="63716"/>
            <a:ext cx="8229600" cy="6705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內容瀏覽  </a:t>
            </a:r>
            <a:r>
              <a:rPr lang="en-US" altLang="zh-TW" sz="4000" dirty="0"/>
              <a:t>(2D/3D</a:t>
            </a:r>
            <a:r>
              <a:rPr lang="zh-TW" altLang="en-US" sz="4000" dirty="0"/>
              <a:t>圖示</a:t>
            </a:r>
            <a:r>
              <a:rPr lang="en-US" altLang="zh-TW" sz="4000" dirty="0"/>
              <a:t>)  NEW</a:t>
            </a:r>
            <a:endParaRPr 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54262" y="3563426"/>
            <a:ext cx="1156561" cy="220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Rectangular Callout 18"/>
          <p:cNvSpPr/>
          <p:nvPr/>
        </p:nvSpPr>
        <p:spPr>
          <a:xfrm>
            <a:off x="7102220" y="1843784"/>
            <a:ext cx="1373361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rgbClr val="0070C0"/>
                </a:solidFill>
              </a:rPr>
              <a:t>XML</a:t>
            </a:r>
            <a:r>
              <a:rPr lang="zh-TW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</a:rPr>
              <a:t>/</a:t>
            </a:r>
            <a:r>
              <a:rPr lang="zh-TW" altLang="en-US" sz="2000" b="1" dirty="0">
                <a:solidFill>
                  <a:srgbClr val="0070C0"/>
                </a:solidFill>
              </a:rPr>
              <a:t>注釋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5862" y="2260931"/>
            <a:ext cx="1156561" cy="220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61" y="3127007"/>
            <a:ext cx="6009518" cy="31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48" y="2212528"/>
            <a:ext cx="786079" cy="37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8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8234"/>
            <a:ext cx="8229600" cy="48402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246120" y="6498336"/>
            <a:ext cx="2895600" cy="170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線上閱覽</a:t>
            </a:r>
            <a:r>
              <a:rPr lang="en-US" altLang="zh-TW" sz="4000" dirty="0"/>
              <a:t>/</a:t>
            </a:r>
            <a:r>
              <a:rPr lang="zh-TW" altLang="en-US" sz="4000" dirty="0"/>
              <a:t>註解功能  </a:t>
            </a:r>
            <a:r>
              <a:rPr lang="en-US" altLang="zh-TW" sz="4000" dirty="0"/>
              <a:t>(View/Annotate)</a:t>
            </a:r>
            <a:endParaRPr lang="en-US" sz="4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693920" y="3412060"/>
            <a:ext cx="2743060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zh-TW" altLang="en-US" sz="2000" b="1" dirty="0">
                <a:solidFill>
                  <a:srgbClr val="0070C0"/>
                </a:solidFill>
              </a:rPr>
              <a:t>反白需要註解的內容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Rectangular Callout 18"/>
          <p:cNvSpPr/>
          <p:nvPr/>
        </p:nvSpPr>
        <p:spPr>
          <a:xfrm>
            <a:off x="4394752" y="2445574"/>
            <a:ext cx="1347924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輸入註解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52" y="2921522"/>
            <a:ext cx="2019300" cy="98107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5404402" y="1846916"/>
            <a:ext cx="850624" cy="2284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03736"/>
            <a:ext cx="8229600" cy="8605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566" y="3555243"/>
            <a:ext cx="3753135" cy="457199"/>
          </a:xfrm>
          <a:prstGeom prst="rect">
            <a:avLst/>
          </a:prstGeom>
        </p:spPr>
      </p:pic>
      <p:sp>
        <p:nvSpPr>
          <p:cNvPr id="16" name="Rectangular Callout 18"/>
          <p:cNvSpPr/>
          <p:nvPr/>
        </p:nvSpPr>
        <p:spPr>
          <a:xfrm>
            <a:off x="4534314" y="4046293"/>
            <a:ext cx="1295400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zh-TW" altLang="en-US" sz="2000" b="1" dirty="0">
                <a:solidFill>
                  <a:srgbClr val="0070C0"/>
                </a:solidFill>
              </a:rPr>
              <a:t>完成註解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Rectangular Callout 18"/>
          <p:cNvSpPr/>
          <p:nvPr/>
        </p:nvSpPr>
        <p:spPr>
          <a:xfrm>
            <a:off x="6414052" y="1752543"/>
            <a:ext cx="1295400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zh-TW" altLang="en-US" sz="2000" b="1" dirty="0">
                <a:solidFill>
                  <a:srgbClr val="0070C0"/>
                </a:solidFill>
              </a:rPr>
              <a:t>註解教學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22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1105771"/>
            <a:ext cx="8229600" cy="487224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6508224" y="2569927"/>
            <a:ext cx="1503234" cy="700931"/>
          </a:xfrm>
          <a:prstGeom prst="wedgeRectCallout">
            <a:avLst>
              <a:gd name="adj1" fmla="val -57862"/>
              <a:gd name="adj2" fmla="val 90681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600" b="1" dirty="0">
                <a:solidFill>
                  <a:srgbClr val="0070C0"/>
                </a:solidFill>
              </a:rPr>
              <a:t>申請個人帳號登入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5641" r="17442"/>
          <a:stretch/>
        </p:blipFill>
        <p:spPr bwMode="auto">
          <a:xfrm>
            <a:off x="378132" y="520587"/>
            <a:ext cx="8386040" cy="64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7958"/>
            <a:ext cx="8229600" cy="670560"/>
          </a:xfrm>
        </p:spPr>
        <p:txBody>
          <a:bodyPr/>
          <a:lstStyle/>
          <a:p>
            <a:r>
              <a:rPr lang="en-US" altLang="zh-TW" sz="3000" dirty="0"/>
              <a:t>Dashboard</a:t>
            </a:r>
            <a:endParaRPr lang="en-US" sz="3000" dirty="0"/>
          </a:p>
        </p:txBody>
      </p:sp>
      <p:sp>
        <p:nvSpPr>
          <p:cNvPr id="11" name="Rectangular Callout 18"/>
          <p:cNvSpPr/>
          <p:nvPr/>
        </p:nvSpPr>
        <p:spPr>
          <a:xfrm>
            <a:off x="1996816" y="897197"/>
            <a:ext cx="1215402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檢索紀錄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ectangular Callout 18"/>
          <p:cNvSpPr/>
          <p:nvPr/>
        </p:nvSpPr>
        <p:spPr>
          <a:xfrm>
            <a:off x="6154677" y="3504655"/>
            <a:ext cx="707093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註釋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Rectangular Callout 18"/>
          <p:cNvSpPr/>
          <p:nvPr/>
        </p:nvSpPr>
        <p:spPr>
          <a:xfrm>
            <a:off x="6184760" y="4634406"/>
            <a:ext cx="998642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收藏夾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Rectangular Callout 18"/>
          <p:cNvSpPr/>
          <p:nvPr/>
        </p:nvSpPr>
        <p:spPr>
          <a:xfrm>
            <a:off x="6154677" y="6085965"/>
            <a:ext cx="1841587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儲存檢索條件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ectangular Callout 18"/>
          <p:cNvSpPr/>
          <p:nvPr/>
        </p:nvSpPr>
        <p:spPr>
          <a:xfrm>
            <a:off x="6076380" y="1035568"/>
            <a:ext cx="1215402" cy="417147"/>
          </a:xfrm>
          <a:prstGeom prst="wedgeRectCallout">
            <a:avLst>
              <a:gd name="adj1" fmla="val -41765"/>
              <a:gd name="adj2" fmla="val -19589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個人偏好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Rectangular Callout 18"/>
          <p:cNvSpPr/>
          <p:nvPr/>
        </p:nvSpPr>
        <p:spPr>
          <a:xfrm>
            <a:off x="6101205" y="2361353"/>
            <a:ext cx="1233822" cy="417147"/>
          </a:xfrm>
          <a:prstGeom prst="wedgeRectCallout">
            <a:avLst>
              <a:gd name="adj1" fmla="val 31813"/>
              <a:gd name="adj2" fmla="val -12030"/>
            </a:avLst>
          </a:prstGeom>
          <a:solidFill>
            <a:schemeClr val="accent4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rgbClr val="0070C0"/>
                </a:solidFill>
              </a:rPr>
              <a:t>線上課程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89227" y="3025730"/>
            <a:ext cx="7620000" cy="2137143"/>
          </a:xfrm>
        </p:spPr>
        <p:txBody>
          <a:bodyPr/>
          <a:lstStyle/>
          <a:p>
            <a:r>
              <a:rPr lang="zh-TW" altLang="en-US" sz="2000" dirty="0"/>
              <a:t>若有任何問題歡迎與我們聯繫</a:t>
            </a:r>
            <a:r>
              <a:rPr lang="en-US" altLang="zh-TW" sz="2000" dirty="0"/>
              <a:t>!!</a:t>
            </a: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r>
              <a:rPr lang="zh-TW" altLang="en-US" sz="2000" dirty="0"/>
              <a:t>涵堂資訊有限公司</a:t>
            </a:r>
            <a:br>
              <a:rPr lang="en-US" altLang="zh-TW" sz="2000" dirty="0"/>
            </a:br>
            <a:r>
              <a:rPr lang="zh-TW" altLang="en-US" sz="2000" dirty="0"/>
              <a:t>客服信箱</a:t>
            </a:r>
            <a:r>
              <a:rPr lang="en-US" altLang="zh-TW" sz="2000" dirty="0"/>
              <a:t>:service@hintoninfo.com</a:t>
            </a:r>
            <a:br>
              <a:rPr lang="en-US" altLang="zh-TW" sz="2000" dirty="0"/>
            </a:br>
            <a:r>
              <a:rPr lang="en-US" altLang="zh-TW" sz="2000" dirty="0"/>
              <a:t>TEL: (02)27993110 </a:t>
            </a:r>
            <a:br>
              <a:rPr lang="en-US" altLang="zh-TW" sz="2000" dirty="0"/>
            </a:br>
            <a:br>
              <a:rPr lang="en-US" altLang="zh-TW" dirty="0"/>
            </a:br>
            <a:br>
              <a:rPr lang="en-US" altLang="zh-TW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27" y="3717939"/>
            <a:ext cx="1617611" cy="491285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213979"/>
            <a:ext cx="3216495" cy="349920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7322" y="689747"/>
            <a:ext cx="755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zh-TW" sz="2800" b="1" dirty="0" err="1">
                <a:solidFill>
                  <a:schemeClr val="bg1"/>
                </a:solidFill>
                <a:latin typeface="+mj-ea"/>
                <a:ea typeface="+mj-ea"/>
                <a:cs typeface="+mj-cs"/>
              </a:rPr>
              <a:t>立刻掃描加入涵堂資訊LINE@好友</a:t>
            </a:r>
            <a:endParaRPr lang="zh-TW" altLang="zh-TW" sz="2800" b="1" dirty="0">
              <a:solidFill>
                <a:schemeClr val="bg1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7322" y="1229404"/>
            <a:ext cx="699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資料庫最新消息及功能</a:t>
            </a:r>
            <a:r>
              <a:rPr lang="en-IN" altLang="zh-TW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x </a:t>
            </a:r>
            <a:r>
              <a:rPr lang="zh-TW" altLang="zh-TW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抽獎活動</a:t>
            </a:r>
            <a:r>
              <a:rPr lang="en-IN" altLang="zh-TW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x </a:t>
            </a:r>
            <a:r>
              <a:rPr lang="zh-TW" altLang="zh-TW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系統異常回覆 一手掌握</a:t>
            </a:r>
          </a:p>
        </p:txBody>
      </p:sp>
    </p:spTree>
    <p:extLst>
      <p:ext uri="{BB962C8B-B14F-4D97-AF65-F5344CB8AC3E}">
        <p14:creationId xmlns:p14="http://schemas.microsoft.com/office/powerpoint/2010/main" val="15392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97528"/>
            <a:ext cx="8686980" cy="374337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/>
              <a:t>ociety of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utomotive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dirty="0"/>
              <a:t>ngineers </a:t>
            </a:r>
            <a:r>
              <a:rPr lang="zh-TW" altLang="en-US" dirty="0"/>
              <a:t>「國際自動機工程師學會」</a:t>
            </a:r>
            <a:endParaRPr lang="en-US" altLang="zh-TW" dirty="0"/>
          </a:p>
          <a:p>
            <a:endParaRPr lang="en-US" altLang="zh-TW" sz="2100" dirty="0"/>
          </a:p>
          <a:p>
            <a:r>
              <a:rPr lang="zh-TW" altLang="en-US" sz="2100" dirty="0"/>
              <a:t>歷史沿革</a:t>
            </a:r>
            <a:r>
              <a:rPr lang="en-US" altLang="zh-TW" sz="2100" dirty="0"/>
              <a:t>:</a:t>
            </a:r>
          </a:p>
          <a:p>
            <a:pPr lvl="1"/>
            <a:r>
              <a:rPr lang="en-US" altLang="zh-TW" sz="2000" dirty="0"/>
              <a:t>1905 </a:t>
            </a:r>
            <a:r>
              <a:rPr lang="zh-TW" altLang="en-US" sz="2000" dirty="0"/>
              <a:t>年成立於美國</a:t>
            </a:r>
            <a:endParaRPr lang="en-US" altLang="zh-TW" sz="2000" dirty="0"/>
          </a:p>
          <a:p>
            <a:pPr lvl="2"/>
            <a:r>
              <a:rPr lang="zh-TW" altLang="en-US" sz="2000" dirty="0"/>
              <a:t>創辦人</a:t>
            </a:r>
            <a:r>
              <a:rPr lang="en-US" altLang="zh-TW" sz="2000" dirty="0"/>
              <a:t>&amp;</a:t>
            </a:r>
            <a:r>
              <a:rPr lang="zh-TW" altLang="en-US" sz="2000" dirty="0"/>
              <a:t>知名成員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Ford, Wright, Kettering</a:t>
            </a:r>
          </a:p>
          <a:p>
            <a:pPr lvl="1"/>
            <a:r>
              <a:rPr lang="zh-TW" altLang="en-US" sz="2000" dirty="0"/>
              <a:t>目前會員</a:t>
            </a:r>
            <a:r>
              <a:rPr lang="en-US" altLang="zh-TW" sz="2000" dirty="0"/>
              <a:t>:14</a:t>
            </a:r>
            <a:r>
              <a:rPr lang="zh-TW" altLang="en-US" sz="2000" dirty="0"/>
              <a:t>萬</a:t>
            </a:r>
            <a:r>
              <a:rPr lang="en-US" altLang="zh-TW" sz="2000" dirty="0"/>
              <a:t>+</a:t>
            </a:r>
            <a:r>
              <a:rPr lang="zh-TW" altLang="en-US" sz="2000" dirty="0"/>
              <a:t>會員</a:t>
            </a:r>
            <a:r>
              <a:rPr lang="en-US" altLang="zh-TW" sz="2000" dirty="0"/>
              <a:t> </a:t>
            </a:r>
            <a:r>
              <a:rPr lang="zh-TW" altLang="en-US" sz="2000" dirty="0"/>
              <a:t>，遍佈全球</a:t>
            </a:r>
            <a:r>
              <a:rPr lang="en-US" altLang="zh-TW" sz="2000" dirty="0"/>
              <a:t>110</a:t>
            </a:r>
            <a:r>
              <a:rPr lang="zh-TW" altLang="en-US" sz="2000" dirty="0"/>
              <a:t>個國家</a:t>
            </a:r>
            <a:endParaRPr lang="en-US" altLang="zh-TW" sz="2000" dirty="0"/>
          </a:p>
          <a:p>
            <a:pPr lvl="1"/>
            <a:r>
              <a:rPr lang="en-US" altLang="zh-TW" sz="2000" dirty="0"/>
              <a:t>1981 </a:t>
            </a:r>
            <a:r>
              <a:rPr lang="zh-TW" altLang="en-US" sz="2000" dirty="0"/>
              <a:t>年成立中華民國分會</a:t>
            </a:r>
            <a:r>
              <a:rPr lang="en-US" altLang="zh-TW" sz="2000" dirty="0"/>
              <a:t> ( SAE Taipei Section ) </a:t>
            </a:r>
          </a:p>
          <a:p>
            <a:pPr lvl="1"/>
            <a:r>
              <a:rPr lang="en-US" altLang="zh-TW" sz="2000" dirty="0"/>
              <a:t>SAE</a:t>
            </a:r>
            <a:r>
              <a:rPr lang="zh-TW" altLang="en-US" sz="2000" dirty="0"/>
              <a:t>中華民國自動機工程學會</a:t>
            </a:r>
            <a:endParaRPr lang="en-US" altLang="zh-TW" sz="2000" dirty="0"/>
          </a:p>
          <a:p>
            <a:endParaRPr lang="zh-TW" altLang="en-US" sz="21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170156"/>
            <a:ext cx="8229600" cy="670560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altLang="zh-TW" sz="4000" dirty="0"/>
              <a:t>SAE International</a:t>
            </a:r>
            <a:endParaRPr lang="zh-TW" alt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35208" y="4207250"/>
            <a:ext cx="1085849" cy="2029436"/>
            <a:chOff x="2535230" y="3809997"/>
            <a:chExt cx="1447798" cy="270591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" t="3900" r="10515" b="6339"/>
            <a:stretch>
              <a:fillRect/>
            </a:stretch>
          </p:blipFill>
          <p:spPr bwMode="auto">
            <a:xfrm>
              <a:off x="2535230" y="3809997"/>
              <a:ext cx="1431925" cy="2057400"/>
            </a:xfrm>
            <a:prstGeom prst="rect">
              <a:avLst/>
            </a:prstGeom>
            <a:noFill/>
            <a:ln w="9360">
              <a:solidFill>
                <a:srgbClr val="F0EFE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257" t="3900" r="10515" b="6339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687629" y="5867399"/>
              <a:ext cx="1295399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844"/>
                </a:spcBef>
              </a:pPr>
              <a:r>
                <a:rPr lang="en-US" altLang="zh-TW" sz="1350" dirty="0">
                  <a:solidFill>
                    <a:srgbClr val="000000"/>
                  </a:solidFill>
                </a:rPr>
                <a:t>Ford	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37180" y="4207250"/>
            <a:ext cx="1079897" cy="1830356"/>
            <a:chOff x="346870" y="3757615"/>
            <a:chExt cx="1439863" cy="2440474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28" t="20805" r="28674" b="36389"/>
            <a:stretch>
              <a:fillRect/>
            </a:stretch>
          </p:blipFill>
          <p:spPr bwMode="auto">
            <a:xfrm>
              <a:off x="346870" y="3757615"/>
              <a:ext cx="1439863" cy="2057400"/>
            </a:xfrm>
            <a:prstGeom prst="rect">
              <a:avLst/>
            </a:prstGeom>
            <a:noFill/>
            <a:ln w="12600">
              <a:solidFill>
                <a:srgbClr val="F0EFE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1328" t="20805" r="28674" b="36389"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82226" y="5826576"/>
              <a:ext cx="914400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844"/>
                </a:spcBef>
              </a:pPr>
              <a:r>
                <a:rPr lang="en-US" altLang="zh-TW" sz="1350" dirty="0">
                  <a:solidFill>
                    <a:srgbClr val="000000"/>
                  </a:solidFill>
                </a:rPr>
                <a:t>Wright</a:t>
              </a:r>
            </a:p>
          </p:txBody>
        </p:sp>
      </p:grp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02-2799-3110/ 06-209-2707</a:t>
            </a:r>
          </a:p>
          <a:p>
            <a:r>
              <a:rPr lang="en-US" dirty="0"/>
              <a:t>service@hintoninfo.com</a:t>
            </a:r>
          </a:p>
        </p:txBody>
      </p:sp>
    </p:spTree>
    <p:extLst>
      <p:ext uri="{BB962C8B-B14F-4D97-AF65-F5344CB8AC3E}">
        <p14:creationId xmlns:p14="http://schemas.microsoft.com/office/powerpoint/2010/main" val="191677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14965"/>
            <a:ext cx="6953003" cy="4876800"/>
          </a:xfrm>
        </p:spPr>
        <p:txBody>
          <a:bodyPr/>
          <a:lstStyle/>
          <a:p>
            <a:r>
              <a:rPr lang="en-US" altLang="zh-TW" sz="2100" dirty="0"/>
              <a:t>SAE</a:t>
            </a:r>
            <a:r>
              <a:rPr lang="zh-TW" altLang="en-US" sz="2100" dirty="0"/>
              <a:t> 任務與活動：</a:t>
            </a:r>
            <a:endParaRPr lang="en-US" altLang="zh-TW" sz="2100" dirty="0"/>
          </a:p>
          <a:p>
            <a:pPr lvl="1"/>
            <a:r>
              <a:rPr lang="zh-TW" altLang="en-US" sz="1950" b="1" dirty="0"/>
              <a:t>出版</a:t>
            </a:r>
            <a:r>
              <a:rPr lang="zh-TW" altLang="en-US" sz="1950" dirty="0"/>
              <a:t>：期刊、技術論文、標準、雜誌、電子書</a:t>
            </a:r>
            <a:r>
              <a:rPr lang="en-US" altLang="zh-TW" sz="1950" dirty="0"/>
              <a:t>…</a:t>
            </a:r>
          </a:p>
          <a:p>
            <a:pPr lvl="1"/>
            <a:r>
              <a:rPr lang="zh-TW" altLang="en-US" sz="1950" b="1" dirty="0"/>
              <a:t>會議 </a:t>
            </a:r>
            <a:r>
              <a:rPr lang="en-US" altLang="zh-TW" sz="1950" dirty="0"/>
              <a:t>:</a:t>
            </a:r>
            <a:r>
              <a:rPr lang="zh-TW" altLang="en-US" sz="1950" dirty="0"/>
              <a:t>  </a:t>
            </a:r>
            <a:r>
              <a:rPr lang="en-US" altLang="zh-TW" sz="1950" dirty="0"/>
              <a:t>SAE</a:t>
            </a:r>
            <a:r>
              <a:rPr lang="zh-TW" altLang="en-US" sz="1950" dirty="0"/>
              <a:t> 每年會舉辦超過</a:t>
            </a:r>
            <a:r>
              <a:rPr lang="en-US" altLang="zh-TW" sz="1950" dirty="0"/>
              <a:t>25</a:t>
            </a:r>
            <a:r>
              <a:rPr lang="zh-TW" altLang="en-US" sz="1950" dirty="0"/>
              <a:t>場會議及展覽</a:t>
            </a:r>
            <a:endParaRPr lang="en-US" altLang="zh-TW" sz="1950" dirty="0"/>
          </a:p>
          <a:p>
            <a:pPr marL="342900" lvl="1" indent="-342900">
              <a:buFont typeface="Wingdings" panose="05000000000000000000" pitchFamily="2" charset="2"/>
              <a:buChar char="u"/>
            </a:pPr>
            <a:r>
              <a:rPr lang="zh-TW" altLang="en-US" sz="1950" b="1" dirty="0"/>
              <a:t> </a:t>
            </a:r>
            <a:r>
              <a:rPr lang="en-US" altLang="zh-TW" sz="1950" b="1" dirty="0"/>
              <a:t>SAE World Congress &amp; Exhibition</a:t>
            </a:r>
            <a:r>
              <a:rPr lang="zh-TW" altLang="en-US" sz="1950" b="1" dirty="0"/>
              <a:t> </a:t>
            </a:r>
            <a:r>
              <a:rPr lang="en-US" altLang="zh-TW" sz="1950" b="1" dirty="0"/>
              <a:t>(SAE </a:t>
            </a:r>
            <a:r>
              <a:rPr lang="zh-TW" altLang="en-US" sz="1950" b="1" dirty="0"/>
              <a:t>年會</a:t>
            </a:r>
            <a:r>
              <a:rPr lang="en-US" altLang="zh-TW" sz="1950" b="1" dirty="0"/>
              <a:t>)</a:t>
            </a:r>
          </a:p>
          <a:p>
            <a:pPr lvl="1"/>
            <a:endParaRPr lang="en-US" altLang="zh-TW" sz="1950" b="1" dirty="0"/>
          </a:p>
          <a:p>
            <a:pPr lvl="1"/>
            <a:endParaRPr lang="en-US" altLang="zh-TW" sz="1950" b="1" dirty="0"/>
          </a:p>
          <a:p>
            <a:pPr lvl="1"/>
            <a:endParaRPr lang="en-US" altLang="zh-TW" sz="1950" b="1" dirty="0"/>
          </a:p>
          <a:p>
            <a:pPr lvl="1"/>
            <a:r>
              <a:rPr lang="zh-TW" altLang="en-US" sz="1950" b="1" dirty="0"/>
              <a:t>                                                               </a:t>
            </a:r>
            <a:endParaRPr lang="en-US" altLang="zh-TW" sz="1950" b="1" dirty="0"/>
          </a:p>
          <a:p>
            <a:pPr lvl="1"/>
            <a:endParaRPr lang="en-US" altLang="zh-TW" sz="1950" b="1" dirty="0"/>
          </a:p>
          <a:p>
            <a:pPr lvl="1"/>
            <a:r>
              <a:rPr lang="zh-TW" altLang="en-US" sz="1950" b="1" dirty="0"/>
              <a:t> 教育：</a:t>
            </a:r>
            <a:r>
              <a:rPr lang="zh-TW" altLang="en-US" sz="1950" dirty="0"/>
              <a:t>競賽活動</a:t>
            </a:r>
            <a:endParaRPr lang="en-US" altLang="zh-TW" sz="1950" dirty="0"/>
          </a:p>
          <a:p>
            <a:pPr lvl="2">
              <a:buFont typeface="Wingdings" panose="05000000000000000000" pitchFamily="2" charset="2"/>
              <a:buChar char="u"/>
            </a:pPr>
            <a:r>
              <a:rPr lang="zh-TW" altLang="en-US" sz="1950" dirty="0"/>
              <a:t>  </a:t>
            </a:r>
            <a:r>
              <a:rPr lang="en-US" altLang="zh-TW" sz="1950" dirty="0"/>
              <a:t>SAE </a:t>
            </a:r>
            <a:r>
              <a:rPr lang="zh-TW" altLang="en-US" sz="1950" dirty="0"/>
              <a:t>環保節能車大賽</a:t>
            </a:r>
            <a:endParaRPr lang="en-US" altLang="zh-TW" sz="195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SAE International</a:t>
            </a:r>
            <a:endParaRPr lang="zh-TW" altLang="en-US" dirty="0"/>
          </a:p>
        </p:txBody>
      </p:sp>
      <p:pic>
        <p:nvPicPr>
          <p:cNvPr id="7" name="Picture 4" descr="https://scontent.ftpe8-2.fna.fbcdn.net/v/t1.0-9/21768110_1491011360964298_6143496400429627141_n.jpg?_nc_cat=0&amp;oh=623c40b69cbf2ff9098275495d4e007e&amp;oe=5B60345A">
            <a:extLst>
              <a:ext uri="{FF2B5EF4-FFF2-40B4-BE49-F238E27FC236}">
                <a16:creationId xmlns:a16="http://schemas.microsoft.com/office/drawing/2014/main" id="{4ABB5084-C5AD-4D9D-87E2-C347DB43E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7" y="4439478"/>
            <a:ext cx="2250247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tpe8-2.fna.fbcdn.net/v/t1.0-9/30571584_10155712390488717_5594184384946870071_n.jpg?_nc_cat=0&amp;oh=dc8370a5bda946fbd833457243601175&amp;oe=5B5E9F2A">
            <a:extLst>
              <a:ext uri="{FF2B5EF4-FFF2-40B4-BE49-F238E27FC236}">
                <a16:creationId xmlns:a16="http://schemas.microsoft.com/office/drawing/2014/main" id="{5C3D3486-F4F1-4429-B615-486DEAD4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69703"/>
            <a:ext cx="2723322" cy="1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ååè£¡å¯è½æä¸æå¤äºº">
            <a:extLst>
              <a:ext uri="{FF2B5EF4-FFF2-40B4-BE49-F238E27FC236}">
                <a16:creationId xmlns:a16="http://schemas.microsoft.com/office/drawing/2014/main" id="{F02C8073-9122-4CA1-84AE-586549E8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21" y="2764401"/>
            <a:ext cx="2723322" cy="1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43402C5-199F-44EE-BA2D-954DA22FB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5049078"/>
            <a:ext cx="3280567" cy="1298713"/>
          </a:xfrm>
          <a:prstGeom prst="rect">
            <a:avLst/>
          </a:prstGeom>
        </p:spPr>
      </p:pic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467950" y="6541947"/>
            <a:ext cx="2133600" cy="170688"/>
          </a:xfrm>
        </p:spPr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</p:spTree>
    <p:extLst>
      <p:ext uri="{BB962C8B-B14F-4D97-AF65-F5344CB8AC3E}">
        <p14:creationId xmlns:p14="http://schemas.microsoft.com/office/powerpoint/2010/main" val="285196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800" y="921937"/>
            <a:ext cx="3690651" cy="539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Autofit/>
          </a:bodyPr>
          <a:lstStyle/>
          <a:p>
            <a:r>
              <a:rPr lang="zh-TW" altLang="en-US" sz="4000" dirty="0"/>
              <a:t>歷史人物的見證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58552" y="4800600"/>
            <a:ext cx="3208295" cy="7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TW" sz="1350" dirty="0">
                <a:solidFill>
                  <a:srgbClr val="000000"/>
                </a:solidFill>
              </a:rPr>
              <a:t>“SAE</a:t>
            </a:r>
            <a:r>
              <a:rPr lang="zh-TW" altLang="zh-TW" sz="1500" dirty="0">
                <a:solidFill>
                  <a:srgbClr val="000000"/>
                </a:solidFill>
                <a:ea typeface="標楷體" pitchFamily="65" charset="-120"/>
              </a:rPr>
              <a:t>提供的資料非常值得參考</a:t>
            </a:r>
            <a:endParaRPr lang="en-US" altLang="zh-TW" sz="1500" dirty="0">
              <a:solidFill>
                <a:srgbClr val="000000"/>
              </a:solidFill>
              <a:ea typeface="標楷體" pitchFamily="65" charset="-120"/>
            </a:endParaRPr>
          </a:p>
          <a:p>
            <a:pPr eaLnBrk="1" hangingPunct="1">
              <a:buClrTx/>
              <a:buFontTx/>
              <a:buNone/>
            </a:pPr>
            <a:r>
              <a:rPr lang="en-US" altLang="zh-TW" sz="1500" dirty="0">
                <a:solidFill>
                  <a:srgbClr val="000000"/>
                </a:solidFill>
                <a:ea typeface="標楷體" pitchFamily="65" charset="-120"/>
              </a:rPr>
              <a:t>  </a:t>
            </a:r>
            <a:r>
              <a:rPr lang="zh-TW" altLang="zh-TW" sz="1500" dirty="0">
                <a:solidFill>
                  <a:srgbClr val="000000"/>
                </a:solidFill>
                <a:ea typeface="標楷體" pitchFamily="65" charset="-120"/>
              </a:rPr>
              <a:t>工業人員都應該加入會員</a:t>
            </a:r>
            <a:r>
              <a:rPr lang="zh-TW" altLang="zh-TW" sz="1350" dirty="0">
                <a:solidFill>
                  <a:srgbClr val="000000"/>
                </a:solidFill>
              </a:rPr>
              <a:t>。</a:t>
            </a:r>
            <a:r>
              <a:rPr lang="en-US" altLang="zh-TW" sz="1350" dirty="0">
                <a:solidFill>
                  <a:srgbClr val="000000"/>
                </a:solidFill>
              </a:rPr>
              <a:t>”	</a:t>
            </a:r>
          </a:p>
          <a:p>
            <a:pPr eaLnBrk="1" hangingPunct="1">
              <a:buClrTx/>
              <a:buFontTx/>
              <a:buNone/>
            </a:pPr>
            <a:r>
              <a:rPr lang="en-US" altLang="zh-TW" sz="1350" dirty="0">
                <a:solidFill>
                  <a:srgbClr val="000000"/>
                </a:solidFill>
              </a:rPr>
              <a:t>                   Orville Wright, 1918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02-2799-3110/</a:t>
            </a:r>
          </a:p>
          <a:p>
            <a:r>
              <a:rPr lang="en-US" dirty="0"/>
              <a:t>service@hintoninfo.com</a:t>
            </a:r>
          </a:p>
        </p:txBody>
      </p:sp>
    </p:spTree>
    <p:extLst>
      <p:ext uri="{BB962C8B-B14F-4D97-AF65-F5344CB8AC3E}">
        <p14:creationId xmlns:p14="http://schemas.microsoft.com/office/powerpoint/2010/main" val="398001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895600"/>
            <a:ext cx="7620000" cy="731520"/>
          </a:xfrm>
        </p:spPr>
        <p:txBody>
          <a:bodyPr/>
          <a:lstStyle/>
          <a:p>
            <a:pPr algn="ctr"/>
            <a:r>
              <a:rPr lang="en-US" altLang="zh-TW" sz="3600" dirty="0"/>
              <a:t>SAE MOBILUS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3140" y="2698913"/>
            <a:ext cx="3169702" cy="1541624"/>
          </a:xfrm>
          <a:prstGeom prst="rect">
            <a:avLst/>
          </a:prstGeom>
        </p:spPr>
      </p:pic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10893" y="1762126"/>
            <a:ext cx="3161109" cy="18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469"/>
              </a:spcBef>
            </a:pPr>
            <a:r>
              <a:rPr lang="en-US" altLang="zh-TW" sz="75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idx="1"/>
          </p:nvPr>
        </p:nvSpPr>
        <p:spPr>
          <a:xfrm>
            <a:off x="304799" y="990600"/>
            <a:ext cx="4534487" cy="48768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 dirty="0"/>
              <a:t>檢索平台穩定</a:t>
            </a:r>
            <a:endParaRPr lang="en-US" altLang="zh-TW" dirty="0"/>
          </a:p>
          <a:p>
            <a:pPr lvl="1"/>
            <a:r>
              <a:rPr lang="zh-TW" altLang="en-US" sz="2100" dirty="0"/>
              <a:t>並提供資料庫管理、維護及相關技術支援</a:t>
            </a:r>
            <a:endParaRPr lang="en-US" altLang="zh-TW" sz="2100" dirty="0"/>
          </a:p>
          <a:p>
            <a:r>
              <a:rPr lang="zh-TW" altLang="en-US" dirty="0"/>
              <a:t>收錄資料內容豐富</a:t>
            </a:r>
            <a:endParaRPr lang="en-US" altLang="zh-TW" dirty="0"/>
          </a:p>
          <a:p>
            <a:pPr lvl="1"/>
            <a:r>
              <a:rPr lang="zh-TW" altLang="en-US" sz="2100" dirty="0"/>
              <a:t>涵蓋領域包含路面、水上、航空及航太機械等各式動力工具</a:t>
            </a:r>
            <a:endParaRPr lang="en-US" altLang="zh-TW" sz="2100" dirty="0"/>
          </a:p>
          <a:p>
            <a:pPr lvl="1"/>
            <a:r>
              <a:rPr lang="zh-TW" altLang="en-US" sz="2100" dirty="0"/>
              <a:t>歷史資料收錄年代完整</a:t>
            </a:r>
            <a:endParaRPr lang="en-US" altLang="zh-TW" sz="2100" dirty="0"/>
          </a:p>
          <a:p>
            <a:r>
              <a:rPr lang="zh-TW" altLang="en-US" dirty="0"/>
              <a:t>資料權威</a:t>
            </a:r>
            <a:endParaRPr lang="en-US" altLang="zh-TW" dirty="0"/>
          </a:p>
          <a:p>
            <a:pPr lvl="1"/>
            <a:r>
              <a:rPr lang="zh-TW" altLang="en-US" sz="2100" dirty="0"/>
              <a:t>每月更新確保資訊即時性</a:t>
            </a:r>
          </a:p>
          <a:p>
            <a:pPr lvl="1"/>
            <a:r>
              <a:rPr lang="zh-TW" altLang="en-US" sz="2100" dirty="0"/>
              <a:t>資訊來源可靠，深受國際知名企業所信賴</a:t>
            </a:r>
            <a:endParaRPr lang="en-US" altLang="zh-TW" sz="2100" dirty="0"/>
          </a:p>
          <a:p>
            <a:endParaRPr lang="en-US" altLang="zh-TW" sz="1875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SAE </a:t>
            </a:r>
            <a:r>
              <a:rPr lang="en-US" altLang="zh-TW" dirty="0"/>
              <a:t>MOBILUS</a:t>
            </a:r>
            <a:r>
              <a:rPr lang="zh-TW" altLang="en-US" dirty="0"/>
              <a:t>：最可靠的電子資源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72002" y="3011441"/>
            <a:ext cx="1103915" cy="9165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544355" y="1746084"/>
            <a:ext cx="293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高讀者滿意度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全球續訂率達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98%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</p:spTree>
    <p:extLst>
      <p:ext uri="{BB962C8B-B14F-4D97-AF65-F5344CB8AC3E}">
        <p14:creationId xmlns:p14="http://schemas.microsoft.com/office/powerpoint/2010/main" val="161381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idx="1"/>
          </p:nvPr>
        </p:nvSpPr>
        <p:spPr>
          <a:xfrm>
            <a:off x="274655" y="1019503"/>
            <a:ext cx="8229600" cy="3886200"/>
          </a:xfrm>
        </p:spPr>
        <p:txBody>
          <a:bodyPr vert="horz" lIns="68580" tIns="34290" rIns="68580" bIns="34290" rtlCol="0" anchor="ctr">
            <a:normAutofit fontScale="70000" lnSpcReduction="20000"/>
          </a:bodyPr>
          <a:lstStyle/>
          <a:p>
            <a:r>
              <a:rPr lang="en-US" sz="2600" dirty="0">
                <a:solidFill>
                  <a:srgbClr val="FF6600"/>
                </a:solidFill>
              </a:rPr>
              <a:t>Automotive</a:t>
            </a:r>
          </a:p>
          <a:p>
            <a:pPr lvl="1"/>
            <a:r>
              <a:rPr lang="en-US" dirty="0"/>
              <a:t>Honda, Toyota, GM, Ford, BMW, </a:t>
            </a:r>
            <a:r>
              <a:rPr lang="en-US" dirty="0" err="1"/>
              <a:t>Renault,</a:t>
            </a:r>
            <a:r>
              <a:rPr lang="en-US" altLang="zh-TW" dirty="0" err="1"/>
              <a:t>KYMCO</a:t>
            </a:r>
            <a:r>
              <a:rPr lang="en-US" altLang="zh-TW" dirty="0"/>
              <a:t>,</a:t>
            </a:r>
            <a:r>
              <a:rPr lang="en-US" dirty="0"/>
              <a:t> Bosch, Fiat, </a:t>
            </a:r>
            <a:r>
              <a:rPr lang="en-US" dirty="0" err="1"/>
              <a:t>dSpace</a:t>
            </a:r>
            <a:r>
              <a:rPr lang="en-US" dirty="0"/>
              <a:t>, VW/Audi, Delphi, </a:t>
            </a:r>
            <a:r>
              <a:rPr lang="en-US" dirty="0" err="1"/>
              <a:t>Valeo,</a:t>
            </a:r>
            <a:r>
              <a:rPr lang="en-US" altLang="zh-TW" dirty="0" err="1"/>
              <a:t>SYM</a:t>
            </a:r>
            <a:r>
              <a:rPr lang="en-US" dirty="0"/>
              <a:t>, Mitsubishi, Nissan</a:t>
            </a:r>
          </a:p>
          <a:p>
            <a:r>
              <a:rPr lang="en-US" sz="2600" dirty="0">
                <a:solidFill>
                  <a:srgbClr val="FF6600"/>
                </a:solidFill>
              </a:rPr>
              <a:t>Aerospace</a:t>
            </a:r>
          </a:p>
          <a:p>
            <a:pPr lvl="1"/>
            <a:r>
              <a:rPr lang="en-US" dirty="0"/>
              <a:t>Boeing, Airbus, </a:t>
            </a:r>
            <a:r>
              <a:rPr lang="en-US" altLang="zh-TW" dirty="0"/>
              <a:t>CA,</a:t>
            </a:r>
            <a:r>
              <a:rPr lang="en-US" dirty="0"/>
              <a:t>EADS, GE, GKN, UTC, Honeywell, Lockheed Martin, McDonnell Douglas, Rolls Royce</a:t>
            </a:r>
          </a:p>
          <a:p>
            <a:r>
              <a:rPr lang="en-US" sz="2600" dirty="0">
                <a:solidFill>
                  <a:srgbClr val="FF6600"/>
                </a:solidFill>
              </a:rPr>
              <a:t>Government and Military</a:t>
            </a:r>
          </a:p>
          <a:p>
            <a:pPr lvl="1"/>
            <a:r>
              <a:rPr lang="en-US" dirty="0" err="1"/>
              <a:t>Argone</a:t>
            </a:r>
            <a:r>
              <a:rPr lang="en-US" dirty="0"/>
              <a:t> National Labs, Sandia Labs, Southwest Research Institute, US Navy, Air Force, Army, Dept. of Energy</a:t>
            </a:r>
            <a:endParaRPr lang="en-US" sz="2600" b="1" dirty="0">
              <a:solidFill>
                <a:srgbClr val="FF6600"/>
              </a:solidFill>
            </a:endParaRPr>
          </a:p>
          <a:p>
            <a:r>
              <a:rPr lang="en-US" sz="2600" dirty="0" err="1">
                <a:solidFill>
                  <a:srgbClr val="FF6600"/>
                </a:solidFill>
              </a:rPr>
              <a:t>PetroChem</a:t>
            </a:r>
            <a:r>
              <a:rPr lang="en-US" sz="2600" dirty="0">
                <a:solidFill>
                  <a:srgbClr val="FF6600"/>
                </a:solidFill>
              </a:rPr>
              <a:t> Product Manufacturers</a:t>
            </a:r>
          </a:p>
          <a:p>
            <a:pPr lvl="1"/>
            <a:r>
              <a:rPr lang="en-US" dirty="0" err="1"/>
              <a:t>Dupont</a:t>
            </a:r>
            <a:r>
              <a:rPr lang="en-US" dirty="0"/>
              <a:t>, Dow, ExxonMobil, BP Amoco, GE Plastics, BASF, Lubrizol, Corning, 3M, Shell</a:t>
            </a:r>
          </a:p>
          <a:p>
            <a:r>
              <a:rPr lang="en-US" sz="2600" dirty="0">
                <a:solidFill>
                  <a:srgbClr val="FF6600"/>
                </a:solidFill>
              </a:rPr>
              <a:t>Electronics</a:t>
            </a:r>
            <a:r>
              <a:rPr lang="zh-TW" altLang="en-US" sz="2600" dirty="0">
                <a:solidFill>
                  <a:srgbClr val="FF6600"/>
                </a:solidFill>
              </a:rPr>
              <a:t> </a:t>
            </a:r>
            <a:endParaRPr lang="en-US" sz="2600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Motorola, Intel, Texas Instruments, Infineon Technologies, Delco Electronics, ITT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4405"/>
            <a:ext cx="8229600" cy="670560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altLang="zh-TW" sz="3000" dirty="0"/>
              <a:t>SAE</a:t>
            </a:r>
            <a:r>
              <a:rPr lang="zh-TW" altLang="en-US" sz="3000" dirty="0"/>
              <a:t>資料權威：國際知名企業所信賴的參考資源</a:t>
            </a:r>
            <a:br>
              <a:rPr lang="zh-TW" altLang="en-US" sz="3000" dirty="0"/>
            </a:br>
            <a:endParaRPr lang="en-US" altLang="zh-TW" sz="3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553200" y="6527878"/>
            <a:ext cx="2133600" cy="170688"/>
          </a:xfrm>
        </p:spPr>
        <p:txBody>
          <a:bodyPr/>
          <a:lstStyle/>
          <a:p>
            <a:r>
              <a:rPr lang="en-US" dirty="0"/>
              <a:t>Tel: 02-2799-3110</a:t>
            </a:r>
          </a:p>
          <a:p>
            <a:r>
              <a:rPr lang="en-US" dirty="0"/>
              <a:t>service@hintoninfo.com</a:t>
            </a:r>
          </a:p>
        </p:txBody>
      </p:sp>
      <p:pic>
        <p:nvPicPr>
          <p:cNvPr id="3076" name="Picture 4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9" y="5350945"/>
            <a:ext cx="1143000" cy="10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50945"/>
            <a:ext cx="1028700" cy="9409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16" y="5350945"/>
            <a:ext cx="1109868" cy="8816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84" y="5285787"/>
            <a:ext cx="1143000" cy="100606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50945"/>
            <a:ext cx="962439" cy="94090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3" y="5428724"/>
            <a:ext cx="923509" cy="7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79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_sae_16X9_v2-01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int_sae_16X9_v2-01</Template>
  <TotalTime>14642</TotalTime>
  <Words>2452</Words>
  <Application>Microsoft Office PowerPoint</Application>
  <PresentationFormat>如螢幕大小 (4:3)</PresentationFormat>
  <Paragraphs>379</Paragraphs>
  <Slides>35</Slides>
  <Notes>19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微軟正黑體</vt:lpstr>
      <vt:lpstr>新細明體</vt:lpstr>
      <vt:lpstr>Arial</vt:lpstr>
      <vt:lpstr>Calibri</vt:lpstr>
      <vt:lpstr>Wingdings</vt:lpstr>
      <vt:lpstr>int_sae_16X9_v2-01</vt:lpstr>
      <vt:lpstr>Custom Design</vt:lpstr>
      <vt:lpstr>Sae MOBILUS </vt:lpstr>
      <vt:lpstr>大綱</vt:lpstr>
      <vt:lpstr>PowerPoint 簡報</vt:lpstr>
      <vt:lpstr>SAE International</vt:lpstr>
      <vt:lpstr>SAE International</vt:lpstr>
      <vt:lpstr>歷史人物的見證</vt:lpstr>
      <vt:lpstr>SAE MOBILUS</vt:lpstr>
      <vt:lpstr>SAE MOBILUS：最可靠的電子資源</vt:lpstr>
      <vt:lpstr>SAE資料權威：國際知名企業所信賴的參考資源 </vt:lpstr>
      <vt:lpstr>SAE MOBILUS 5大資料類型</vt:lpstr>
      <vt:lpstr>技術論文 Technical Paper</vt:lpstr>
      <vt:lpstr>標準 Standard</vt:lpstr>
      <vt:lpstr>期刊 Journal Article</vt:lpstr>
      <vt:lpstr>雜誌 Magazine</vt:lpstr>
      <vt:lpstr>電子書 Books</vt:lpstr>
      <vt:lpstr>電子書 Books</vt:lpstr>
      <vt:lpstr>Knowledge Hubs</vt:lpstr>
      <vt:lpstr>檢索說明  https://saemobilus.sae.org/</vt:lpstr>
      <vt:lpstr>MOBILUS首頁畫面 (上) </vt:lpstr>
      <vt:lpstr>MOBILUS首頁畫面(下) </vt:lpstr>
      <vt:lpstr>檢索畫面</vt:lpstr>
      <vt:lpstr>PowerPoint 簡報</vt:lpstr>
      <vt:lpstr>檢索紀錄(Search History)</vt:lpstr>
      <vt:lpstr>進階檢索功能(Advanced Search)</vt:lpstr>
      <vt:lpstr>文獻瀏覽 </vt:lpstr>
      <vt:lpstr>文章瀏覽</vt:lpstr>
      <vt:lpstr>內容瀏覽  (Summary &amp; Detail-摘要)</vt:lpstr>
      <vt:lpstr>內容瀏覽  (Summary &amp; Detail-作者)</vt:lpstr>
      <vt:lpstr>內容瀏覽  (Summary &amp; Detail-目錄)</vt:lpstr>
      <vt:lpstr>內容瀏覽  (Summary &amp; Detail-主題)</vt:lpstr>
      <vt:lpstr>內容瀏覽  (Citing References)</vt:lpstr>
      <vt:lpstr>內容瀏覽  (2D/3D圖示)  NEW</vt:lpstr>
      <vt:lpstr>線上閱覽/註解功能  (View/Annotate)</vt:lpstr>
      <vt:lpstr>Dashboard</vt:lpstr>
      <vt:lpstr>若有任何問題歡迎與我們聯繫!!    涵堂資訊有限公司 客服信箱:service@hintoninfo.com TEL: (02)27993110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SAE Blue,  Arial Bold 21pt on one or two lines</dc:title>
  <dc:creator>Tom</dc:creator>
  <cp:lastModifiedBy>Bruce.Lee</cp:lastModifiedBy>
  <cp:revision>598</cp:revision>
  <dcterms:created xsi:type="dcterms:W3CDTF">2013-05-16T21:51:37Z</dcterms:created>
  <dcterms:modified xsi:type="dcterms:W3CDTF">2021-01-11T05:36:38Z</dcterms:modified>
</cp:coreProperties>
</file>