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sldIdLst>
    <p:sldId id="258" r:id="rId2"/>
    <p:sldId id="352" r:id="rId3"/>
    <p:sldId id="353" r:id="rId4"/>
    <p:sldId id="323" r:id="rId5"/>
    <p:sldId id="359" r:id="rId6"/>
    <p:sldId id="360" r:id="rId7"/>
    <p:sldId id="361" r:id="rId8"/>
    <p:sldId id="363" r:id="rId9"/>
    <p:sldId id="364" r:id="rId10"/>
    <p:sldId id="358" r:id="rId11"/>
    <p:sldId id="324" r:id="rId12"/>
    <p:sldId id="325" r:id="rId13"/>
    <p:sldId id="344" r:id="rId14"/>
    <p:sldId id="351" r:id="rId15"/>
    <p:sldId id="326" r:id="rId16"/>
    <p:sldId id="327" r:id="rId17"/>
    <p:sldId id="345" r:id="rId18"/>
    <p:sldId id="338" r:id="rId19"/>
    <p:sldId id="346" r:id="rId20"/>
    <p:sldId id="347" r:id="rId21"/>
    <p:sldId id="354" r:id="rId22"/>
    <p:sldId id="355" r:id="rId23"/>
    <p:sldId id="350" r:id="rId24"/>
    <p:sldId id="294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FF"/>
    <a:srgbClr val="000099"/>
    <a:srgbClr val="0000FF"/>
    <a:srgbClr val="000000"/>
    <a:srgbClr val="CC3300"/>
    <a:srgbClr val="66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400" autoAdjust="0"/>
  </p:normalViewPr>
  <p:slideViewPr>
    <p:cSldViewPr>
      <p:cViewPr>
        <p:scale>
          <a:sx n="110" d="100"/>
          <a:sy n="110" d="100"/>
        </p:scale>
        <p:origin x="-164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983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710E9-0C7E-4229-99F3-2D24A2FC4C0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02187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E1C6A-AD45-4BD4-B3EF-3FEC4A0D04C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72875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3B5D7-59E3-4911-8394-6719A43C483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1473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zh-TW" alt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F68C8-C31B-4BD7-A98E-954B05301F2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816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C4BF3-1853-4F87-A0D7-108BE9F62C1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40260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BD112-56AF-4479-8116-0F3879B04A2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0981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549BE-7D77-4F3D-B1BD-28561B9DD0A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49063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40CC7-197C-4BB2-A86E-E114B06BFC6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02061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2CA17-F77D-4A7B-AF2A-4A39F3FF661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8580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83E6B-C8F8-4823-B5C6-49A0D647454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1815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B02E4-85F2-4E41-B3C9-022E233320A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6948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 altLang="en-US" dirty="0" smtClean="0"/>
          </a:p>
        </p:txBody>
      </p:sp>
      <p:sp>
        <p:nvSpPr>
          <p:cNvPr id="9728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729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729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/>
            </a:lvl1pPr>
          </a:lstStyle>
          <a:p>
            <a:pPr>
              <a:defRPr/>
            </a:pPr>
            <a:fld id="{C2107772-1636-447B-ACE4-D382EF4C4AF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None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kumimoji="1" sz="27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kumimoji="1" sz="23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apple.com/us/app/nswl/id369626219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com.naxos.nswl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groscctw@gmail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8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10"/>
          <p:cNvSpPr>
            <a:spLocks noChangeArrowheads="1"/>
          </p:cNvSpPr>
          <p:nvPr/>
        </p:nvSpPr>
        <p:spPr bwMode="auto">
          <a:xfrm>
            <a:off x="117966" y="1772816"/>
            <a:ext cx="89185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en-US" altLang="zh-TW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en-US" altLang="zh-TW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Naxos </a:t>
            </a:r>
            <a:r>
              <a:rPr lang="en-US" altLang="zh-TW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Spoken Word </a:t>
            </a:r>
            <a:r>
              <a:rPr lang="en-US" altLang="zh-TW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en-US" altLang="zh-TW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</a:t>
            </a:r>
            <a:r>
              <a:rPr lang="en-US" altLang="zh-TW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  <a:endParaRPr lang="zh-TW" altLang="en-US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7" name="Rectangle 11"/>
          <p:cNvSpPr>
            <a:spLocks noChangeArrowheads="1"/>
          </p:cNvSpPr>
          <p:nvPr/>
        </p:nvSpPr>
        <p:spPr bwMode="auto">
          <a:xfrm>
            <a:off x="49378" y="2690917"/>
            <a:ext cx="898711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zh-TW" altLang="en-US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拿索</a:t>
            </a:r>
            <a:r>
              <a:rPr lang="zh-TW" altLang="en-US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斯線上有聲書圖書館</a:t>
            </a:r>
            <a:r>
              <a:rPr lang="zh-TW" altLang="en-US" b="1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使用指引</a:t>
            </a:r>
            <a:endParaRPr lang="en-US" altLang="zh-TW" b="1" dirty="0">
              <a:solidFill>
                <a:srgbClr val="A5002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TW" altLang="en-US" b="1" dirty="0">
              <a:solidFill>
                <a:srgbClr val="A5002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952885"/>
            <a:ext cx="4869995" cy="7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124744"/>
            <a:ext cx="912495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4932363" y="2781300"/>
            <a:ext cx="1223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zh-TW" altLang="en-US" sz="180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pPr algn="ctr" eaLnBrk="1" hangingPunct="1"/>
            <a:r>
              <a:rPr lang="zh-TW" altLang="en-US" b="1" dirty="0" smtClean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</a:t>
            </a:r>
            <a:r>
              <a:rPr lang="zh-TW" altLang="en-US" b="1" dirty="0" smtClean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上場唱片</a:t>
            </a:r>
            <a:endParaRPr lang="zh-TW" altLang="en-US" b="1" dirty="0" smtClean="0">
              <a:solidFill>
                <a:srgbClr val="A5002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73" name="文字方塊 1"/>
          <p:cNvSpPr txBox="1">
            <a:spLocks noChangeArrowheads="1"/>
          </p:cNvSpPr>
          <p:nvPr/>
        </p:nvSpPr>
        <p:spPr bwMode="auto">
          <a:xfrm>
            <a:off x="8100392" y="3140968"/>
            <a:ext cx="8651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專輯編號</a:t>
            </a:r>
          </a:p>
        </p:txBody>
      </p:sp>
      <p:sp>
        <p:nvSpPr>
          <p:cNvPr id="7174" name="文字方塊 13"/>
          <p:cNvSpPr txBox="1">
            <a:spLocks noChangeArrowheads="1"/>
          </p:cNvSpPr>
          <p:nvPr/>
        </p:nvSpPr>
        <p:spPr bwMode="auto">
          <a:xfrm>
            <a:off x="3995936" y="2924944"/>
            <a:ext cx="863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專輯名稱</a:t>
            </a:r>
          </a:p>
        </p:txBody>
      </p:sp>
      <p:sp>
        <p:nvSpPr>
          <p:cNvPr id="2" name="矩形 1"/>
          <p:cNvSpPr/>
          <p:nvPr/>
        </p:nvSpPr>
        <p:spPr>
          <a:xfrm>
            <a:off x="323528" y="2204864"/>
            <a:ext cx="72008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759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984776" cy="599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pPr algn="ctr" eaLnBrk="1" hangingPunct="1"/>
            <a:r>
              <a:rPr lang="zh-TW" altLang="en-US" b="1" dirty="0" smtClean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最新推介</a:t>
            </a:r>
          </a:p>
        </p:txBody>
      </p:sp>
      <p:sp>
        <p:nvSpPr>
          <p:cNvPr id="2" name="矩形 1"/>
          <p:cNvSpPr/>
          <p:nvPr/>
        </p:nvSpPr>
        <p:spPr>
          <a:xfrm>
            <a:off x="1907704" y="1556916"/>
            <a:ext cx="396081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3140968"/>
            <a:ext cx="8037909" cy="336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5481980" y="1791437"/>
            <a:ext cx="31686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A-Z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排序</a:t>
            </a: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點選朗讀者進行播放</a:t>
            </a:r>
            <a:endParaRPr lang="en-US" altLang="zh-TW" sz="1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pPr algn="ctr" eaLnBrk="1" hangingPunct="1"/>
            <a:r>
              <a:rPr lang="zh-TW" altLang="en-US" b="1" dirty="0" smtClean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朗讀者</a:t>
            </a:r>
            <a:r>
              <a:rPr lang="en-US" altLang="zh-TW" sz="2800" b="1" dirty="0" smtClean="0">
                <a:solidFill>
                  <a:srgbClr val="A50021"/>
                </a:solidFill>
                <a:latin typeface="+mn-lt"/>
                <a:ea typeface="微軟正黑體" panose="020B0604030504040204" pitchFamily="34" charset="-120"/>
              </a:rPr>
              <a:t>…(1)</a:t>
            </a:r>
            <a:endParaRPr lang="zh-TW" altLang="en-US" sz="2800" b="1" dirty="0" smtClean="0">
              <a:solidFill>
                <a:srgbClr val="A50021"/>
              </a:solidFill>
              <a:latin typeface="+mn-lt"/>
              <a:ea typeface="微軟正黑體" panose="020B0604030504040204" pitchFamily="34" charset="-120"/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>
            <a:off x="3779838" y="515778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20116" y="5625182"/>
            <a:ext cx="2635212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658250" y="3140968"/>
            <a:ext cx="175351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00" y="852679"/>
            <a:ext cx="8095630" cy="131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21" y="2286983"/>
            <a:ext cx="8037909" cy="71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矩形 26"/>
          <p:cNvSpPr/>
          <p:nvPr/>
        </p:nvSpPr>
        <p:spPr>
          <a:xfrm>
            <a:off x="971600" y="1952104"/>
            <a:ext cx="180020" cy="2174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683568" y="2750831"/>
            <a:ext cx="1152127" cy="1087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937722" y="852679"/>
            <a:ext cx="402327" cy="200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36" y="836712"/>
            <a:ext cx="6908056" cy="582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4249861" y="4942433"/>
            <a:ext cx="1690291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選擇播放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之段落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pPr algn="ctr" eaLnBrk="1" hangingPunct="1"/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朗讀者</a:t>
            </a:r>
            <a:r>
              <a:rPr lang="en-US" altLang="zh-TW" sz="2800" b="1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…(2)</a:t>
            </a:r>
            <a:r>
              <a:rPr lang="zh-TW" altLang="en-US" sz="2800" b="1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播放</a:t>
            </a:r>
          </a:p>
        </p:txBody>
      </p:sp>
      <p:sp>
        <p:nvSpPr>
          <p:cNvPr id="2" name="矩形 1"/>
          <p:cNvSpPr/>
          <p:nvPr/>
        </p:nvSpPr>
        <p:spPr>
          <a:xfrm>
            <a:off x="1298680" y="5013300"/>
            <a:ext cx="320992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195736" y="4005064"/>
            <a:ext cx="1323015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441" y="836712"/>
            <a:ext cx="4431799" cy="598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/>
          <p:cNvSpPr>
            <a:spLocks noChangeArrowheads="1"/>
          </p:cNvSpPr>
          <p:nvPr/>
        </p:nvSpPr>
        <p:spPr bwMode="auto">
          <a:xfrm>
            <a:off x="2555776" y="2852936"/>
            <a:ext cx="6477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內文</a:t>
            </a:r>
            <a:endParaRPr lang="en-US" altLang="zh-TW" sz="1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pPr algn="ctr" eaLnBrk="1" hangingPunct="1"/>
            <a:r>
              <a:rPr lang="zh-TW" altLang="en-US" b="1" dirty="0" smtClean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朗讀者</a:t>
            </a:r>
            <a:r>
              <a:rPr lang="en-US" altLang="zh-TW" sz="2800" b="1" dirty="0" smtClean="0">
                <a:solidFill>
                  <a:srgbClr val="A50021"/>
                </a:solidFill>
                <a:ea typeface="微軟正黑體" panose="020B0604030504040204" pitchFamily="34" charset="-120"/>
              </a:rPr>
              <a:t>…(3)</a:t>
            </a:r>
            <a:r>
              <a:rPr lang="zh-TW" altLang="en-US" sz="2800" b="1" dirty="0" smtClean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播放</a:t>
            </a:r>
          </a:p>
        </p:txBody>
      </p:sp>
      <p:sp>
        <p:nvSpPr>
          <p:cNvPr id="2" name="矩形 1"/>
          <p:cNvSpPr/>
          <p:nvPr/>
        </p:nvSpPr>
        <p:spPr>
          <a:xfrm>
            <a:off x="5219228" y="2924944"/>
            <a:ext cx="1296988" cy="2881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4716561" y="2638177"/>
            <a:ext cx="18716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</a:t>
            </a:r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字型調整</a:t>
            </a: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列印</a:t>
            </a:r>
            <a:endParaRPr lang="en-US" altLang="zh-TW" sz="1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1427" y="3903225"/>
            <a:ext cx="8241146" cy="262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pPr algn="ctr" eaLnBrk="1" hangingPunct="1"/>
            <a:r>
              <a:rPr lang="zh-TW" altLang="en-US" b="1" dirty="0" smtClean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作者</a:t>
            </a:r>
            <a:endParaRPr lang="zh-TW" altLang="en-US" sz="2800" b="1" dirty="0" smtClean="0">
              <a:solidFill>
                <a:srgbClr val="A5002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50469" y="6063466"/>
            <a:ext cx="2121331" cy="2174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27" y="879732"/>
            <a:ext cx="8241146" cy="229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267744" y="1814994"/>
            <a:ext cx="360040" cy="2126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523923" y="2797208"/>
            <a:ext cx="31686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A-Z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排序</a:t>
            </a: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點選作者進行播放</a:t>
            </a:r>
            <a:endParaRPr lang="en-US" altLang="zh-TW" sz="1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27" y="3247911"/>
            <a:ext cx="8241146" cy="43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2987824" y="3358812"/>
            <a:ext cx="2376487" cy="2174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562807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pPr algn="ctr" eaLnBrk="1" hangingPunct="1"/>
            <a:r>
              <a:rPr lang="zh-TW" altLang="en-US" b="1" dirty="0" smtClean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</a:t>
            </a:r>
            <a:r>
              <a:rPr lang="en-US" altLang="zh-TW" b="1" dirty="0" smtClean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 smtClean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類別</a:t>
            </a:r>
          </a:p>
        </p:txBody>
      </p:sp>
      <p:sp>
        <p:nvSpPr>
          <p:cNvPr id="12" name="矩形 11"/>
          <p:cNvSpPr/>
          <p:nvPr/>
        </p:nvSpPr>
        <p:spPr>
          <a:xfrm>
            <a:off x="2771801" y="1892930"/>
            <a:ext cx="1080120" cy="10320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187624" y="2216780"/>
            <a:ext cx="1224409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3923928" y="1965955"/>
            <a:ext cx="31686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依語言</a:t>
            </a: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類別點選作品進行播放</a:t>
            </a:r>
            <a:endParaRPr lang="en-US" altLang="zh-TW" sz="1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71800" y="1700808"/>
            <a:ext cx="288032" cy="180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94" y="1052736"/>
            <a:ext cx="8599686" cy="492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pPr algn="ctr" eaLnBrk="1" hangingPunct="1"/>
            <a:r>
              <a:rPr lang="zh-TW" altLang="en-US" b="1" dirty="0" smtClean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出版商</a:t>
            </a:r>
          </a:p>
        </p:txBody>
      </p:sp>
      <p:sp>
        <p:nvSpPr>
          <p:cNvPr id="2" name="矩形 1"/>
          <p:cNvSpPr/>
          <p:nvPr/>
        </p:nvSpPr>
        <p:spPr>
          <a:xfrm>
            <a:off x="2915816" y="2060972"/>
            <a:ext cx="432222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395536" y="2349500"/>
            <a:ext cx="1368425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345" name="Rectangle 7"/>
          <p:cNvSpPr>
            <a:spLocks noChangeArrowheads="1"/>
          </p:cNvSpPr>
          <p:nvPr/>
        </p:nvSpPr>
        <p:spPr bwMode="auto">
          <a:xfrm>
            <a:off x="2843808" y="2276872"/>
            <a:ext cx="31686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依出版社列表點選作品進行播放</a:t>
            </a:r>
            <a:endParaRPr lang="en-US" altLang="zh-TW" sz="1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47937" y="3429124"/>
            <a:ext cx="999728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98" y="4044999"/>
            <a:ext cx="3923186" cy="27683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向下箭號 5"/>
          <p:cNvSpPr/>
          <p:nvPr/>
        </p:nvSpPr>
        <p:spPr>
          <a:xfrm>
            <a:off x="899592" y="3717032"/>
            <a:ext cx="288032" cy="288032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05" y="1013544"/>
            <a:ext cx="4042609" cy="543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77838" y="196850"/>
            <a:ext cx="82296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3800" kern="0" dirty="0" smtClean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書籤</a:t>
            </a:r>
            <a:r>
              <a:rPr lang="en-US" altLang="zh-TW" sz="2800" kern="0" dirty="0" smtClean="0">
                <a:solidFill>
                  <a:srgbClr val="A50021"/>
                </a:solidFill>
                <a:ea typeface="微軟正黑體" panose="020B0604030504040204" pitchFamily="34" charset="-120"/>
              </a:rPr>
              <a:t>…(1)</a:t>
            </a:r>
            <a:endParaRPr lang="zh-TW" altLang="en-US" sz="2800" kern="0" dirty="0">
              <a:solidFill>
                <a:srgbClr val="A50021"/>
              </a:solidFill>
              <a:ea typeface="微軟正黑體" panose="020B0604030504040204" pitchFamily="34" charset="-120"/>
            </a:endParaRPr>
          </a:p>
          <a:p>
            <a:pPr algn="ctr" eaLnBrk="1" hangingPunct="1">
              <a:defRPr/>
            </a:pPr>
            <a:endParaRPr lang="zh-TW" altLang="en-US" sz="3800" kern="0" dirty="0" smtClean="0">
              <a:solidFill>
                <a:srgbClr val="A5002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366" name="文字方塊 12"/>
          <p:cNvSpPr txBox="1">
            <a:spLocks noChangeArrowheads="1"/>
          </p:cNvSpPr>
          <p:nvPr/>
        </p:nvSpPr>
        <p:spPr bwMode="auto">
          <a:xfrm>
            <a:off x="683568" y="2791961"/>
            <a:ext cx="26369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20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播放的有聲書段落按</a:t>
            </a:r>
            <a:r>
              <a:rPr lang="zh-TW" altLang="en-US" sz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「書籤」功能</a:t>
            </a:r>
          </a:p>
        </p:txBody>
      </p:sp>
      <p:sp>
        <p:nvSpPr>
          <p:cNvPr id="2" name="矩形 1"/>
          <p:cNvSpPr/>
          <p:nvPr/>
        </p:nvSpPr>
        <p:spPr>
          <a:xfrm>
            <a:off x="3275856" y="2420888"/>
            <a:ext cx="288081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13544"/>
            <a:ext cx="3898776" cy="209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932363" y="2062019"/>
            <a:ext cx="1007789" cy="2148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9000"/>
            <a:ext cx="3898776" cy="13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字方塊 12"/>
          <p:cNvSpPr txBox="1">
            <a:spLocks noChangeArrowheads="1"/>
          </p:cNvSpPr>
          <p:nvPr/>
        </p:nvSpPr>
        <p:spPr bwMode="auto">
          <a:xfrm>
            <a:off x="5967462" y="1988840"/>
            <a:ext cx="26369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編輯「書籤名稱」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6300415" y="4005064"/>
            <a:ext cx="22320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「書籤」儲存完成</a:t>
            </a:r>
            <a:endParaRPr lang="zh-TW" altLang="en-US" sz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1014465"/>
            <a:ext cx="8460432" cy="284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88913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3800" kern="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書籤</a:t>
            </a:r>
            <a:r>
              <a:rPr lang="en-US" altLang="zh-TW" sz="3800" kern="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…(2)</a:t>
            </a:r>
            <a:endParaRPr lang="zh-TW" altLang="en-US" sz="3800" kern="0" dirty="0">
              <a:solidFill>
                <a:srgbClr val="A5002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387" name="文字方塊 12"/>
          <p:cNvSpPr txBox="1">
            <a:spLocks noChangeArrowheads="1"/>
          </p:cNvSpPr>
          <p:nvPr/>
        </p:nvSpPr>
        <p:spPr bwMode="auto">
          <a:xfrm>
            <a:off x="5508104" y="3573014"/>
            <a:ext cx="13784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檢視「書籤」功能</a:t>
            </a:r>
            <a:r>
              <a:rPr lang="en-US" altLang="zh-TW" sz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即可看見編輯之書籤</a:t>
            </a:r>
          </a:p>
        </p:txBody>
      </p:sp>
      <p:sp>
        <p:nvSpPr>
          <p:cNvPr id="2" name="矩形 1"/>
          <p:cNvSpPr/>
          <p:nvPr/>
        </p:nvSpPr>
        <p:spPr>
          <a:xfrm>
            <a:off x="3203849" y="1952625"/>
            <a:ext cx="360362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724128" y="3212976"/>
            <a:ext cx="1008112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668344" y="3195479"/>
            <a:ext cx="360040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文字方塊 12"/>
          <p:cNvSpPr txBox="1">
            <a:spLocks noChangeArrowheads="1"/>
          </p:cNvSpPr>
          <p:nvPr/>
        </p:nvSpPr>
        <p:spPr bwMode="auto">
          <a:xfrm>
            <a:off x="7164288" y="3573016"/>
            <a:ext cx="14401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12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點選「耳機」</a:t>
            </a:r>
            <a:r>
              <a:rPr lang="zh-TW" altLang="en-US" sz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圖示</a:t>
            </a:r>
            <a:r>
              <a:rPr lang="en-US" altLang="zh-TW" sz="12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12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即可到標記的段落</a:t>
            </a:r>
            <a:endParaRPr lang="zh-TW" altLang="en-US" sz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69107"/>
            <a:ext cx="8720490" cy="572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352928" cy="576262"/>
          </a:xfrm>
        </p:spPr>
        <p:txBody>
          <a:bodyPr/>
          <a:lstStyle/>
          <a:p>
            <a:pPr algn="ctr" eaLnBrk="1" hangingPunct="1"/>
            <a:r>
              <a:rPr lang="zh-TW" altLang="en-US" b="1" dirty="0" smtClean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首頁 </a:t>
            </a:r>
          </a:p>
        </p:txBody>
      </p:sp>
      <p:sp>
        <p:nvSpPr>
          <p:cNvPr id="8" name="文字方塊 22"/>
          <p:cNvSpPr txBox="1">
            <a:spLocks noChangeArrowheads="1"/>
          </p:cNvSpPr>
          <p:nvPr/>
        </p:nvSpPr>
        <p:spPr bwMode="auto">
          <a:xfrm>
            <a:off x="467544" y="4437112"/>
            <a:ext cx="14414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4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語言作品列表</a:t>
            </a:r>
          </a:p>
        </p:txBody>
      </p:sp>
      <p:sp>
        <p:nvSpPr>
          <p:cNvPr id="19" name="矩形 18"/>
          <p:cNvSpPr/>
          <p:nvPr/>
        </p:nvSpPr>
        <p:spPr>
          <a:xfrm>
            <a:off x="5005089" y="1484784"/>
            <a:ext cx="3671367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6660232" y="836712"/>
            <a:ext cx="230425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611560" y="1844824"/>
            <a:ext cx="381642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383940" y="4743499"/>
            <a:ext cx="1667780" cy="1976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020272" y="1844824"/>
            <a:ext cx="165618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40" y="5805264"/>
            <a:ext cx="1739787" cy="18854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39" y="6021288"/>
            <a:ext cx="1739787" cy="18948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40" y="6237312"/>
            <a:ext cx="1739787" cy="2190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32" y="6456387"/>
            <a:ext cx="1754094" cy="16498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矩形 17"/>
          <p:cNvSpPr/>
          <p:nvPr/>
        </p:nvSpPr>
        <p:spPr>
          <a:xfrm>
            <a:off x="7308304" y="2276872"/>
            <a:ext cx="151216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7596336" y="2507290"/>
            <a:ext cx="1224136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solidFill>
                  <a:srgbClr val="FF0000"/>
                </a:solidFill>
              </a:rPr>
              <a:t>附全文</a:t>
            </a:r>
            <a:r>
              <a:rPr lang="en-US" altLang="zh-TW" sz="12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1200" b="1" dirty="0" smtClean="0">
                <a:solidFill>
                  <a:srgbClr val="FF0000"/>
                </a:solidFill>
              </a:rPr>
              <a:t>可列印</a:t>
            </a:r>
            <a:r>
              <a:rPr lang="en-US" altLang="zh-TW" sz="1200" b="1" dirty="0" smtClean="0">
                <a:solidFill>
                  <a:srgbClr val="FF0000"/>
                </a:solidFill>
              </a:rPr>
              <a:t>)</a:t>
            </a:r>
            <a:endParaRPr lang="zh-TW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83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78" y="1087279"/>
            <a:ext cx="8014756" cy="452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88913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3800" kern="0" dirty="0" smtClean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 </a:t>
            </a:r>
            <a:r>
              <a:rPr lang="zh-TW" altLang="en-US" sz="3800" kern="0" dirty="0" smtClean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應用程式</a:t>
            </a:r>
            <a:r>
              <a:rPr lang="en-US" altLang="zh-TW" sz="2800" kern="0" dirty="0" smtClean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…(1)</a:t>
            </a:r>
            <a:endParaRPr lang="zh-TW" altLang="en-US" sz="2800" kern="0" dirty="0" smtClean="0">
              <a:solidFill>
                <a:srgbClr val="A5002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671193" y="1988840"/>
            <a:ext cx="468759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4788024" y="560863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C00000"/>
                </a:solidFill>
              </a:rPr>
              <a:t>iPhone/iPad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588224" y="55892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C00000"/>
                </a:solidFill>
              </a:rPr>
              <a:t>安卓手機</a:t>
            </a:r>
            <a:r>
              <a:rPr lang="en-US" altLang="zh-TW" b="1" dirty="0" smtClean="0">
                <a:solidFill>
                  <a:srgbClr val="C00000"/>
                </a:solidFill>
              </a:rPr>
              <a:t>/</a:t>
            </a:r>
            <a:r>
              <a:rPr lang="zh-TW" altLang="en-US" b="1" dirty="0" smtClean="0">
                <a:solidFill>
                  <a:srgbClr val="C00000"/>
                </a:solidFill>
              </a:rPr>
              <a:t>平板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80112" y="3789040"/>
            <a:ext cx="79208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308304" y="3725416"/>
            <a:ext cx="79208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3131840" y="5977970"/>
            <a:ext cx="546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b="1" dirty="0" smtClean="0">
                <a:solidFill>
                  <a:srgbClr val="C00000"/>
                </a:solidFill>
              </a:rPr>
              <a:t>**</a:t>
            </a:r>
            <a:r>
              <a:rPr lang="zh-TW" altLang="en-US" b="1" dirty="0" smtClean="0">
                <a:solidFill>
                  <a:srgbClr val="C00000"/>
                </a:solidFill>
              </a:rPr>
              <a:t>輸入機構的</a:t>
            </a:r>
            <a:r>
              <a:rPr lang="en-US" altLang="zh-TW" b="1" dirty="0">
                <a:solidFill>
                  <a:srgbClr val="C00000"/>
                </a:solidFill>
              </a:rPr>
              <a:t>(</a:t>
            </a:r>
            <a:r>
              <a:rPr lang="zh-TW" altLang="en-US" b="1" dirty="0">
                <a:solidFill>
                  <a:srgbClr val="C00000"/>
                </a:solidFill>
              </a:rPr>
              <a:t>或個人</a:t>
            </a:r>
            <a:r>
              <a:rPr lang="zh-TW" altLang="en-US" b="1" dirty="0" smtClean="0">
                <a:solidFill>
                  <a:srgbClr val="C00000"/>
                </a:solidFill>
              </a:rPr>
              <a:t>的</a:t>
            </a:r>
            <a:r>
              <a:rPr lang="en-US" altLang="zh-TW" b="1" dirty="0" smtClean="0">
                <a:solidFill>
                  <a:srgbClr val="C00000"/>
                </a:solidFill>
              </a:rPr>
              <a:t>)</a:t>
            </a:r>
            <a:r>
              <a:rPr lang="zh-TW" altLang="en-US" b="1" dirty="0" smtClean="0">
                <a:solidFill>
                  <a:srgbClr val="C00000"/>
                </a:solidFill>
              </a:rPr>
              <a:t>帳號</a:t>
            </a:r>
            <a:r>
              <a:rPr lang="en-US" altLang="zh-TW" b="1" dirty="0" smtClean="0">
                <a:solidFill>
                  <a:srgbClr val="C00000"/>
                </a:solidFill>
              </a:rPr>
              <a:t>/</a:t>
            </a:r>
            <a:r>
              <a:rPr lang="zh-TW" altLang="en-US" b="1" dirty="0" smtClean="0">
                <a:solidFill>
                  <a:srgbClr val="C00000"/>
                </a:solidFill>
              </a:rPr>
              <a:t>密碼即可登入</a:t>
            </a:r>
            <a:r>
              <a:rPr lang="en-US" altLang="zh-TW" b="1" dirty="0" smtClean="0">
                <a:solidFill>
                  <a:srgbClr val="C00000"/>
                </a:solidFill>
              </a:rPr>
              <a:t>APP**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88913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3800" kern="0" dirty="0" smtClean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 </a:t>
            </a:r>
            <a:r>
              <a:rPr lang="zh-TW" altLang="en-US" sz="3800" kern="0" dirty="0" smtClean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應用程式</a:t>
            </a:r>
            <a:r>
              <a:rPr lang="en-US" altLang="zh-TW" sz="2800" kern="0" dirty="0" smtClean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…(</a:t>
            </a:r>
            <a:r>
              <a:rPr lang="en-US" altLang="zh-TW" sz="2800" kern="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2) </a:t>
            </a:r>
            <a:endParaRPr lang="zh-TW" altLang="en-US" sz="2800" kern="0" dirty="0" smtClean="0">
              <a:solidFill>
                <a:srgbClr val="A5002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943" y="980728"/>
            <a:ext cx="6275409" cy="556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059832" y="2276872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 smtClean="0">
                <a:solidFill>
                  <a:srgbClr val="C00000"/>
                </a:solidFill>
              </a:rPr>
              <a:t>iPhone/iPad  </a:t>
            </a:r>
            <a:r>
              <a:rPr lang="en-US" altLang="zh-TW" sz="1200" dirty="0" smtClean="0">
                <a:hlinkClick r:id="rId3"/>
              </a:rPr>
              <a:t>https</a:t>
            </a:r>
            <a:r>
              <a:rPr lang="en-US" altLang="zh-TW" sz="1200" dirty="0">
                <a:hlinkClick r:id="rId3"/>
              </a:rPr>
              <a:t>://apps.apple.com/us/app/nswl/id369626219</a:t>
            </a:r>
            <a:endParaRPr lang="zh-TW" altLang="en-US" sz="1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3059832" y="2553871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下載</a:t>
            </a:r>
            <a:r>
              <a:rPr lang="en-US" altLang="zh-TW" b="1" dirty="0" smtClean="0">
                <a:solidFill>
                  <a:srgbClr val="C00000"/>
                </a:solidFill>
              </a:rPr>
              <a:t>/</a:t>
            </a:r>
            <a:r>
              <a:rPr lang="zh-TW" altLang="en-US" b="1" dirty="0" smtClean="0">
                <a:solidFill>
                  <a:srgbClr val="C00000"/>
                </a:solidFill>
              </a:rPr>
              <a:t>安裝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44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686752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88913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3800" kern="0" dirty="0" smtClean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 </a:t>
            </a:r>
            <a:r>
              <a:rPr lang="zh-TW" altLang="en-US" sz="3800" kern="0" dirty="0" smtClean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應用程式</a:t>
            </a:r>
            <a:r>
              <a:rPr lang="en-US" altLang="zh-TW" sz="2800" kern="0" dirty="0" smtClean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…(3)</a:t>
            </a:r>
            <a:endParaRPr lang="zh-TW" altLang="en-US" sz="2800" kern="0" dirty="0" smtClean="0">
              <a:solidFill>
                <a:srgbClr val="A5002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491879" y="1844824"/>
            <a:ext cx="4491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solidFill>
                  <a:srgbClr val="C00000"/>
                </a:solidFill>
              </a:rPr>
              <a:t>安卓手機</a:t>
            </a:r>
            <a:r>
              <a:rPr lang="en-US" altLang="zh-TW" sz="1200" b="1" dirty="0">
                <a:solidFill>
                  <a:srgbClr val="C00000"/>
                </a:solidFill>
              </a:rPr>
              <a:t>/</a:t>
            </a:r>
            <a:r>
              <a:rPr lang="zh-TW" altLang="en-US" sz="1200" b="1" dirty="0" smtClean="0">
                <a:solidFill>
                  <a:srgbClr val="C00000"/>
                </a:solidFill>
              </a:rPr>
              <a:t>平板 </a:t>
            </a:r>
            <a:endParaRPr lang="en-US" altLang="zh-TW" sz="1200" b="1" dirty="0" smtClean="0">
              <a:solidFill>
                <a:srgbClr val="C00000"/>
              </a:solidFill>
            </a:endParaRPr>
          </a:p>
          <a:p>
            <a:r>
              <a:rPr lang="en-US" altLang="zh-TW" sz="1200" dirty="0" smtClean="0">
                <a:hlinkClick r:id="rId3"/>
              </a:rPr>
              <a:t>https</a:t>
            </a:r>
            <a:r>
              <a:rPr lang="en-US" altLang="zh-TW" sz="1200" dirty="0">
                <a:hlinkClick r:id="rId3"/>
              </a:rPr>
              <a:t>://play.google.com/store/apps/details?id=com.naxos.nswl</a:t>
            </a:r>
            <a:endParaRPr lang="zh-TW" altLang="en-US" sz="1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4499992" y="176352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下載</a:t>
            </a:r>
            <a:r>
              <a:rPr lang="en-US" altLang="zh-TW" b="1" dirty="0" smtClean="0">
                <a:solidFill>
                  <a:srgbClr val="C00000"/>
                </a:solidFill>
              </a:rPr>
              <a:t>/</a:t>
            </a:r>
            <a:r>
              <a:rPr lang="zh-TW" altLang="en-US" b="1" dirty="0" smtClean="0">
                <a:solidFill>
                  <a:srgbClr val="C00000"/>
                </a:solidFill>
              </a:rPr>
              <a:t>安裝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01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38588"/>
            <a:ext cx="41433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34" y="3220257"/>
            <a:ext cx="1526234" cy="3305087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88913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3800" kern="0" dirty="0" smtClean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登出</a:t>
            </a:r>
          </a:p>
        </p:txBody>
      </p:sp>
      <p:sp>
        <p:nvSpPr>
          <p:cNvPr id="3" name="矩形 2"/>
          <p:cNvSpPr/>
          <p:nvPr/>
        </p:nvSpPr>
        <p:spPr>
          <a:xfrm>
            <a:off x="3563690" y="1913589"/>
            <a:ext cx="432246" cy="288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3112254" y="5373216"/>
            <a:ext cx="811673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827584" y="998689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C00000"/>
                </a:solidFill>
              </a:rPr>
              <a:t>賞聆完畢後請「登出」讓更多讀者可以欣賞</a:t>
            </a:r>
            <a:r>
              <a:rPr lang="en-US" altLang="zh-TW" sz="2000" b="1" dirty="0" smtClean="0">
                <a:solidFill>
                  <a:srgbClr val="C00000"/>
                </a:solidFill>
              </a:rPr>
              <a:t>/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聆聽 </a:t>
            </a:r>
            <a:r>
              <a:rPr lang="en-US" altLang="zh-TW" sz="2000" b="1" dirty="0" smtClean="0">
                <a:solidFill>
                  <a:srgbClr val="C00000"/>
                </a:solidFill>
              </a:rPr>
              <a:t>~ 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謝謝</a:t>
            </a:r>
            <a:r>
              <a:rPr lang="en-US" altLang="zh-TW" sz="2000" b="1" dirty="0" smtClean="0">
                <a:solidFill>
                  <a:srgbClr val="C00000"/>
                </a:solidFill>
              </a:rPr>
              <a:t>!</a:t>
            </a:r>
            <a:endParaRPr lang="zh-TW" altLang="en-US" sz="2000" b="1" dirty="0">
              <a:solidFill>
                <a:srgbClr val="C0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27584" y="1531295"/>
            <a:ext cx="167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1) </a:t>
            </a:r>
            <a:r>
              <a:rPr lang="zh-TW" altLang="en-US" dirty="0" smtClean="0">
                <a:solidFill>
                  <a:srgbClr val="C00000"/>
                </a:solidFill>
              </a:rPr>
              <a:t>電腦版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885056" y="3077629"/>
            <a:ext cx="167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C00000"/>
                </a:solidFill>
              </a:rPr>
              <a:t>2</a:t>
            </a:r>
            <a:r>
              <a:rPr lang="en-US" altLang="zh-TW" dirty="0" smtClean="0">
                <a:solidFill>
                  <a:srgbClr val="C00000"/>
                </a:solidFill>
              </a:rPr>
              <a:t>) </a:t>
            </a:r>
            <a:r>
              <a:rPr lang="zh-TW" altLang="en-US" dirty="0" smtClean="0">
                <a:solidFill>
                  <a:srgbClr val="C00000"/>
                </a:solidFill>
              </a:rPr>
              <a:t>行動載具版</a:t>
            </a:r>
            <a:endParaRPr lang="zh-TW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4"/>
          <p:cNvSpPr txBox="1">
            <a:spLocks/>
          </p:cNvSpPr>
          <p:nvPr/>
        </p:nvSpPr>
        <p:spPr>
          <a:xfrm>
            <a:off x="457200" y="404664"/>
            <a:ext cx="8229600" cy="72008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z="3600" b="1" dirty="0">
                <a:solidFill>
                  <a:srgbClr val="C00000"/>
                </a:solidFill>
              </a:rPr>
              <a:t>連 絡 訊 息</a:t>
            </a:r>
          </a:p>
        </p:txBody>
      </p:sp>
      <p:pic>
        <p:nvPicPr>
          <p:cNvPr id="10" name="圖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8939"/>
            <a:ext cx="6094131" cy="88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051720" y="3342471"/>
            <a:ext cx="54006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0" lang="zh-TW" altLang="en-US" sz="2800" b="1" dirty="0" smtClean="0">
                <a:latin typeface="標楷體" pitchFamily="65" charset="-120"/>
                <a:ea typeface="標楷體" pitchFamily="65" charset="-120"/>
              </a:rPr>
              <a:t>聯絡人</a:t>
            </a:r>
            <a:r>
              <a:rPr kumimoji="0" lang="zh-TW" altLang="en-US" sz="2800" b="1" dirty="0">
                <a:latin typeface="標楷體" pitchFamily="65" charset="-120"/>
                <a:ea typeface="標楷體" pitchFamily="65" charset="-120"/>
              </a:rPr>
              <a:t>：江憲助 經理</a:t>
            </a:r>
          </a:p>
          <a:p>
            <a:r>
              <a:rPr kumimoji="0" lang="en-US" altLang="zh-TW" sz="2800" b="1" dirty="0">
                <a:latin typeface="Times New Roman" pitchFamily="18" charset="0"/>
                <a:ea typeface="標楷體" pitchFamily="65" charset="-120"/>
              </a:rPr>
              <a:t>TEL: </a:t>
            </a:r>
            <a:r>
              <a:rPr kumimoji="0" lang="en-US" altLang="zh-TW" sz="2800" b="1" dirty="0" smtClean="0">
                <a:latin typeface="Times New Roman" pitchFamily="18" charset="0"/>
                <a:ea typeface="標楷體" pitchFamily="65" charset="-120"/>
              </a:rPr>
              <a:t>02-2608 7581, </a:t>
            </a:r>
            <a:r>
              <a:rPr kumimoji="0" lang="en-US" altLang="zh-TW" sz="2800" b="1" dirty="0">
                <a:latin typeface="Times New Roman" pitchFamily="18" charset="0"/>
                <a:ea typeface="標楷體" pitchFamily="65" charset="-120"/>
              </a:rPr>
              <a:t> </a:t>
            </a:r>
            <a:r>
              <a:rPr kumimoji="0" lang="en-US" altLang="zh-TW" sz="2800" b="1" dirty="0" smtClean="0">
                <a:latin typeface="Times New Roman" pitchFamily="18" charset="0"/>
                <a:ea typeface="標楷體" pitchFamily="65" charset="-120"/>
              </a:rPr>
              <a:t>02-2608 7582</a:t>
            </a:r>
          </a:p>
          <a:p>
            <a:r>
              <a:rPr lang="en-US" altLang="zh-TW" sz="2800" b="1" dirty="0" smtClean="0">
                <a:latin typeface="Times New Roman" pitchFamily="18" charset="0"/>
                <a:ea typeface="標楷體" pitchFamily="65" charset="-120"/>
              </a:rPr>
              <a:t>Mobile: 0910-099676</a:t>
            </a:r>
            <a:endParaRPr kumimoji="0" lang="en-US" altLang="zh-TW" sz="2800" b="1" dirty="0">
              <a:latin typeface="Times New Roman" pitchFamily="18" charset="0"/>
              <a:ea typeface="標楷體" pitchFamily="65" charset="-120"/>
            </a:endParaRPr>
          </a:p>
          <a:p>
            <a:r>
              <a:rPr kumimoji="0" lang="en-US" altLang="zh-TW" sz="2800" b="1" dirty="0">
                <a:latin typeface="Times New Roman" pitchFamily="18" charset="0"/>
                <a:ea typeface="標楷體" pitchFamily="65" charset="-120"/>
              </a:rPr>
              <a:t>Fax : </a:t>
            </a:r>
            <a:r>
              <a:rPr kumimoji="0" lang="en-US" altLang="zh-TW" sz="2800" b="1" dirty="0" smtClean="0">
                <a:latin typeface="Times New Roman" pitchFamily="18" charset="0"/>
                <a:ea typeface="標楷體" pitchFamily="65" charset="-120"/>
              </a:rPr>
              <a:t>02-2608 7583</a:t>
            </a:r>
            <a:endParaRPr kumimoji="0" lang="en-US" altLang="zh-TW" sz="2800" b="1" dirty="0">
              <a:latin typeface="Times New Roman" pitchFamily="18" charset="0"/>
              <a:ea typeface="標楷體" pitchFamily="65" charset="-120"/>
            </a:endParaRPr>
          </a:p>
          <a:p>
            <a:r>
              <a:rPr kumimoji="0" lang="en-US" altLang="zh-TW" sz="2800" b="1" dirty="0">
                <a:latin typeface="Times New Roman" pitchFamily="18" charset="0"/>
                <a:ea typeface="標楷體" pitchFamily="65" charset="-120"/>
              </a:rPr>
              <a:t>Email: </a:t>
            </a:r>
            <a:r>
              <a:rPr lang="en-US" altLang="zh-TW" sz="2800" b="1" dirty="0" smtClean="0">
                <a:latin typeface="Times New Roman" pitchFamily="18" charset="0"/>
                <a:ea typeface="標楷體" pitchFamily="65" charset="-120"/>
                <a:hlinkClick r:id="rId3"/>
              </a:rPr>
              <a:t>groscctw@</a:t>
            </a:r>
            <a:r>
              <a:rPr kumimoji="0" lang="en-US" altLang="zh-TW" sz="2800" b="1" dirty="0" smtClean="0">
                <a:latin typeface="Times New Roman" pitchFamily="18" charset="0"/>
                <a:ea typeface="標楷體" pitchFamily="65" charset="-120"/>
                <a:hlinkClick r:id="rId3"/>
              </a:rPr>
              <a:t>gmail.com</a:t>
            </a:r>
            <a:endParaRPr kumimoji="0" lang="en-US" altLang="zh-TW" sz="2800" b="1" dirty="0"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4114800" cy="1143000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有聲書目錄</a:t>
            </a:r>
            <a:r>
              <a:rPr lang="en-US" altLang="zh-TW" b="1" dirty="0" smtClean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英文</a:t>
            </a:r>
            <a:r>
              <a:rPr lang="en-US" altLang="zh-TW" b="1" dirty="0" smtClean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4427538" y="-6241"/>
            <a:ext cx="4678362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zh-TW" altLang="en-US" sz="12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「文學精選輯」         </a:t>
            </a:r>
            <a:r>
              <a:rPr kumimoji="0" lang="zh-TW" altLang="en-US" sz="1200" b="1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</a:t>
            </a:r>
            <a:r>
              <a:rPr kumimoji="0" lang="en-US" altLang="zh-TW" sz="1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Anthologies </a:t>
            </a:r>
            <a:r>
              <a:rPr kumimoji="0" lang="en-US" altLang="zh-TW" sz="1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/ Collections</a:t>
            </a:r>
            <a:r>
              <a:rPr kumimoji="0" lang="zh-TW" altLang="en-US" sz="1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zh-TW" altLang="en-US" sz="12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「藝術」               </a:t>
            </a:r>
            <a:r>
              <a:rPr kumimoji="0" lang="zh-TW" altLang="en-US" sz="1200" b="1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     </a:t>
            </a:r>
            <a:r>
              <a:rPr kumimoji="0" lang="en-US" altLang="zh-TW" sz="1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Arts</a:t>
            </a:r>
            <a:endParaRPr kumimoji="0" lang="zh-TW" altLang="en-US" sz="12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zh-TW" altLang="en-US" sz="12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「偉人名人傳記」       </a:t>
            </a:r>
            <a:r>
              <a:rPr kumimoji="0" lang="zh-TW" altLang="en-US" sz="1200" b="1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</a:t>
            </a:r>
            <a:r>
              <a:rPr kumimoji="0" lang="en-US" altLang="zh-TW" sz="1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Biographies</a:t>
            </a:r>
            <a:endParaRPr kumimoji="0" lang="zh-TW" altLang="en-US" sz="12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zh-TW" altLang="en-US" sz="12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「商業」 </a:t>
            </a:r>
            <a:r>
              <a:rPr kumimoji="0" lang="en-US" altLang="zh-TW" sz="12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             </a:t>
            </a:r>
            <a:r>
              <a:rPr kumimoji="0" lang="en-US" altLang="zh-TW" sz="1200" b="1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</a:t>
            </a:r>
            <a:r>
              <a:rPr kumimoji="0" lang="en-US" altLang="zh-TW" sz="1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Business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kumimoji="0" lang="zh-TW" altLang="en-US" sz="1200" b="1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「室內樂」                      </a:t>
            </a:r>
            <a:r>
              <a:rPr kumimoji="0" lang="en-US" altLang="zh-TW" sz="1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Chamber </a:t>
            </a:r>
            <a:r>
              <a:rPr kumimoji="0" lang="en-US" altLang="zh-TW" sz="1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Music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zh-TW" altLang="en-US" sz="12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「兒童經典著作」       </a:t>
            </a:r>
            <a:r>
              <a:rPr kumimoji="0" lang="zh-TW" altLang="en-US" sz="1200" b="1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</a:t>
            </a:r>
            <a:r>
              <a:rPr kumimoji="0" lang="en-US" altLang="zh-TW" sz="1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Children's </a:t>
            </a:r>
            <a:r>
              <a:rPr kumimoji="0" lang="en-US" altLang="zh-TW" sz="1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Classics</a:t>
            </a:r>
            <a:endParaRPr kumimoji="0" lang="zh-TW" altLang="en-US" sz="12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12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「經典小說」           </a:t>
            </a:r>
            <a:r>
              <a:rPr kumimoji="0" lang="zh-TW" altLang="en-US" sz="1200" b="1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  </a:t>
            </a:r>
            <a:r>
              <a:rPr kumimoji="0" lang="en-US" altLang="zh-TW" sz="1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Classic </a:t>
            </a:r>
            <a:r>
              <a:rPr kumimoji="0" lang="en-US" altLang="zh-TW" sz="1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Fiction</a:t>
            </a:r>
            <a:endParaRPr kumimoji="0" lang="zh-TW" altLang="en-US" sz="12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12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「小說」               </a:t>
            </a:r>
            <a:r>
              <a:rPr kumimoji="0" lang="zh-TW" altLang="en-US" sz="1200" b="1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     </a:t>
            </a:r>
            <a:r>
              <a:rPr kumimoji="0" lang="en-US" altLang="zh-TW" sz="1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Fiction</a:t>
            </a:r>
            <a:endParaRPr kumimoji="0" lang="en-US" altLang="zh-TW" sz="12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12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「史詩」               </a:t>
            </a:r>
            <a:r>
              <a:rPr kumimoji="0" lang="zh-TW" altLang="en-US" sz="1200" b="1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     </a:t>
            </a:r>
            <a:r>
              <a:rPr kumimoji="0" lang="en-US" altLang="zh-TW" sz="1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Great </a:t>
            </a:r>
            <a:r>
              <a:rPr kumimoji="0" lang="en-US" altLang="zh-TW" sz="1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Epics and </a:t>
            </a:r>
            <a:r>
              <a:rPr kumimoji="0" lang="en-US" altLang="zh-TW" sz="1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Tales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kumimoji="0" lang="zh-TW" altLang="en-US" sz="12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「歷史文獻」      </a:t>
            </a:r>
            <a:r>
              <a:rPr kumimoji="0" lang="zh-TW" altLang="en-US" sz="1200" b="1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       </a:t>
            </a:r>
            <a:r>
              <a:rPr kumimoji="0" lang="en-US" altLang="zh-TW" sz="1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Historical </a:t>
            </a:r>
            <a:r>
              <a:rPr kumimoji="0" lang="en-US" altLang="zh-TW" sz="1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Document</a:t>
            </a:r>
            <a:endParaRPr kumimoji="0" lang="zh-TW" altLang="en-US" sz="12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zh-TW" altLang="en-US" sz="12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「歷史」               </a:t>
            </a:r>
            <a:r>
              <a:rPr kumimoji="0" lang="zh-TW" altLang="en-US" sz="1200" b="1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     </a:t>
            </a:r>
            <a:r>
              <a:rPr kumimoji="0" lang="en-US" altLang="zh-TW" sz="1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History</a:t>
            </a:r>
            <a:endParaRPr kumimoji="0" lang="zh-TW" altLang="en-US" sz="12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12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「少年經典著作」       </a:t>
            </a:r>
            <a:r>
              <a:rPr kumimoji="0" lang="zh-TW" altLang="en-US" sz="1200" b="1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</a:t>
            </a:r>
            <a:r>
              <a:rPr kumimoji="0" lang="en-US" altLang="zh-TW" sz="1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Junior </a:t>
            </a:r>
            <a:r>
              <a:rPr kumimoji="0" lang="en-US" altLang="zh-TW" sz="1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Classic Fiction</a:t>
            </a:r>
            <a:endParaRPr kumimoji="0" lang="zh-TW" altLang="en-US" sz="12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12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「少年歷史」           </a:t>
            </a:r>
            <a:r>
              <a:rPr kumimoji="0" lang="zh-TW" altLang="en-US" sz="1200" b="1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  </a:t>
            </a:r>
            <a:r>
              <a:rPr kumimoji="0" lang="en-US" altLang="zh-TW" sz="1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Junior </a:t>
            </a:r>
            <a:r>
              <a:rPr kumimoji="0" lang="en-US" altLang="zh-TW" sz="1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History</a:t>
            </a:r>
            <a:endParaRPr kumimoji="0" lang="zh-TW" altLang="en-US" sz="12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12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「少年散文集」         </a:t>
            </a:r>
            <a:r>
              <a:rPr kumimoji="0" lang="zh-TW" altLang="en-US" sz="1200" b="1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</a:t>
            </a:r>
            <a:r>
              <a:rPr kumimoji="0" lang="en-US" altLang="zh-TW" sz="1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Junior </a:t>
            </a:r>
            <a:r>
              <a:rPr kumimoji="0" lang="en-US" altLang="zh-TW" sz="1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Non-Fiction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zh-TW" altLang="en-US" sz="12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「語言」               </a:t>
            </a:r>
            <a:r>
              <a:rPr kumimoji="0" lang="zh-TW" altLang="en-US" sz="1200" b="1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     </a:t>
            </a:r>
            <a:r>
              <a:rPr kumimoji="0" lang="en-US" altLang="zh-TW" sz="1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Language</a:t>
            </a:r>
            <a:endParaRPr kumimoji="0" lang="zh-TW" altLang="en-US" sz="12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zh-TW" altLang="en-US" sz="12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「文學」               </a:t>
            </a:r>
            <a:r>
              <a:rPr kumimoji="0" lang="zh-TW" altLang="en-US" sz="1200" b="1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     </a:t>
            </a:r>
            <a:r>
              <a:rPr kumimoji="0" lang="en-US" altLang="zh-TW" sz="1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Literature</a:t>
            </a:r>
            <a:endParaRPr kumimoji="0" lang="en-US" altLang="zh-TW" sz="12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zh-TW" altLang="en-US" sz="12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「身心靈」             </a:t>
            </a:r>
            <a:r>
              <a:rPr kumimoji="0" lang="zh-TW" altLang="en-US" sz="1200" b="1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   </a:t>
            </a:r>
            <a:r>
              <a:rPr kumimoji="0" lang="en-US" altLang="zh-TW" sz="1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Mind </a:t>
            </a:r>
            <a:r>
              <a:rPr kumimoji="0" lang="en-US" altLang="zh-TW" sz="1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Body Spirit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zh-TW" altLang="en-US" sz="12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「音樂家</a:t>
            </a:r>
            <a:r>
              <a:rPr kumimoji="0" lang="en-US" altLang="zh-TW" sz="12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/</a:t>
            </a:r>
            <a:r>
              <a:rPr kumimoji="0" lang="zh-TW" altLang="en-US" sz="12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作曲家傳記」  </a:t>
            </a:r>
            <a:r>
              <a:rPr kumimoji="0" lang="en-US" altLang="zh-TW" sz="1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Music Biographies</a:t>
            </a:r>
            <a:endParaRPr kumimoji="0" lang="zh-TW" altLang="en-US" sz="12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zh-TW" altLang="en-US" sz="12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「音樂教育」           </a:t>
            </a:r>
            <a:r>
              <a:rPr kumimoji="0" lang="zh-TW" altLang="en-US" sz="1200" b="1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  </a:t>
            </a:r>
            <a:r>
              <a:rPr kumimoji="0" lang="en-US" altLang="zh-TW" sz="1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Music Education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kumimoji="0" lang="zh-TW" altLang="en-US" sz="12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「自然之聲」 </a:t>
            </a:r>
            <a:r>
              <a:rPr kumimoji="0" lang="zh-TW" altLang="en-US" sz="1200" b="1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            </a:t>
            </a:r>
            <a:r>
              <a:rPr kumimoji="0" lang="en-US" altLang="zh-TW" sz="1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Nature </a:t>
            </a:r>
            <a:r>
              <a:rPr kumimoji="0" lang="en-US" altLang="zh-TW" sz="1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Sounds</a:t>
            </a:r>
            <a:endParaRPr kumimoji="0" lang="zh-TW" altLang="en-US" sz="12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zh-TW" altLang="en-US" sz="12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「散文集」             </a:t>
            </a:r>
            <a:r>
              <a:rPr kumimoji="0" lang="zh-TW" altLang="en-US" sz="1200" b="1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    </a:t>
            </a:r>
            <a:r>
              <a:rPr kumimoji="0" lang="en-US" altLang="zh-TW" sz="1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Non-Fiction</a:t>
            </a:r>
            <a:endParaRPr kumimoji="0" lang="zh-TW" altLang="en-US" sz="12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zh-TW" altLang="en-US" sz="12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「哲學」               </a:t>
            </a:r>
            <a:r>
              <a:rPr kumimoji="0" lang="zh-TW" altLang="en-US" sz="1200" b="1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     </a:t>
            </a:r>
            <a:r>
              <a:rPr kumimoji="0" lang="en-US" altLang="zh-TW" sz="1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Philosophy</a:t>
            </a:r>
            <a:endParaRPr kumimoji="0" lang="zh-TW" altLang="en-US" sz="12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zh-TW" altLang="en-US" sz="12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「其他作家戲劇」       </a:t>
            </a:r>
            <a:r>
              <a:rPr kumimoji="0" lang="zh-TW" altLang="en-US" sz="1200" b="1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</a:t>
            </a:r>
            <a:r>
              <a:rPr kumimoji="0" lang="en-US" altLang="zh-TW" sz="1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Plays-Others</a:t>
            </a:r>
            <a:endParaRPr kumimoji="0" lang="zh-TW" altLang="en-US" sz="12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zh-TW" altLang="en-US" sz="12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「莎士比亞戲劇」       </a:t>
            </a:r>
            <a:r>
              <a:rPr kumimoji="0" lang="zh-TW" altLang="en-US" sz="1200" b="1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</a:t>
            </a:r>
            <a:r>
              <a:rPr kumimoji="0" lang="en-US" altLang="zh-TW" sz="1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Plays-Shakespeare</a:t>
            </a:r>
            <a:endParaRPr kumimoji="0" lang="zh-TW" altLang="en-US" sz="12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zh-TW" altLang="en-US" sz="12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「詩詞集」             </a:t>
            </a:r>
            <a:r>
              <a:rPr kumimoji="0" lang="zh-TW" altLang="en-US" sz="1200" b="1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   </a:t>
            </a:r>
            <a:r>
              <a:rPr kumimoji="0" lang="en-US" altLang="zh-TW" sz="1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Poetry</a:t>
            </a:r>
            <a:endParaRPr kumimoji="0" lang="en-US" altLang="zh-TW" sz="12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zh-TW" altLang="en-US" sz="12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「廣播劇」             </a:t>
            </a:r>
            <a:r>
              <a:rPr kumimoji="0" lang="zh-TW" altLang="en-US" sz="1200" b="1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   </a:t>
            </a:r>
            <a:r>
              <a:rPr kumimoji="0" lang="en-US" altLang="zh-TW" sz="1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Radio Drama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kumimoji="0" lang="zh-TW" altLang="en-US" sz="1200" b="1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「放鬆音樂」                  </a:t>
            </a:r>
            <a:r>
              <a:rPr kumimoji="0" lang="en-US" altLang="zh-TW" sz="1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Relaxation </a:t>
            </a:r>
            <a:r>
              <a:rPr kumimoji="0" lang="en-US" altLang="zh-TW" sz="1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Music</a:t>
            </a:r>
            <a:endParaRPr kumimoji="0" lang="zh-TW" altLang="en-US" sz="12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12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「宗教」               </a:t>
            </a:r>
            <a:r>
              <a:rPr kumimoji="0" lang="zh-TW" altLang="en-US" sz="1200" b="1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     </a:t>
            </a:r>
            <a:r>
              <a:rPr kumimoji="0" lang="en-US" altLang="zh-TW" sz="1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Religion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12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「</a:t>
            </a:r>
            <a:r>
              <a:rPr kumimoji="0" lang="zh-TW" altLang="en-US" sz="1200" b="1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劇目」                         </a:t>
            </a:r>
            <a:r>
              <a:rPr kumimoji="0" lang="en-US" altLang="zh-TW" sz="1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Repertoire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zh-TW" altLang="en-US" sz="1200" b="1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「</a:t>
            </a:r>
            <a:r>
              <a:rPr kumimoji="0" lang="zh-TW" altLang="en-US" sz="12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聖經文本」           </a:t>
            </a:r>
            <a:r>
              <a:rPr kumimoji="0" lang="zh-TW" altLang="en-US" sz="1200" b="1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  </a:t>
            </a:r>
            <a:r>
              <a:rPr kumimoji="0" lang="en-US" altLang="zh-TW" sz="1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Sacred Texts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kumimoji="0" lang="zh-TW" altLang="en-US" sz="1200" b="1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「榜樣」                         </a:t>
            </a:r>
            <a:r>
              <a:rPr kumimoji="0" lang="en-US" altLang="zh-TW" sz="1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Samplers</a:t>
            </a:r>
            <a:endParaRPr kumimoji="0" lang="en-US" altLang="zh-TW" sz="12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zh-TW" altLang="en-US" sz="12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「心靈自助」           </a:t>
            </a:r>
            <a:r>
              <a:rPr kumimoji="0" lang="zh-TW" altLang="en-US" sz="1200" b="1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  </a:t>
            </a:r>
            <a:r>
              <a:rPr kumimoji="0" lang="en-US" altLang="zh-TW" sz="1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Self </a:t>
            </a:r>
            <a:r>
              <a:rPr kumimoji="0" lang="en-US" altLang="zh-TW" sz="1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Help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zh-TW" altLang="en-US" sz="12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「體育」               </a:t>
            </a:r>
            <a:r>
              <a:rPr kumimoji="0" lang="zh-TW" altLang="en-US" sz="1200" b="1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     </a:t>
            </a:r>
            <a:r>
              <a:rPr kumimoji="0" lang="en-US" altLang="zh-TW" sz="1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Sports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kumimoji="0" lang="zh-TW" altLang="en-US" sz="12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「人聲」 </a:t>
            </a:r>
            <a:r>
              <a:rPr kumimoji="0" lang="zh-TW" altLang="en-US" sz="1200" b="1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                   </a:t>
            </a:r>
            <a:r>
              <a:rPr kumimoji="0" lang="en-US" altLang="zh-TW" sz="1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Vocal</a:t>
            </a:r>
            <a:endParaRPr kumimoji="0" lang="zh-TW" altLang="en-US" sz="12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zh-TW" altLang="en-US" sz="12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「美酒入門書」         </a:t>
            </a:r>
            <a:r>
              <a:rPr kumimoji="0" lang="zh-TW" altLang="en-US" sz="1200" b="1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</a:t>
            </a:r>
            <a:r>
              <a:rPr kumimoji="0" lang="en-US" altLang="zh-TW" sz="1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Wine Guide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kumimoji="0" lang="zh-TW" altLang="en-US" sz="1200" b="1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「世界」                         </a:t>
            </a:r>
            <a:r>
              <a:rPr kumimoji="0" lang="en-US" altLang="zh-TW" sz="1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World</a:t>
            </a:r>
            <a:endParaRPr kumimoji="0" lang="zh-TW" altLang="en-US" sz="12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026" name="Picture 2" descr="Collection: Classic Fairy Sto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328648"/>
            <a:ext cx="1781373" cy="178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ENKINS, E.: Travellin' with Ella Jenkins - A Bilingual Journ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7" y="4077072"/>
            <a:ext cx="1825625" cy="182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RROLL, L.: Alice's Adventures in Wonderland (Abridged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3645024"/>
            <a:ext cx="1728193" cy="172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EISTERSINGER AUS WALD UND FELD / LES CHANTS DE NOS OISEAUX / HOW OUR BIRDS SING, Vol. 1 (Traber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4" y="1744661"/>
            <a:ext cx="1756346" cy="175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64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51606"/>
            <a:ext cx="7704856" cy="574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pPr algn="ctr" eaLnBrk="1" hangingPunct="1"/>
            <a:r>
              <a:rPr lang="zh-TW" altLang="en-US" b="1" dirty="0" smtClean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搜尋</a:t>
            </a:r>
          </a:p>
        </p:txBody>
      </p:sp>
      <p:sp>
        <p:nvSpPr>
          <p:cNvPr id="3" name="矩形 2"/>
          <p:cNvSpPr/>
          <p:nvPr/>
        </p:nvSpPr>
        <p:spPr>
          <a:xfrm>
            <a:off x="5004048" y="1340768"/>
            <a:ext cx="324036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5292080" y="2492896"/>
            <a:ext cx="14401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932040" y="1681644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rgbClr val="FF0000"/>
                </a:solidFill>
              </a:rPr>
              <a:t>輸入關鍵字</a:t>
            </a:r>
            <a:r>
              <a:rPr lang="en-US" altLang="zh-TW" sz="1400" dirty="0">
                <a:solidFill>
                  <a:srgbClr val="FF0000"/>
                </a:solidFill>
              </a:rPr>
              <a:t>: </a:t>
            </a:r>
            <a:endParaRPr lang="en-US" altLang="zh-TW" sz="1400" dirty="0" smtClean="0">
              <a:solidFill>
                <a:srgbClr val="FF0000"/>
              </a:solidFill>
            </a:endParaRPr>
          </a:p>
          <a:p>
            <a:r>
              <a:rPr lang="en-US" altLang="zh-TW" sz="1400" dirty="0" smtClean="0">
                <a:solidFill>
                  <a:srgbClr val="FF0000"/>
                </a:solidFill>
              </a:rPr>
              <a:t>Alice </a:t>
            </a:r>
            <a:r>
              <a:rPr lang="en-US" altLang="zh-TW" sz="1400" dirty="0">
                <a:solidFill>
                  <a:srgbClr val="FF0000"/>
                </a:solidFill>
              </a:rPr>
              <a:t>s Adventures in Wonderland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220072" y="269962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7</a:t>
            </a:r>
            <a:r>
              <a:rPr lang="zh-TW" altLang="en-US" dirty="0" smtClean="0">
                <a:solidFill>
                  <a:srgbClr val="FF0000"/>
                </a:solidFill>
              </a:rPr>
              <a:t>本有聲書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99592" y="5445224"/>
            <a:ext cx="7488832" cy="1115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3923928" y="566124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點選圖示即可播放聆聽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5" y="1052736"/>
            <a:ext cx="8980241" cy="509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pPr algn="ctr" eaLnBrk="1" hangingPunct="1"/>
            <a:r>
              <a:rPr lang="zh-TW" altLang="en-US" b="1" dirty="0" smtClean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播放</a:t>
            </a:r>
          </a:p>
        </p:txBody>
      </p:sp>
      <p:sp>
        <p:nvSpPr>
          <p:cNvPr id="7" name="矩形 6"/>
          <p:cNvSpPr/>
          <p:nvPr/>
        </p:nvSpPr>
        <p:spPr>
          <a:xfrm>
            <a:off x="2051720" y="5769260"/>
            <a:ext cx="360040" cy="2520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2051720" y="485986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點選曲目播放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51720" y="5229200"/>
            <a:ext cx="129614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469" y="4365104"/>
            <a:ext cx="3940660" cy="241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向右箭號 8"/>
          <p:cNvSpPr/>
          <p:nvPr/>
        </p:nvSpPr>
        <p:spPr>
          <a:xfrm>
            <a:off x="4067944" y="5693572"/>
            <a:ext cx="864096" cy="447034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020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pPr algn="ctr" eaLnBrk="1" hangingPunct="1"/>
            <a:r>
              <a:rPr lang="zh-TW" altLang="en-US" b="1" dirty="0" smtClean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個人帳戶</a:t>
            </a:r>
            <a:r>
              <a:rPr lang="en-US" altLang="zh-TW" sz="2400" b="1" dirty="0" smtClean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…(1)</a:t>
            </a:r>
            <a:endParaRPr lang="zh-TW" altLang="en-US" sz="2400" b="1" dirty="0" smtClean="0">
              <a:solidFill>
                <a:srgbClr val="A5002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794016" cy="412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6948264" y="1916832"/>
            <a:ext cx="165618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單箭頭接點 4"/>
          <p:cNvCxnSpPr/>
          <p:nvPr/>
        </p:nvCxnSpPr>
        <p:spPr>
          <a:xfrm flipH="1">
            <a:off x="6156176" y="2132856"/>
            <a:ext cx="792088" cy="12961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2123728" y="2276872"/>
            <a:ext cx="3960440" cy="2448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148064" y="3861048"/>
            <a:ext cx="374441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solidFill>
                  <a:srgbClr val="FF0000"/>
                </a:solidFill>
              </a:rPr>
              <a:t>點選個人帳號註冊</a:t>
            </a:r>
            <a:r>
              <a:rPr lang="en-US" altLang="zh-TW" sz="1200" dirty="0" smtClean="0">
                <a:solidFill>
                  <a:srgbClr val="FF0000"/>
                </a:solidFill>
              </a:rPr>
              <a:t>~</a:t>
            </a:r>
          </a:p>
          <a:p>
            <a:r>
              <a:rPr lang="zh-TW" altLang="en-US" sz="1200" dirty="0">
                <a:solidFill>
                  <a:srgbClr val="FF0000"/>
                </a:solidFill>
              </a:rPr>
              <a:t>填寫英文</a:t>
            </a:r>
            <a:r>
              <a:rPr lang="zh-TW" altLang="en-US" sz="1200" dirty="0" smtClean="0">
                <a:solidFill>
                  <a:srgbClr val="FF0000"/>
                </a:solidFill>
              </a:rPr>
              <a:t>名字</a:t>
            </a:r>
            <a:r>
              <a:rPr lang="en-US" altLang="zh-TW" sz="1200" dirty="0" smtClean="0">
                <a:solidFill>
                  <a:srgbClr val="FF0000"/>
                </a:solidFill>
              </a:rPr>
              <a:t>/</a:t>
            </a:r>
            <a:r>
              <a:rPr lang="zh-TW" altLang="en-US" sz="1200" dirty="0" smtClean="0">
                <a:solidFill>
                  <a:srgbClr val="FF0000"/>
                </a:solidFill>
              </a:rPr>
              <a:t>姓氏</a:t>
            </a:r>
            <a:r>
              <a:rPr lang="en-US" altLang="zh-TW" sz="1200" dirty="0" smtClean="0">
                <a:solidFill>
                  <a:srgbClr val="FF0000"/>
                </a:solidFill>
              </a:rPr>
              <a:t>/</a:t>
            </a:r>
            <a:r>
              <a:rPr lang="zh-TW" altLang="en-US" sz="1200" dirty="0" smtClean="0">
                <a:solidFill>
                  <a:srgbClr val="FF0000"/>
                </a:solidFill>
              </a:rPr>
              <a:t>電子郵件信箱</a:t>
            </a:r>
            <a:r>
              <a:rPr lang="en-US" altLang="zh-TW" sz="1200" dirty="0" smtClean="0">
                <a:solidFill>
                  <a:srgbClr val="FF0000"/>
                </a:solidFill>
              </a:rPr>
              <a:t>/</a:t>
            </a:r>
            <a:r>
              <a:rPr lang="zh-TW" altLang="en-US" sz="1200" dirty="0" smtClean="0">
                <a:solidFill>
                  <a:srgbClr val="FF0000"/>
                </a:solidFill>
              </a:rPr>
              <a:t>密碼 </a:t>
            </a:r>
            <a:r>
              <a:rPr lang="en-US" altLang="zh-TW" sz="1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altLang="zh-TW" sz="1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SAVE</a:t>
            </a:r>
            <a:endParaRPr lang="zh-TW" altLang="en-US" sz="1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536" y="4869160"/>
            <a:ext cx="2718233" cy="18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5181755" y="5157192"/>
            <a:ext cx="374441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solidFill>
                  <a:srgbClr val="FF0000"/>
                </a:solidFill>
              </a:rPr>
              <a:t>註冊完成</a:t>
            </a:r>
            <a:r>
              <a:rPr lang="en-US" altLang="zh-TW" sz="1200" dirty="0" smtClean="0">
                <a:solidFill>
                  <a:srgbClr val="FF0000"/>
                </a:solidFill>
              </a:rPr>
              <a:t>~</a:t>
            </a:r>
          </a:p>
          <a:p>
            <a:r>
              <a:rPr lang="zh-TW" altLang="en-US" sz="1200" dirty="0" smtClean="0">
                <a:solidFill>
                  <a:srgbClr val="FF0000"/>
                </a:solidFill>
              </a:rPr>
              <a:t>至電子郵件中啟用帳號 </a:t>
            </a:r>
            <a:r>
              <a:rPr lang="en-US" altLang="zh-TW" sz="1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zh-TW" altLang="en-US" sz="1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系統會帶回登入畫面</a:t>
            </a:r>
            <a:endParaRPr lang="zh-TW" altLang="en-US" sz="1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34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pPr algn="ctr" eaLnBrk="1" hangingPunct="1"/>
            <a:r>
              <a:rPr lang="zh-TW" altLang="en-US" b="1" dirty="0" smtClean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個人帳戶</a:t>
            </a:r>
            <a:r>
              <a:rPr lang="en-US" altLang="zh-TW" sz="2400" b="1" dirty="0" smtClean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…(2)</a:t>
            </a:r>
            <a:endParaRPr lang="zh-TW" altLang="en-US" sz="2400" b="1" dirty="0" smtClean="0">
              <a:solidFill>
                <a:srgbClr val="A5002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3096344" cy="210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4427984" y="1340768"/>
            <a:ext cx="374441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solidFill>
                  <a:srgbClr val="FF0000"/>
                </a:solidFill>
              </a:rPr>
              <a:t>註冊完成</a:t>
            </a:r>
            <a:r>
              <a:rPr lang="en-US" altLang="zh-TW" sz="1200" dirty="0" smtClean="0">
                <a:solidFill>
                  <a:srgbClr val="FF0000"/>
                </a:solidFill>
              </a:rPr>
              <a:t>~</a:t>
            </a:r>
          </a:p>
          <a:p>
            <a:r>
              <a:rPr lang="zh-TW" altLang="en-US" sz="1200" dirty="0" smtClean="0">
                <a:solidFill>
                  <a:srgbClr val="FF0000"/>
                </a:solidFill>
              </a:rPr>
              <a:t>至電子郵件中啟用帳號 </a:t>
            </a:r>
            <a:r>
              <a:rPr lang="en-US" altLang="zh-TW" sz="1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zh-TW" altLang="en-US" sz="1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系統會帶回登入畫面</a:t>
            </a:r>
            <a:endParaRPr lang="zh-TW" altLang="en-US" sz="1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3212976"/>
            <a:ext cx="6984776" cy="28229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899592" y="4509120"/>
            <a:ext cx="273630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6165304"/>
            <a:ext cx="6984776" cy="34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7236296" y="6165304"/>
            <a:ext cx="684076" cy="3470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189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pPr algn="ctr" eaLnBrk="1" hangingPunct="1"/>
            <a:r>
              <a:rPr lang="zh-TW" altLang="en-US" b="1" dirty="0" smtClean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個人帳戶</a:t>
            </a:r>
            <a:r>
              <a:rPr lang="en-US" altLang="zh-TW" sz="2400" b="1" dirty="0" smtClean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…(3)</a:t>
            </a:r>
            <a:endParaRPr lang="zh-TW" altLang="en-US" sz="2400" b="1" dirty="0" smtClean="0">
              <a:solidFill>
                <a:srgbClr val="A5002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953" y="958259"/>
            <a:ext cx="6578599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5868144" y="2564904"/>
            <a:ext cx="187220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5868144" y="3214717"/>
            <a:ext cx="192640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輸入註冊的帳號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dirty="0" smtClean="0">
                <a:solidFill>
                  <a:srgbClr val="FF0000"/>
                </a:solidFill>
              </a:rPr>
              <a:t>Email </a:t>
            </a:r>
            <a:r>
              <a:rPr lang="zh-TW" altLang="en-US" dirty="0" smtClean="0">
                <a:solidFill>
                  <a:srgbClr val="FF0000"/>
                </a:solidFill>
              </a:rPr>
              <a:t>及密碼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5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pPr algn="ctr" eaLnBrk="1" hangingPunct="1"/>
            <a:r>
              <a:rPr lang="zh-TW" altLang="en-US" b="1" dirty="0" smtClean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個人帳戶</a:t>
            </a:r>
            <a:r>
              <a:rPr lang="en-US" altLang="zh-TW" sz="2400" b="1" dirty="0" smtClean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…(4)</a:t>
            </a:r>
            <a:endParaRPr lang="zh-TW" altLang="en-US" sz="2400" b="1" dirty="0" smtClean="0">
              <a:solidFill>
                <a:srgbClr val="A5002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3670"/>
            <a:ext cx="9144000" cy="311143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907704" y="1556792"/>
            <a:ext cx="192640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即登入個人帳號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24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2441</TotalTime>
  <Words>377</Words>
  <Application>Microsoft Office PowerPoint</Application>
  <PresentationFormat>如螢幕大小 (4:3)</PresentationFormat>
  <Paragraphs>107</Paragraphs>
  <Slides>24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Watermark</vt:lpstr>
      <vt:lpstr>PowerPoint 簡報</vt:lpstr>
      <vt:lpstr>首頁 </vt:lpstr>
      <vt:lpstr>有聲書目錄(英文) </vt:lpstr>
      <vt:lpstr>搜尋</vt:lpstr>
      <vt:lpstr>播放</vt:lpstr>
      <vt:lpstr>個人帳戶…(1)</vt:lpstr>
      <vt:lpstr>個人帳戶…(2)</vt:lpstr>
      <vt:lpstr>個人帳戶…(3)</vt:lpstr>
      <vt:lpstr>個人帳戶…(4)</vt:lpstr>
      <vt:lpstr>新上場唱片</vt:lpstr>
      <vt:lpstr>最新推介</vt:lpstr>
      <vt:lpstr>朗讀者…(1)</vt:lpstr>
      <vt:lpstr>朗讀者…(2)播放</vt:lpstr>
      <vt:lpstr>朗讀者…(3)播放</vt:lpstr>
      <vt:lpstr>作者</vt:lpstr>
      <vt:lpstr>語言/類別</vt:lpstr>
      <vt:lpstr>出版商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CMT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按一下以新增標題</dc:title>
  <dc:creator>S.C.Chiang</dc:creator>
  <cp:lastModifiedBy>Owner</cp:lastModifiedBy>
  <cp:revision>209</cp:revision>
  <dcterms:created xsi:type="dcterms:W3CDTF">2005-09-20T17:03:53Z</dcterms:created>
  <dcterms:modified xsi:type="dcterms:W3CDTF">2020-03-04T15:08:59Z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TC011368031028</vt:lpwstr>
  </property>
</Properties>
</file>