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8"/>
  </p:notesMasterIdLst>
  <p:sldIdLst>
    <p:sldId id="256" r:id="rId2"/>
    <p:sldId id="260" r:id="rId3"/>
    <p:sldId id="258" r:id="rId4"/>
    <p:sldId id="261" r:id="rId5"/>
    <p:sldId id="263" r:id="rId6"/>
    <p:sldId id="311" r:id="rId7"/>
    <p:sldId id="268" r:id="rId8"/>
    <p:sldId id="267" r:id="rId9"/>
    <p:sldId id="269" r:id="rId10"/>
    <p:sldId id="274" r:id="rId11"/>
    <p:sldId id="273" r:id="rId12"/>
    <p:sldId id="275" r:id="rId13"/>
    <p:sldId id="271" r:id="rId14"/>
    <p:sldId id="295" r:id="rId15"/>
    <p:sldId id="296" r:id="rId16"/>
    <p:sldId id="301" r:id="rId17"/>
    <p:sldId id="279" r:id="rId18"/>
    <p:sldId id="280" r:id="rId19"/>
    <p:sldId id="270" r:id="rId20"/>
    <p:sldId id="276" r:id="rId21"/>
    <p:sldId id="278" r:id="rId22"/>
    <p:sldId id="277" r:id="rId23"/>
    <p:sldId id="299" r:id="rId24"/>
    <p:sldId id="303" r:id="rId25"/>
    <p:sldId id="283" r:id="rId26"/>
    <p:sldId id="284" r:id="rId27"/>
    <p:sldId id="282" r:id="rId28"/>
    <p:sldId id="281" r:id="rId29"/>
    <p:sldId id="285" r:id="rId30"/>
    <p:sldId id="297" r:id="rId31"/>
    <p:sldId id="298" r:id="rId32"/>
    <p:sldId id="286" r:id="rId33"/>
    <p:sldId id="307" r:id="rId34"/>
    <p:sldId id="289" r:id="rId35"/>
    <p:sldId id="287" r:id="rId36"/>
    <p:sldId id="290" r:id="rId37"/>
    <p:sldId id="300" r:id="rId38"/>
    <p:sldId id="293" r:id="rId39"/>
    <p:sldId id="291" r:id="rId40"/>
    <p:sldId id="302" r:id="rId41"/>
    <p:sldId id="312" r:id="rId42"/>
    <p:sldId id="306" r:id="rId43"/>
    <p:sldId id="292" r:id="rId44"/>
    <p:sldId id="308" r:id="rId45"/>
    <p:sldId id="288" r:id="rId46"/>
    <p:sldId id="29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a:srgbClr val="8ABED0"/>
    <a:srgbClr val="B3D2DF"/>
    <a:srgbClr val="DEEDF2"/>
    <a:srgbClr val="C3D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5488" autoAdjust="0"/>
  </p:normalViewPr>
  <p:slideViewPr>
    <p:cSldViewPr snapToGrid="0">
      <p:cViewPr>
        <p:scale>
          <a:sx n="65" d="100"/>
          <a:sy n="65" d="100"/>
        </p:scale>
        <p:origin x="-268" y="5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68D050-E426-42EB-A362-F2D9E324216B}" type="datetimeFigureOut">
              <a:rPr lang="zh-TW" altLang="en-US" smtClean="0"/>
              <a:t>2020/6/5</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18631-BA86-4C4E-8648-25F33436506C}" type="slidenum">
              <a:rPr lang="zh-TW" altLang="en-US" smtClean="0"/>
              <a:t>‹#›</a:t>
            </a:fld>
            <a:endParaRPr lang="zh-TW" altLang="en-US"/>
          </a:p>
        </p:txBody>
      </p:sp>
    </p:spTree>
    <p:extLst>
      <p:ext uri="{BB962C8B-B14F-4D97-AF65-F5344CB8AC3E}">
        <p14:creationId xmlns:p14="http://schemas.microsoft.com/office/powerpoint/2010/main" val="405306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(Note</a:t>
            </a:r>
            <a:r>
              <a:rPr lang="zh-TW" altLang="en-US" dirty="0" smtClean="0"/>
              <a:t>目前涵堂網域及帳號密碼無法下載</a:t>
            </a:r>
            <a:r>
              <a:rPr lang="en-US" altLang="zh-TW" dirty="0" smtClean="0"/>
              <a:t>PDF</a:t>
            </a:r>
            <a:r>
              <a:rPr lang="zh-TW" altLang="en-US" dirty="0" smtClean="0"/>
              <a:t>及觀看線上課程</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1</a:t>
            </a:fld>
            <a:endParaRPr lang="zh-TW" altLang="en-US"/>
          </a:p>
        </p:txBody>
      </p:sp>
    </p:spTree>
    <p:extLst>
      <p:ext uri="{BB962C8B-B14F-4D97-AF65-F5344CB8AC3E}">
        <p14:creationId xmlns:p14="http://schemas.microsoft.com/office/powerpoint/2010/main" val="280282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16</a:t>
            </a:fld>
            <a:endParaRPr lang="zh-TW" altLang="en-US"/>
          </a:p>
        </p:txBody>
      </p:sp>
    </p:spTree>
    <p:extLst>
      <p:ext uri="{BB962C8B-B14F-4D97-AF65-F5344CB8AC3E}">
        <p14:creationId xmlns:p14="http://schemas.microsoft.com/office/powerpoint/2010/main" val="366226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17</a:t>
            </a:fld>
            <a:endParaRPr lang="zh-TW" altLang="en-US"/>
          </a:p>
        </p:txBody>
      </p:sp>
    </p:spTree>
    <p:extLst>
      <p:ext uri="{BB962C8B-B14F-4D97-AF65-F5344CB8AC3E}">
        <p14:creationId xmlns:p14="http://schemas.microsoft.com/office/powerpoint/2010/main" val="262808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*REDLINE</a:t>
            </a:r>
            <a:r>
              <a:rPr lang="zh-TW" altLang="en-US" baseline="0" dirty="0" smtClean="0"/>
              <a:t> </a:t>
            </a:r>
            <a:r>
              <a:rPr lang="zh-TW" altLang="en-US" dirty="0" smtClean="0"/>
              <a:t>標準通常不會一職有新的產出，多為配合環境的變動政府的政策，在舊的標準上進行修改</a:t>
            </a:r>
            <a:endParaRPr lang="en-US" altLang="zh-TW" dirty="0" smtClean="0"/>
          </a:p>
          <a:p>
            <a:r>
              <a:rPr lang="en-US" altLang="zh-TW" dirty="0" smtClean="0"/>
              <a:t>*</a:t>
            </a:r>
            <a:r>
              <a:rPr lang="zh-TW" altLang="en-US" dirty="0" smtClean="0"/>
              <a:t>有時候舊得標準也是相當具有參考性，因為實驗室的設備不一定是最新的技術來因應最新的標準，故有時我們也需要參考舊的標準</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rgbClr val="000000"/>
                </a:solidFill>
                <a:latin typeface="+mn-ea"/>
              </a:rPr>
              <a:t>*Work Item (WK)</a:t>
            </a:r>
            <a:r>
              <a:rPr lang="zh-TW" altLang="en-US" sz="1200" dirty="0" smtClean="0">
                <a:solidFill>
                  <a:srgbClr val="000000"/>
                </a:solidFill>
                <a:latin typeface="+mn-ea"/>
              </a:rPr>
              <a:t>正在進行還未正式發表的標準，藉由公開來徵求感興趣的專家們意見</a:t>
            </a:r>
            <a:endParaRPr lang="en-US" altLang="zh-TW" sz="1200" dirty="0" smtClean="0">
              <a:solidFill>
                <a:srgbClr val="000000"/>
              </a:solidFill>
              <a:latin typeface="+mn-ea"/>
            </a:endParaRPr>
          </a:p>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18</a:t>
            </a:fld>
            <a:endParaRPr lang="zh-TW" altLang="en-US"/>
          </a:p>
        </p:txBody>
      </p:sp>
    </p:spTree>
    <p:extLst>
      <p:ext uri="{BB962C8B-B14F-4D97-AF65-F5344CB8AC3E}">
        <p14:creationId xmlns:p14="http://schemas.microsoft.com/office/powerpoint/2010/main" val="61286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dirty="0">
              <a:solidFill>
                <a:schemeClr val="bg1">
                  <a:lumMod val="10000"/>
                </a:schemeClr>
              </a:solidFill>
              <a:latin typeface="+mn-ea"/>
            </a:endParaRPr>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19</a:t>
            </a:fld>
            <a:endParaRPr lang="zh-TW" altLang="en-US"/>
          </a:p>
        </p:txBody>
      </p:sp>
    </p:spTree>
    <p:extLst>
      <p:ext uri="{BB962C8B-B14F-4D97-AF65-F5344CB8AC3E}">
        <p14:creationId xmlns:p14="http://schemas.microsoft.com/office/powerpoint/2010/main" val="352764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20</a:t>
            </a:fld>
            <a:endParaRPr lang="zh-TW" altLang="en-US"/>
          </a:p>
        </p:txBody>
      </p:sp>
    </p:spTree>
    <p:extLst>
      <p:ext uri="{BB962C8B-B14F-4D97-AF65-F5344CB8AC3E}">
        <p14:creationId xmlns:p14="http://schemas.microsoft.com/office/powerpoint/2010/main" val="1765055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21</a:t>
            </a:fld>
            <a:endParaRPr lang="zh-TW" altLang="en-US"/>
          </a:p>
        </p:txBody>
      </p:sp>
    </p:spTree>
    <p:extLst>
      <p:ext uri="{BB962C8B-B14F-4D97-AF65-F5344CB8AC3E}">
        <p14:creationId xmlns:p14="http://schemas.microsoft.com/office/powerpoint/2010/main" val="3606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22</a:t>
            </a:fld>
            <a:endParaRPr lang="zh-TW" altLang="en-US"/>
          </a:p>
        </p:txBody>
      </p:sp>
    </p:spTree>
    <p:extLst>
      <p:ext uri="{BB962C8B-B14F-4D97-AF65-F5344CB8AC3E}">
        <p14:creationId xmlns:p14="http://schemas.microsoft.com/office/powerpoint/2010/main" val="322736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mn-ea"/>
            </a:endParaRPr>
          </a:p>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23</a:t>
            </a:fld>
            <a:endParaRPr lang="zh-TW" altLang="en-US"/>
          </a:p>
        </p:txBody>
      </p:sp>
    </p:spTree>
    <p:extLst>
      <p:ext uri="{BB962C8B-B14F-4D97-AF65-F5344CB8AC3E}">
        <p14:creationId xmlns:p14="http://schemas.microsoft.com/office/powerpoint/2010/main" val="322736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24</a:t>
            </a:fld>
            <a:endParaRPr lang="zh-TW" altLang="en-US"/>
          </a:p>
        </p:txBody>
      </p:sp>
    </p:spTree>
    <p:extLst>
      <p:ext uri="{BB962C8B-B14F-4D97-AF65-F5344CB8AC3E}">
        <p14:creationId xmlns:p14="http://schemas.microsoft.com/office/powerpoint/2010/main" val="322736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37</a:t>
            </a:fld>
            <a:endParaRPr lang="zh-TW" altLang="en-US"/>
          </a:p>
        </p:txBody>
      </p:sp>
    </p:spTree>
    <p:extLst>
      <p:ext uri="{BB962C8B-B14F-4D97-AF65-F5344CB8AC3E}">
        <p14:creationId xmlns:p14="http://schemas.microsoft.com/office/powerpoint/2010/main" val="219060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3</a:t>
            </a:fld>
            <a:endParaRPr lang="zh-TW" altLang="en-US"/>
          </a:p>
        </p:txBody>
      </p:sp>
    </p:spTree>
    <p:extLst>
      <p:ext uri="{BB962C8B-B14F-4D97-AF65-F5344CB8AC3E}">
        <p14:creationId xmlns:p14="http://schemas.microsoft.com/office/powerpoint/2010/main" val="366226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編輯小組名稱以及拉進小組的組員，這裡的組員須為學校的用戶且也要有</a:t>
            </a:r>
            <a:r>
              <a:rPr lang="en-US" altLang="zh-TW" dirty="0" smtClean="0"/>
              <a:t>ASTM</a:t>
            </a:r>
            <a:r>
              <a:rPr lang="zh-TW" altLang="en-US" dirty="0" smtClean="0"/>
              <a:t>個人化帳號。</a:t>
            </a:r>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38</a:t>
            </a:fld>
            <a:endParaRPr lang="zh-TW" altLang="en-US"/>
          </a:p>
        </p:txBody>
      </p:sp>
    </p:spTree>
    <p:extLst>
      <p:ext uri="{BB962C8B-B14F-4D97-AF65-F5344CB8AC3E}">
        <p14:creationId xmlns:p14="http://schemas.microsoft.com/office/powerpoint/2010/main" val="188395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1.ASTM International </a:t>
            </a:r>
            <a:r>
              <a:rPr lang="zh-TW" altLang="en-US" sz="1200" b="0" i="0" kern="1200" dirty="0" smtClean="0">
                <a:solidFill>
                  <a:schemeClr val="tx1"/>
                </a:solidFill>
                <a:effectLst/>
                <a:latin typeface="+mn-lt"/>
                <a:ea typeface="+mn-ea"/>
                <a:cs typeface="+mn-cs"/>
              </a:rPr>
              <a:t>美國材料試驗協會，成立於 </a:t>
            </a:r>
            <a:r>
              <a:rPr lang="en-US" altLang="zh-TW" sz="1200" b="0" i="0" kern="1200" dirty="0" smtClean="0">
                <a:solidFill>
                  <a:schemeClr val="tx1"/>
                </a:solidFill>
                <a:effectLst/>
                <a:latin typeface="+mn-lt"/>
                <a:ea typeface="+mn-ea"/>
                <a:cs typeface="+mn-cs"/>
              </a:rPr>
              <a:t>1898</a:t>
            </a:r>
            <a:r>
              <a:rPr lang="zh-TW" altLang="en-US" sz="1200" b="0" i="0" kern="1200" dirty="0" smtClean="0">
                <a:solidFill>
                  <a:schemeClr val="tx1"/>
                </a:solidFill>
                <a:effectLst/>
                <a:latin typeface="+mn-lt"/>
                <a:ea typeface="+mn-ea"/>
                <a:cs typeface="+mn-cs"/>
              </a:rPr>
              <a:t>年，是非營利性之國際標準制定組織，</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致力於滿足全球市場的標準化需求，為工業界的標準權威機構，</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3</a:t>
            </a:r>
            <a:r>
              <a:rPr lang="zh-TW" altLang="en-US" dirty="0" smtClean="0"/>
              <a:t>業界生產者、消費者，政府單位都可以參與</a:t>
            </a:r>
            <a:r>
              <a:rPr lang="en-US" altLang="zh-TW" dirty="0" smtClean="0"/>
              <a:t>ASTM</a:t>
            </a:r>
            <a:r>
              <a:rPr lang="zh-TW" altLang="en-US" dirty="0" smtClean="0"/>
              <a:t>的標準制定</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有超過</a:t>
            </a:r>
            <a:r>
              <a:rPr lang="en-US" altLang="zh-TW" sz="1200" b="0" i="0" kern="1200" dirty="0" smtClean="0">
                <a:solidFill>
                  <a:schemeClr val="tx1"/>
                </a:solidFill>
                <a:effectLst/>
                <a:latin typeface="+mn-lt"/>
                <a:ea typeface="+mn-ea"/>
                <a:cs typeface="+mn-cs"/>
              </a:rPr>
              <a:t>60</a:t>
            </a:r>
            <a:r>
              <a:rPr lang="zh-TW" altLang="en-US" sz="1200" b="0" i="0" kern="1200" dirty="0" smtClean="0">
                <a:solidFill>
                  <a:schemeClr val="tx1"/>
                </a:solidFill>
                <a:effectLst/>
                <a:latin typeface="+mn-lt"/>
                <a:ea typeface="+mn-ea"/>
                <a:cs typeface="+mn-cs"/>
              </a:rPr>
              <a:t>多個國家將</a:t>
            </a:r>
            <a:r>
              <a:rPr lang="en-US" altLang="zh-TW" sz="1200" b="0" i="0" kern="1200" dirty="0" smtClean="0">
                <a:solidFill>
                  <a:schemeClr val="tx1"/>
                </a:solidFill>
                <a:effectLst/>
                <a:latin typeface="+mn-lt"/>
                <a:ea typeface="+mn-ea"/>
                <a:cs typeface="+mn-cs"/>
              </a:rPr>
              <a:t>ASTM</a:t>
            </a:r>
            <a:r>
              <a:rPr lang="zh-TW" altLang="en-US" sz="1200" b="0" i="0" kern="1200" dirty="0" smtClean="0">
                <a:solidFill>
                  <a:schemeClr val="tx1"/>
                </a:solidFill>
                <a:effectLst/>
                <a:latin typeface="+mn-lt"/>
                <a:ea typeface="+mn-ea"/>
                <a:cs typeface="+mn-cs"/>
              </a:rPr>
              <a:t>標準作為其技術規範的準則，</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4</a:t>
            </a:r>
            <a:r>
              <a:rPr lang="zh-TW" altLang="en-US" dirty="0" smtClean="0"/>
              <a:t>目前全球已有</a:t>
            </a:r>
            <a:r>
              <a:rPr lang="en-US" altLang="zh-TW" dirty="0" smtClean="0"/>
              <a:t>3</a:t>
            </a:r>
            <a:r>
              <a:rPr lang="zh-TW" altLang="en-US" dirty="0" smtClean="0"/>
              <a:t>萬多名以上會員遍布</a:t>
            </a:r>
            <a:r>
              <a:rPr lang="en-US" altLang="zh-TW" dirty="0" smtClean="0"/>
              <a:t>140</a:t>
            </a:r>
            <a:r>
              <a:rPr lang="zh-TW" altLang="en-US" dirty="0" smtClean="0"/>
              <a:t>多個國家</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會員有</a:t>
            </a:r>
            <a:r>
              <a:rPr lang="en-US" altLang="zh-TW" dirty="0" smtClean="0"/>
              <a:t>65%</a:t>
            </a:r>
            <a:r>
              <a:rPr lang="zh-TW" altLang="en-US" dirty="0" smtClean="0"/>
              <a:t>以上參與協會標準的制定，大多數的會員都是自願性餐噢，別於一般的標準，</a:t>
            </a:r>
            <a:r>
              <a:rPr lang="en-US" altLang="zh-TW" dirty="0" smtClean="0"/>
              <a:t>ASTM</a:t>
            </a:r>
            <a:r>
              <a:rPr lang="zh-TW" altLang="en-US" dirty="0" smtClean="0"/>
              <a:t>的標準制定人人都能參與</a:t>
            </a:r>
            <a:r>
              <a:rPr lang="en-US" altLang="zh-TW" dirty="0" smtClean="0"/>
              <a:t>(</a:t>
            </a:r>
            <a:r>
              <a:rPr lang="zh-TW" altLang="en-US" dirty="0" smtClean="0"/>
              <a:t>你的研究皆有可能成為材料，規格製成的新的規範</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 </a:t>
            </a:r>
            <a:r>
              <a:rPr lang="zh-TW" altLang="en-US" dirty="0" smtClean="0"/>
              <a:t>有</a:t>
            </a:r>
            <a:r>
              <a:rPr lang="zh-TW" altLang="en-US" sz="1200" b="0" i="0" kern="1200" dirty="0" smtClean="0">
                <a:solidFill>
                  <a:schemeClr val="tx1"/>
                </a:solidFill>
                <a:effectLst/>
                <a:latin typeface="+mn-lt"/>
                <a:ea typeface="+mn-ea"/>
                <a:cs typeface="+mn-cs"/>
              </a:rPr>
              <a:t>這些標準在研發、產品設計、生產、試驗、品質體系等許多領域都具有關鍵性的作用和影響</a:t>
            </a:r>
            <a:endParaRPr lang="en-US" altLang="zh-TW" dirty="0" smtClean="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4</a:t>
            </a:fld>
            <a:endParaRPr lang="zh-TW" altLang="en-US"/>
          </a:p>
        </p:txBody>
      </p:sp>
    </p:spTree>
    <p:extLst>
      <p:ext uri="{BB962C8B-B14F-4D97-AF65-F5344CB8AC3E}">
        <p14:creationId xmlns:p14="http://schemas.microsoft.com/office/powerpoint/2010/main" val="98208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5</a:t>
            </a:fld>
            <a:endParaRPr lang="zh-TW" altLang="en-US"/>
          </a:p>
        </p:txBody>
      </p:sp>
    </p:spTree>
    <p:extLst>
      <p:ext uri="{BB962C8B-B14F-4D97-AF65-F5344CB8AC3E}">
        <p14:creationId xmlns:p14="http://schemas.microsoft.com/office/powerpoint/2010/main" val="14097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6</a:t>
            </a:fld>
            <a:endParaRPr lang="zh-TW" altLang="en-US"/>
          </a:p>
        </p:txBody>
      </p:sp>
    </p:spTree>
    <p:extLst>
      <p:ext uri="{BB962C8B-B14F-4D97-AF65-F5344CB8AC3E}">
        <p14:creationId xmlns:p14="http://schemas.microsoft.com/office/powerpoint/2010/main" val="14097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透過標準化的過程，標準可以提供學者研究或業界產品研發達到降低成本、減少執行動作的時間、降低出錯、提高生產力等等</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8</a:t>
            </a:fld>
            <a:endParaRPr lang="zh-TW" altLang="en-US"/>
          </a:p>
        </p:txBody>
      </p:sp>
    </p:spTree>
    <p:extLst>
      <p:ext uri="{BB962C8B-B14F-4D97-AF65-F5344CB8AC3E}">
        <p14:creationId xmlns:p14="http://schemas.microsoft.com/office/powerpoint/2010/main" val="341067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9</a:t>
            </a:fld>
            <a:endParaRPr lang="zh-TW" altLang="en-US"/>
          </a:p>
        </p:txBody>
      </p:sp>
    </p:spTree>
    <p:extLst>
      <p:ext uri="{BB962C8B-B14F-4D97-AF65-F5344CB8AC3E}">
        <p14:creationId xmlns:p14="http://schemas.microsoft.com/office/powerpoint/2010/main" val="33757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90000"/>
              </a:lnSpc>
              <a:spcBef>
                <a:spcPts val="1375"/>
              </a:spcBef>
              <a:buClr>
                <a:srgbClr val="FF9933"/>
              </a:buClr>
              <a:buFont typeface="Wingdings" pitchFamily="2" charset="2"/>
              <a:buChar char=""/>
            </a:pPr>
            <a:r>
              <a:rPr lang="zh-TW" altLang="zh-TW" sz="1200" dirty="0" smtClean="0">
                <a:solidFill>
                  <a:srgbClr val="000000"/>
                </a:solidFill>
                <a:latin typeface="+mn-ea"/>
              </a:rPr>
              <a:t>說明： </a:t>
            </a:r>
            <a:r>
              <a:rPr lang="en-US" altLang="zh-TW" sz="1200" dirty="0" smtClean="0">
                <a:solidFill>
                  <a:srgbClr val="000000"/>
                </a:solidFill>
                <a:latin typeface="+mn-ea"/>
              </a:rPr>
              <a:t>1.</a:t>
            </a:r>
            <a:r>
              <a:rPr lang="zh-TW" altLang="zh-TW" sz="1200" dirty="0" smtClean="0">
                <a:solidFill>
                  <a:srgbClr val="000000"/>
                </a:solidFill>
                <a:latin typeface="+mn-ea"/>
              </a:rPr>
              <a:t>標準序號後帶字母</a:t>
            </a:r>
            <a:r>
              <a:rPr lang="en-US" altLang="zh-TW" sz="1200" dirty="0" smtClean="0">
                <a:solidFill>
                  <a:srgbClr val="000000"/>
                </a:solidFill>
                <a:latin typeface="+mn-ea"/>
              </a:rPr>
              <a:t>M</a:t>
            </a:r>
            <a:r>
              <a:rPr lang="zh-TW" altLang="zh-TW" sz="1200" dirty="0" smtClean="0">
                <a:solidFill>
                  <a:srgbClr val="000000"/>
                </a:solidFill>
                <a:latin typeface="+mn-ea"/>
              </a:rPr>
              <a:t>的為公制單位標準，不帶字母</a:t>
            </a:r>
            <a:r>
              <a:rPr lang="en-US" altLang="zh-TW" sz="1200" dirty="0" smtClean="0">
                <a:solidFill>
                  <a:srgbClr val="000000"/>
                </a:solidFill>
                <a:latin typeface="+mn-ea"/>
              </a:rPr>
              <a:t>M</a:t>
            </a:r>
            <a:r>
              <a:rPr lang="zh-TW" altLang="zh-TW" sz="1200" dirty="0" smtClean="0">
                <a:solidFill>
                  <a:srgbClr val="000000"/>
                </a:solidFill>
                <a:latin typeface="+mn-ea"/>
              </a:rPr>
              <a:t>的為英制單位標準；</a:t>
            </a:r>
          </a:p>
          <a:p>
            <a:pPr marL="0" indent="0">
              <a:lnSpc>
                <a:spcPct val="90000"/>
              </a:lnSpc>
              <a:spcBef>
                <a:spcPts val="1375"/>
              </a:spcBef>
              <a:buClr>
                <a:srgbClr val="FF9933"/>
              </a:buClr>
              <a:buNone/>
            </a:pPr>
            <a:r>
              <a:rPr lang="zh-TW" altLang="en-US" sz="1200" dirty="0" smtClean="0">
                <a:solidFill>
                  <a:srgbClr val="000000"/>
                </a:solidFill>
                <a:latin typeface="+mn-ea"/>
              </a:rPr>
              <a:t>                </a:t>
            </a:r>
            <a:r>
              <a:rPr lang="en-US" altLang="zh-TW" sz="1200" dirty="0" smtClean="0">
                <a:solidFill>
                  <a:srgbClr val="000000"/>
                </a:solidFill>
                <a:latin typeface="+mn-ea"/>
              </a:rPr>
              <a:t>2.</a:t>
            </a:r>
            <a:r>
              <a:rPr lang="zh-TW" altLang="zh-TW" sz="1200" dirty="0" smtClean="0">
                <a:solidFill>
                  <a:srgbClr val="000000"/>
                </a:solidFill>
                <a:latin typeface="+mn-ea"/>
              </a:rPr>
              <a:t>制定年限後面括弧內的年代為標準重新審定的年代； </a:t>
            </a:r>
          </a:p>
          <a:p>
            <a:pPr marL="0" indent="0">
              <a:lnSpc>
                <a:spcPct val="90000"/>
              </a:lnSpc>
              <a:spcBef>
                <a:spcPts val="1375"/>
              </a:spcBef>
              <a:buClr>
                <a:srgbClr val="FF9933"/>
              </a:buClr>
              <a:buNone/>
            </a:pPr>
            <a:r>
              <a:rPr lang="zh-TW" altLang="en-US" sz="1200" dirty="0" smtClean="0">
                <a:solidFill>
                  <a:srgbClr val="000000"/>
                </a:solidFill>
                <a:latin typeface="+mn-ea"/>
              </a:rPr>
              <a:t>                </a:t>
            </a:r>
            <a:r>
              <a:rPr lang="en-US" altLang="zh-TW" sz="1200" dirty="0" smtClean="0">
                <a:solidFill>
                  <a:srgbClr val="000000"/>
                </a:solidFill>
                <a:latin typeface="+mn-ea"/>
              </a:rPr>
              <a:t>3.a.b.c......</a:t>
            </a:r>
            <a:r>
              <a:rPr lang="zh-TW" altLang="zh-TW" sz="1200" dirty="0" smtClean="0">
                <a:solidFill>
                  <a:srgbClr val="000000"/>
                </a:solidFill>
                <a:latin typeface="+mn-ea"/>
              </a:rPr>
              <a:t>表示修訂版次。</a:t>
            </a:r>
          </a:p>
          <a:p>
            <a:pPr marL="0" indent="0">
              <a:lnSpc>
                <a:spcPct val="90000"/>
              </a:lnSpc>
              <a:spcBef>
                <a:spcPts val="1375"/>
              </a:spcBef>
              <a:buClr>
                <a:srgbClr val="FF9933"/>
              </a:buClr>
              <a:buNone/>
            </a:pPr>
            <a:r>
              <a:rPr lang="zh-TW" altLang="en-US" sz="1200" dirty="0" smtClean="0">
                <a:solidFill>
                  <a:srgbClr val="000000"/>
                </a:solidFill>
                <a:latin typeface="+mn-ea"/>
              </a:rPr>
              <a:t>                </a:t>
            </a:r>
            <a:r>
              <a:rPr lang="en-US" altLang="zh-TW" sz="1200" dirty="0" smtClean="0">
                <a:solidFill>
                  <a:srgbClr val="000000"/>
                </a:solidFill>
                <a:latin typeface="+mn-ea"/>
              </a:rPr>
              <a:t>4.</a:t>
            </a:r>
            <a:r>
              <a:rPr lang="zh-TW" altLang="zh-TW" sz="1200" dirty="0" smtClean="0">
                <a:solidFill>
                  <a:srgbClr val="000000"/>
                </a:solidFill>
                <a:latin typeface="+mn-ea"/>
              </a:rPr>
              <a:t>字母分類代碼見「標準分類」</a:t>
            </a:r>
          </a:p>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11</a:t>
            </a:fld>
            <a:endParaRPr lang="zh-TW" altLang="en-US"/>
          </a:p>
        </p:txBody>
      </p:sp>
    </p:spTree>
    <p:extLst>
      <p:ext uri="{BB962C8B-B14F-4D97-AF65-F5344CB8AC3E}">
        <p14:creationId xmlns:p14="http://schemas.microsoft.com/office/powerpoint/2010/main" val="708962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mn-ea"/>
              </a:rPr>
              <a:t>標準對於業界有其重要性，學生可在畢業就業之前，熟悉標準規範，事先認識了解，幫助快速融入職場。</a:t>
            </a:r>
            <a:endParaRPr lang="en-US" altLang="zh-TW" sz="1200" dirty="0" smtClean="0">
              <a:latin typeface="+mn-ea"/>
            </a:endParaRPr>
          </a:p>
          <a:p>
            <a:endParaRPr lang="zh-TW" altLang="en-US" dirty="0"/>
          </a:p>
        </p:txBody>
      </p:sp>
      <p:sp>
        <p:nvSpPr>
          <p:cNvPr id="4" name="投影片編號版面配置區 3"/>
          <p:cNvSpPr>
            <a:spLocks noGrp="1"/>
          </p:cNvSpPr>
          <p:nvPr>
            <p:ph type="sldNum" sz="quarter" idx="10"/>
          </p:nvPr>
        </p:nvSpPr>
        <p:spPr/>
        <p:txBody>
          <a:bodyPr/>
          <a:lstStyle/>
          <a:p>
            <a:fld id="{06A18631-BA86-4C4E-8648-25F33436506C}" type="slidenum">
              <a:rPr lang="zh-TW" altLang="en-US" smtClean="0"/>
              <a:t>13</a:t>
            </a:fld>
            <a:endParaRPr lang="zh-TW" altLang="en-US"/>
          </a:p>
        </p:txBody>
      </p:sp>
    </p:spTree>
    <p:extLst>
      <p:ext uri="{BB962C8B-B14F-4D97-AF65-F5344CB8AC3E}">
        <p14:creationId xmlns:p14="http://schemas.microsoft.com/office/powerpoint/2010/main" val="1900804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6734" y="360782"/>
            <a:ext cx="2762097" cy="297898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206" y="-6191"/>
            <a:ext cx="1688123" cy="464457"/>
          </a:xfrm>
          <a:prstGeom prst="rect">
            <a:avLst/>
          </a:prstGeom>
        </p:spPr>
      </p:pic>
      <p:sp>
        <p:nvSpPr>
          <p:cNvPr id="10" name="Rectangle 9"/>
          <p:cNvSpPr/>
          <p:nvPr userDrawn="1"/>
        </p:nvSpPr>
        <p:spPr>
          <a:xfrm>
            <a:off x="363475" y="167152"/>
            <a:ext cx="1122423" cy="261610"/>
          </a:xfrm>
          <a:prstGeom prst="rect">
            <a:avLst/>
          </a:prstGeom>
        </p:spPr>
        <p:txBody>
          <a:bodyPr wrap="none">
            <a:spAutoFit/>
          </a:bodyPr>
          <a:lstStyle/>
          <a:p>
            <a:r>
              <a:rPr lang="en-US" sz="1100" dirty="0">
                <a:solidFill>
                  <a:srgbClr val="151D69"/>
                </a:solidFill>
              </a:rPr>
              <a:t>PRESENTED BY</a:t>
            </a:r>
          </a:p>
        </p:txBody>
      </p:sp>
    </p:spTree>
    <p:extLst>
      <p:ext uri="{BB962C8B-B14F-4D97-AF65-F5344CB8AC3E}">
        <p14:creationId xmlns:p14="http://schemas.microsoft.com/office/powerpoint/2010/main" val="131474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00700"/>
            <a:ext cx="1515322" cy="1634309"/>
          </a:xfrm>
          <a:prstGeom prst="rect">
            <a:avLst/>
          </a:prstGeom>
          <a:noFill/>
          <a:effectLst/>
        </p:spPr>
      </p:pic>
    </p:spTree>
    <p:extLst>
      <p:ext uri="{BB962C8B-B14F-4D97-AF65-F5344CB8AC3E}">
        <p14:creationId xmlns:p14="http://schemas.microsoft.com/office/powerpoint/2010/main" val="38489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00700"/>
            <a:ext cx="1515322" cy="1634309"/>
          </a:xfrm>
          <a:prstGeom prst="rect">
            <a:avLst/>
          </a:prstGeom>
          <a:noFill/>
          <a:effectLst/>
        </p:spPr>
      </p:pic>
    </p:spTree>
    <p:extLst>
      <p:ext uri="{BB962C8B-B14F-4D97-AF65-F5344CB8AC3E}">
        <p14:creationId xmlns:p14="http://schemas.microsoft.com/office/powerpoint/2010/main" val="166017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519954A3-9DFD-4C44-94BA-B95130A3BA1C}"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00700"/>
            <a:ext cx="1515322" cy="1634309"/>
          </a:xfrm>
          <a:prstGeom prst="rect">
            <a:avLst/>
          </a:prstGeom>
          <a:noFill/>
          <a:effectLst/>
        </p:spPr>
      </p:pic>
    </p:spTree>
    <p:extLst>
      <p:ext uri="{BB962C8B-B14F-4D97-AF65-F5344CB8AC3E}">
        <p14:creationId xmlns:p14="http://schemas.microsoft.com/office/powerpoint/2010/main" val="358286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6/5/2020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6734" y="2303171"/>
            <a:ext cx="2762097" cy="2978983"/>
          </a:xfrm>
          <a:prstGeom prst="rect">
            <a:avLst/>
          </a:prstGeom>
        </p:spPr>
      </p:pic>
    </p:spTree>
    <p:extLst>
      <p:ext uri="{BB962C8B-B14F-4D97-AF65-F5344CB8AC3E}">
        <p14:creationId xmlns:p14="http://schemas.microsoft.com/office/powerpoint/2010/main" val="176534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00700"/>
            <a:ext cx="1515322" cy="1634309"/>
          </a:xfrm>
          <a:prstGeom prst="rect">
            <a:avLst/>
          </a:prstGeom>
          <a:noFill/>
          <a:effectLst/>
        </p:spPr>
      </p:pic>
    </p:spTree>
    <p:extLst>
      <p:ext uri="{BB962C8B-B14F-4D97-AF65-F5344CB8AC3E}">
        <p14:creationId xmlns:p14="http://schemas.microsoft.com/office/powerpoint/2010/main" val="262700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00700"/>
            <a:ext cx="1515322" cy="1634309"/>
          </a:xfrm>
          <a:prstGeom prst="rect">
            <a:avLst/>
          </a:prstGeom>
          <a:noFill/>
          <a:effectLst/>
        </p:spPr>
      </p:pic>
    </p:spTree>
    <p:extLst>
      <p:ext uri="{BB962C8B-B14F-4D97-AF65-F5344CB8AC3E}">
        <p14:creationId xmlns:p14="http://schemas.microsoft.com/office/powerpoint/2010/main" val="241519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00700"/>
            <a:ext cx="1515322" cy="1634309"/>
          </a:xfrm>
          <a:prstGeom prst="rect">
            <a:avLst/>
          </a:prstGeom>
          <a:noFill/>
          <a:effectLst/>
        </p:spPr>
      </p:pic>
    </p:spTree>
    <p:extLst>
      <p:ext uri="{BB962C8B-B14F-4D97-AF65-F5344CB8AC3E}">
        <p14:creationId xmlns:p14="http://schemas.microsoft.com/office/powerpoint/2010/main" val="34729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00700"/>
            <a:ext cx="1515322" cy="1634309"/>
          </a:xfrm>
          <a:prstGeom prst="rect">
            <a:avLst/>
          </a:prstGeom>
          <a:noFill/>
          <a:effectLst/>
        </p:spPr>
      </p:pic>
    </p:spTree>
    <p:extLst>
      <p:ext uri="{BB962C8B-B14F-4D97-AF65-F5344CB8AC3E}">
        <p14:creationId xmlns:p14="http://schemas.microsoft.com/office/powerpoint/2010/main" val="106615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2A54C80-263E-416B-A8E0-580EDEADCBDC}" type="datetimeFigureOut">
              <a:rPr lang="en-US" smtClean="0"/>
              <a:t>6/5/2020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20139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00700"/>
            <a:ext cx="1515322" cy="1634309"/>
          </a:xfrm>
          <a:prstGeom prst="rect">
            <a:avLst/>
          </a:prstGeom>
          <a:noFill/>
          <a:effectLst/>
        </p:spPr>
      </p:pic>
    </p:spTree>
    <p:extLst>
      <p:ext uri="{BB962C8B-B14F-4D97-AF65-F5344CB8AC3E}">
        <p14:creationId xmlns:p14="http://schemas.microsoft.com/office/powerpoint/2010/main" val="9186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6/5/2020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37609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stm.org/standardization-new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compass.astm.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compass.astm.org/EDIT/html_redline.cgi?D114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515" y="3492285"/>
            <a:ext cx="10993549" cy="1475013"/>
          </a:xfrm>
        </p:spPr>
        <p:txBody>
          <a:bodyPr>
            <a:normAutofit fontScale="90000"/>
          </a:bodyPr>
          <a:lstStyle/>
          <a:p>
            <a:r>
              <a:rPr lang="en-US" sz="6000" b="1" dirty="0">
                <a:solidFill>
                  <a:srgbClr val="FF0000"/>
                </a:solidFill>
              </a:rPr>
              <a:t/>
            </a:r>
            <a:br>
              <a:rPr lang="en-US" sz="6000" b="1" dirty="0">
                <a:solidFill>
                  <a:srgbClr val="FF0000"/>
                </a:solidFill>
              </a:rPr>
            </a:br>
            <a:endParaRPr lang="en-US" sz="6000" b="1" dirty="0">
              <a:solidFill>
                <a:srgbClr val="FF0000"/>
              </a:solidFill>
            </a:endParaRPr>
          </a:p>
        </p:txBody>
      </p:sp>
      <p:sp>
        <p:nvSpPr>
          <p:cNvPr id="4" name="文字方塊 3"/>
          <p:cNvSpPr txBox="1"/>
          <p:nvPr/>
        </p:nvSpPr>
        <p:spPr>
          <a:xfrm>
            <a:off x="2115900" y="2425664"/>
            <a:ext cx="7505204" cy="461665"/>
          </a:xfrm>
          <a:prstGeom prst="rect">
            <a:avLst/>
          </a:prstGeom>
          <a:noFill/>
        </p:spPr>
        <p:txBody>
          <a:bodyPr wrap="square" rtlCol="0">
            <a:spAutoFit/>
          </a:bodyPr>
          <a:lstStyle/>
          <a:p>
            <a:r>
              <a:rPr lang="zh-TW" altLang="en-US" sz="2400" dirty="0">
                <a:solidFill>
                  <a:schemeClr val="tx2"/>
                </a:solidFill>
                <a:latin typeface="+mn-ea"/>
              </a:rPr>
              <a:t>您運用標準文件、測試資訊、學習資源的入口網站</a:t>
            </a:r>
          </a:p>
        </p:txBody>
      </p:sp>
      <p:sp>
        <p:nvSpPr>
          <p:cNvPr id="5" name="文字方塊 4"/>
          <p:cNvSpPr txBox="1"/>
          <p:nvPr/>
        </p:nvSpPr>
        <p:spPr>
          <a:xfrm>
            <a:off x="636103" y="3383407"/>
            <a:ext cx="7620001" cy="1692771"/>
          </a:xfrm>
          <a:prstGeom prst="rect">
            <a:avLst/>
          </a:prstGeom>
          <a:noFill/>
        </p:spPr>
        <p:txBody>
          <a:bodyPr wrap="square" rtlCol="0">
            <a:spAutoFit/>
          </a:bodyPr>
          <a:lstStyle/>
          <a:p>
            <a:r>
              <a:rPr lang="en-US" altLang="zh-TW" sz="3200" dirty="0" smtClean="0">
                <a:solidFill>
                  <a:schemeClr val="bg1"/>
                </a:solidFill>
                <a:latin typeface="+mj-ea"/>
                <a:ea typeface="+mj-ea"/>
              </a:rPr>
              <a:t>ASTM COMPASS</a:t>
            </a:r>
            <a:r>
              <a:rPr lang="zh-TW" altLang="en-US" sz="3200" dirty="0" smtClean="0">
                <a:solidFill>
                  <a:schemeClr val="bg1"/>
                </a:solidFill>
                <a:latin typeface="+mj-ea"/>
                <a:ea typeface="+mj-ea"/>
              </a:rPr>
              <a:t>資料庫</a:t>
            </a:r>
            <a:r>
              <a:rPr lang="zh-TW" altLang="en-US" sz="3200" dirty="0">
                <a:solidFill>
                  <a:schemeClr val="bg1"/>
                </a:solidFill>
                <a:latin typeface="+mj-ea"/>
                <a:ea typeface="+mj-ea"/>
              </a:rPr>
              <a:t>使用教育訓練 </a:t>
            </a:r>
            <a:endParaRPr lang="en-US" altLang="zh-TW" sz="3200" dirty="0">
              <a:solidFill>
                <a:schemeClr val="bg1"/>
              </a:solidFill>
              <a:latin typeface="+mj-ea"/>
              <a:ea typeface="+mj-ea"/>
            </a:endParaRPr>
          </a:p>
          <a:p>
            <a:endParaRPr lang="en-US" altLang="zh-TW" sz="2400" dirty="0">
              <a:solidFill>
                <a:srgbClr val="FFC000"/>
              </a:solidFill>
              <a:latin typeface="+mj-ea"/>
              <a:ea typeface="+mj-ea"/>
            </a:endParaRPr>
          </a:p>
          <a:p>
            <a:r>
              <a:rPr lang="zh-TW" altLang="en-US" sz="2400" dirty="0">
                <a:solidFill>
                  <a:srgbClr val="FFC000"/>
                </a:solidFill>
                <a:latin typeface="+mj-ea"/>
                <a:ea typeface="+mj-ea"/>
              </a:rPr>
              <a:t>涵堂資訊有限公司</a:t>
            </a:r>
            <a:endParaRPr lang="en-US" altLang="zh-TW" sz="2400" dirty="0">
              <a:solidFill>
                <a:srgbClr val="FFC000"/>
              </a:solidFill>
              <a:latin typeface="+mj-ea"/>
              <a:ea typeface="+mj-ea"/>
            </a:endParaRPr>
          </a:p>
          <a:p>
            <a:r>
              <a:rPr lang="zh-TW" altLang="en-US" sz="2400" dirty="0" smtClean="0">
                <a:solidFill>
                  <a:srgbClr val="FFC000"/>
                </a:solidFill>
                <a:latin typeface="+mj-ea"/>
                <a:ea typeface="+mj-ea"/>
              </a:rPr>
              <a:t> </a:t>
            </a:r>
            <a:endParaRPr lang="zh-TW" altLang="en-US" sz="2000" dirty="0">
              <a:solidFill>
                <a:srgbClr val="FFC000"/>
              </a:solidFill>
              <a:latin typeface="+mj-ea"/>
              <a:ea typeface="+mj-ea"/>
            </a:endParaRPr>
          </a:p>
        </p:txBody>
      </p:sp>
      <p:sp>
        <p:nvSpPr>
          <p:cNvPr id="3" name="矩形 2"/>
          <p:cNvSpPr/>
          <p:nvPr/>
        </p:nvSpPr>
        <p:spPr>
          <a:xfrm>
            <a:off x="8636000" y="625970"/>
            <a:ext cx="2827867" cy="237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715" y="671760"/>
            <a:ext cx="8029575" cy="1714500"/>
          </a:xfrm>
          <a:prstGeom prst="rect">
            <a:avLst/>
          </a:prstGeom>
        </p:spPr>
      </p:pic>
    </p:spTree>
    <p:extLst>
      <p:ext uri="{BB962C8B-B14F-4D97-AF65-F5344CB8AC3E}">
        <p14:creationId xmlns:p14="http://schemas.microsoft.com/office/powerpoint/2010/main" val="4028797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ASTM</a:t>
            </a:r>
            <a:r>
              <a:rPr lang="zh-TW" altLang="en-US" dirty="0"/>
              <a:t>標準在台灣</a:t>
            </a:r>
          </a:p>
        </p:txBody>
      </p:sp>
      <p:sp>
        <p:nvSpPr>
          <p:cNvPr id="3" name="內容版面配置區 2"/>
          <p:cNvSpPr>
            <a:spLocks noGrp="1"/>
          </p:cNvSpPr>
          <p:nvPr>
            <p:ph idx="1"/>
          </p:nvPr>
        </p:nvSpPr>
        <p:spPr>
          <a:xfrm>
            <a:off x="1424336" y="3179697"/>
            <a:ext cx="11029615" cy="3678303"/>
          </a:xfrm>
        </p:spPr>
        <p:txBody>
          <a:bodyPr>
            <a:noAutofit/>
          </a:bodyPr>
          <a:lstStyle/>
          <a:p>
            <a:pPr>
              <a:spcBef>
                <a:spcPts val="1250"/>
              </a:spcBef>
              <a:buClr>
                <a:srgbClr val="FF9933"/>
              </a:buClr>
              <a:buFont typeface="Wingdings" pitchFamily="2" charset="2"/>
              <a:buChar char=""/>
            </a:pPr>
            <a:r>
              <a:rPr lang="zh-TW" altLang="zh-TW" sz="2400" dirty="0">
                <a:solidFill>
                  <a:srgbClr val="000000"/>
                </a:solidFill>
                <a:latin typeface="+mn-ea"/>
              </a:rPr>
              <a:t>台灣經濟部標準檢驗局於</a:t>
            </a:r>
            <a:r>
              <a:rPr lang="en-US" altLang="zh-TW" sz="2400" dirty="0">
                <a:solidFill>
                  <a:srgbClr val="000000"/>
                </a:solidFill>
                <a:latin typeface="+mn-ea"/>
              </a:rPr>
              <a:t>2005</a:t>
            </a:r>
            <a:r>
              <a:rPr lang="zh-TW" altLang="zh-TW" sz="2400" dirty="0">
                <a:solidFill>
                  <a:srgbClr val="000000"/>
                </a:solidFill>
                <a:latin typeface="+mn-ea"/>
              </a:rPr>
              <a:t>年與</a:t>
            </a:r>
            <a:r>
              <a:rPr lang="en-US" altLang="zh-TW" sz="2400" dirty="0">
                <a:solidFill>
                  <a:srgbClr val="000000"/>
                </a:solidFill>
                <a:latin typeface="+mn-ea"/>
              </a:rPr>
              <a:t>ASTM</a:t>
            </a:r>
            <a:r>
              <a:rPr lang="zh-TW" altLang="zh-TW" sz="2400" dirty="0">
                <a:solidFill>
                  <a:srgbClr val="000000"/>
                </a:solidFill>
                <a:latin typeface="+mn-ea"/>
              </a:rPr>
              <a:t>簽署協議備忘錄</a:t>
            </a:r>
          </a:p>
          <a:p>
            <a:pPr>
              <a:spcBef>
                <a:spcPts val="1250"/>
              </a:spcBef>
              <a:buClr>
                <a:srgbClr val="FF9933"/>
              </a:buClr>
              <a:buFont typeface="Wingdings" pitchFamily="2" charset="2"/>
              <a:buChar char=""/>
            </a:pPr>
            <a:r>
              <a:rPr lang="zh-TW" altLang="zh-TW" sz="2400" dirty="0">
                <a:solidFill>
                  <a:srgbClr val="000000"/>
                </a:solidFill>
                <a:latin typeface="+mn-ea"/>
              </a:rPr>
              <a:t>台灣省土木技師公會 </a:t>
            </a:r>
            <a:r>
              <a:rPr lang="en-US" altLang="zh-TW" sz="2400" dirty="0">
                <a:solidFill>
                  <a:srgbClr val="000000"/>
                </a:solidFill>
                <a:latin typeface="+mn-ea"/>
              </a:rPr>
              <a:t>→ ASTM A6</a:t>
            </a:r>
            <a:r>
              <a:rPr lang="zh-TW" altLang="zh-TW" sz="2400" dirty="0">
                <a:solidFill>
                  <a:srgbClr val="000000"/>
                </a:solidFill>
                <a:latin typeface="+mn-ea"/>
              </a:rPr>
              <a:t>，</a:t>
            </a:r>
            <a:r>
              <a:rPr lang="en-US" altLang="zh-TW" sz="2400" dirty="0">
                <a:solidFill>
                  <a:srgbClr val="000000"/>
                </a:solidFill>
                <a:latin typeface="+mn-ea"/>
              </a:rPr>
              <a:t>A673</a:t>
            </a:r>
            <a:r>
              <a:rPr lang="zh-TW" altLang="zh-TW" sz="2400" dirty="0">
                <a:solidFill>
                  <a:srgbClr val="000000"/>
                </a:solidFill>
                <a:latin typeface="+mn-ea"/>
              </a:rPr>
              <a:t>， </a:t>
            </a:r>
            <a:r>
              <a:rPr lang="en-US" altLang="zh-TW" sz="2400" dirty="0">
                <a:solidFill>
                  <a:srgbClr val="000000"/>
                </a:solidFill>
                <a:latin typeface="+mn-ea"/>
              </a:rPr>
              <a:t>A709</a:t>
            </a:r>
            <a:r>
              <a:rPr lang="zh-TW" altLang="zh-TW" sz="2400" dirty="0">
                <a:solidFill>
                  <a:srgbClr val="000000"/>
                </a:solidFill>
                <a:latin typeface="+mn-ea"/>
              </a:rPr>
              <a:t>， </a:t>
            </a:r>
            <a:r>
              <a:rPr lang="en-US" altLang="zh-TW" sz="2400" dirty="0">
                <a:solidFill>
                  <a:srgbClr val="000000"/>
                </a:solidFill>
                <a:latin typeface="+mn-ea"/>
              </a:rPr>
              <a:t>A992</a:t>
            </a:r>
          </a:p>
          <a:p>
            <a:pPr>
              <a:spcBef>
                <a:spcPts val="1250"/>
              </a:spcBef>
              <a:buClr>
                <a:srgbClr val="FF9933"/>
              </a:buClr>
              <a:buFont typeface="Wingdings" pitchFamily="2" charset="2"/>
              <a:buChar char=""/>
            </a:pPr>
            <a:r>
              <a:rPr lang="zh-TW" altLang="zh-TW" sz="2400" dirty="0">
                <a:solidFill>
                  <a:srgbClr val="000000"/>
                </a:solidFill>
                <a:latin typeface="+mn-ea"/>
              </a:rPr>
              <a:t>長榮航太科技 → </a:t>
            </a:r>
            <a:r>
              <a:rPr lang="en-US" altLang="zh-TW" sz="2400" dirty="0">
                <a:solidFill>
                  <a:srgbClr val="000000"/>
                </a:solidFill>
                <a:latin typeface="+mn-ea"/>
              </a:rPr>
              <a:t>ASTM D429</a:t>
            </a:r>
            <a:r>
              <a:rPr lang="zh-TW" altLang="zh-TW" sz="2400" dirty="0">
                <a:solidFill>
                  <a:srgbClr val="000000"/>
                </a:solidFill>
                <a:latin typeface="+mn-ea"/>
              </a:rPr>
              <a:t>，</a:t>
            </a:r>
            <a:r>
              <a:rPr lang="en-US" altLang="zh-TW" sz="2400" dirty="0">
                <a:solidFill>
                  <a:srgbClr val="000000"/>
                </a:solidFill>
                <a:latin typeface="+mn-ea"/>
              </a:rPr>
              <a:t>ASTM D95</a:t>
            </a:r>
          </a:p>
          <a:p>
            <a:pPr>
              <a:spcBef>
                <a:spcPts val="1250"/>
              </a:spcBef>
              <a:buClr>
                <a:srgbClr val="FF9933"/>
              </a:buClr>
              <a:buFont typeface="Wingdings" pitchFamily="2" charset="2"/>
              <a:buChar char=""/>
            </a:pPr>
            <a:r>
              <a:rPr lang="zh-TW" altLang="zh-TW" sz="2400" dirty="0">
                <a:solidFill>
                  <a:srgbClr val="000000"/>
                </a:solidFill>
                <a:latin typeface="+mn-ea"/>
              </a:rPr>
              <a:t>華航 → </a:t>
            </a:r>
            <a:r>
              <a:rPr lang="en-US" altLang="zh-TW" sz="2400" dirty="0">
                <a:solidFill>
                  <a:srgbClr val="000000"/>
                </a:solidFill>
                <a:latin typeface="+mn-ea"/>
              </a:rPr>
              <a:t>ASTM B117-09</a:t>
            </a:r>
            <a:r>
              <a:rPr lang="zh-TW" altLang="zh-TW" sz="2400" dirty="0">
                <a:solidFill>
                  <a:srgbClr val="000000"/>
                </a:solidFill>
                <a:latin typeface="+mn-ea"/>
              </a:rPr>
              <a:t>，</a:t>
            </a:r>
            <a:r>
              <a:rPr lang="en-US" altLang="zh-TW" sz="2400" dirty="0">
                <a:solidFill>
                  <a:srgbClr val="000000"/>
                </a:solidFill>
                <a:latin typeface="+mn-ea"/>
              </a:rPr>
              <a:t>B244-09</a:t>
            </a:r>
            <a:r>
              <a:rPr lang="zh-TW" altLang="zh-TW" sz="2400" dirty="0">
                <a:solidFill>
                  <a:srgbClr val="000000"/>
                </a:solidFill>
                <a:latin typeface="+mn-ea"/>
              </a:rPr>
              <a:t>，</a:t>
            </a:r>
            <a:r>
              <a:rPr lang="en-US" altLang="zh-TW" sz="2400" dirty="0">
                <a:solidFill>
                  <a:srgbClr val="000000"/>
                </a:solidFill>
                <a:latin typeface="+mn-ea"/>
              </a:rPr>
              <a:t>D4052-09</a:t>
            </a:r>
          </a:p>
          <a:p>
            <a:pPr>
              <a:spcBef>
                <a:spcPts val="1250"/>
              </a:spcBef>
              <a:buClr>
                <a:srgbClr val="FF9933"/>
              </a:buClr>
              <a:buFont typeface="Wingdings" pitchFamily="2" charset="2"/>
              <a:buChar char=""/>
            </a:pPr>
            <a:r>
              <a:rPr lang="zh-TW" altLang="zh-TW" sz="2400" dirty="0">
                <a:solidFill>
                  <a:srgbClr val="000000"/>
                </a:solidFill>
                <a:latin typeface="+mn-ea"/>
              </a:rPr>
              <a:t>全國公證</a:t>
            </a:r>
            <a:r>
              <a:rPr lang="en-US" altLang="zh-TW" sz="2400" dirty="0">
                <a:solidFill>
                  <a:srgbClr val="000000"/>
                </a:solidFill>
                <a:latin typeface="+mn-ea"/>
              </a:rPr>
              <a:t>(Intertek Testing Services) → ASTM E2149-10</a:t>
            </a:r>
          </a:p>
          <a:p>
            <a:pPr marL="0" indent="0">
              <a:spcBef>
                <a:spcPts val="1250"/>
              </a:spcBef>
              <a:buClr>
                <a:srgbClr val="FF9933"/>
              </a:buClr>
              <a:buNone/>
            </a:pPr>
            <a:r>
              <a:rPr lang="zh-TW" altLang="en-US" sz="2400" dirty="0">
                <a:solidFill>
                  <a:srgbClr val="000000"/>
                </a:solidFill>
                <a:latin typeface="+mn-ea"/>
              </a:rPr>
              <a:t>                                                                                                 </a:t>
            </a:r>
            <a:r>
              <a:rPr lang="en-US" altLang="zh-TW" sz="2400" dirty="0">
                <a:solidFill>
                  <a:srgbClr val="000000"/>
                </a:solidFill>
                <a:latin typeface="+mn-ea"/>
              </a:rPr>
              <a:t>……..</a:t>
            </a:r>
            <a:r>
              <a:rPr lang="zh-TW" altLang="zh-TW" sz="2400" dirty="0">
                <a:solidFill>
                  <a:srgbClr val="000000"/>
                </a:solidFill>
                <a:latin typeface="+mn-ea"/>
              </a:rPr>
              <a:t>還有更多</a:t>
            </a:r>
          </a:p>
          <a:p>
            <a:pPr>
              <a:spcBef>
                <a:spcPts val="1250"/>
              </a:spcBef>
              <a:buClrTx/>
              <a:buNone/>
            </a:pPr>
            <a:endParaRPr lang="en-GB" altLang="zh-TW" sz="2400" dirty="0">
              <a:solidFill>
                <a:srgbClr val="000000"/>
              </a:solidFill>
              <a:latin typeface="+mn-ea"/>
            </a:endParaRPr>
          </a:p>
          <a:p>
            <a:endParaRPr lang="zh-TW" altLang="en-US" sz="2400" dirty="0">
              <a:latin typeface="+mn-ea"/>
            </a:endParaRPr>
          </a:p>
        </p:txBody>
      </p:sp>
      <p:pic>
        <p:nvPicPr>
          <p:cNvPr id="15362" name="Picture 2" descr="D:\Users\Andrew.Cheng\Desktop\sdvsvsdvs\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980" y="3740531"/>
            <a:ext cx="2479742" cy="186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32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標準編號</a:t>
            </a:r>
          </a:p>
        </p:txBody>
      </p:sp>
      <p:sp>
        <p:nvSpPr>
          <p:cNvPr id="3" name="內容版面配置區 2"/>
          <p:cNvSpPr>
            <a:spLocks noGrp="1"/>
          </p:cNvSpPr>
          <p:nvPr>
            <p:ph idx="1"/>
          </p:nvPr>
        </p:nvSpPr>
        <p:spPr>
          <a:xfrm>
            <a:off x="455710" y="2100339"/>
            <a:ext cx="11531639" cy="612381"/>
          </a:xfrm>
        </p:spPr>
        <p:txBody>
          <a:bodyPr>
            <a:noAutofit/>
          </a:bodyPr>
          <a:lstStyle/>
          <a:p>
            <a:pPr>
              <a:lnSpc>
                <a:spcPct val="90000"/>
              </a:lnSpc>
              <a:spcBef>
                <a:spcPts val="1375"/>
              </a:spcBef>
              <a:buClr>
                <a:srgbClr val="FF9933"/>
              </a:buClr>
              <a:buFont typeface="Wingdings" pitchFamily="2" charset="2"/>
              <a:buChar char=""/>
            </a:pPr>
            <a:r>
              <a:rPr lang="zh-TW" altLang="zh-TW" sz="2400" b="1" dirty="0">
                <a:solidFill>
                  <a:srgbClr val="000000"/>
                </a:solidFill>
                <a:effectLst>
                  <a:outerShdw blurRad="38100" dist="38100" dir="2700000" algn="tl">
                    <a:srgbClr val="000000">
                      <a:alpha val="43137"/>
                    </a:srgbClr>
                  </a:outerShdw>
                </a:effectLst>
                <a:latin typeface="+mn-ea"/>
              </a:rPr>
              <a:t>標準代號</a:t>
            </a:r>
            <a:r>
              <a:rPr lang="en-US" altLang="zh-TW" sz="2400" b="1" dirty="0">
                <a:solidFill>
                  <a:srgbClr val="000000"/>
                </a:solidFill>
                <a:effectLst>
                  <a:outerShdw blurRad="38100" dist="38100" dir="2700000" algn="tl">
                    <a:srgbClr val="000000">
                      <a:alpha val="43137"/>
                    </a:srgbClr>
                  </a:outerShdw>
                </a:effectLst>
                <a:latin typeface="+mn-ea"/>
              </a:rPr>
              <a:t>+</a:t>
            </a:r>
            <a:r>
              <a:rPr lang="zh-TW" altLang="zh-TW" sz="2400" b="1" dirty="0">
                <a:solidFill>
                  <a:srgbClr val="000000"/>
                </a:solidFill>
                <a:effectLst>
                  <a:outerShdw blurRad="38100" dist="38100" dir="2700000" algn="tl">
                    <a:srgbClr val="000000">
                      <a:alpha val="43137"/>
                    </a:srgbClr>
                  </a:outerShdw>
                </a:effectLst>
                <a:latin typeface="+mn-ea"/>
              </a:rPr>
              <a:t>字母分類代碼</a:t>
            </a:r>
            <a:r>
              <a:rPr lang="en-US" altLang="zh-TW" sz="2400" b="1" dirty="0">
                <a:solidFill>
                  <a:srgbClr val="000000"/>
                </a:solidFill>
                <a:effectLst>
                  <a:outerShdw blurRad="38100" dist="38100" dir="2700000" algn="tl">
                    <a:srgbClr val="000000">
                      <a:alpha val="43137"/>
                    </a:srgbClr>
                  </a:outerShdw>
                </a:effectLst>
                <a:latin typeface="+mn-ea"/>
              </a:rPr>
              <a:t>+</a:t>
            </a:r>
            <a:r>
              <a:rPr lang="zh-TW" altLang="zh-TW" sz="2400" b="1" dirty="0">
                <a:solidFill>
                  <a:srgbClr val="000000"/>
                </a:solidFill>
                <a:effectLst>
                  <a:outerShdw blurRad="38100" dist="38100" dir="2700000" algn="tl">
                    <a:srgbClr val="000000">
                      <a:alpha val="43137"/>
                    </a:srgbClr>
                  </a:outerShdw>
                </a:effectLst>
                <a:latin typeface="+mn-ea"/>
              </a:rPr>
              <a:t>標準序號</a:t>
            </a:r>
            <a:r>
              <a:rPr lang="en-US" altLang="zh-TW" sz="2400" b="1" dirty="0" smtClean="0">
                <a:solidFill>
                  <a:srgbClr val="000000"/>
                </a:solidFill>
                <a:effectLst>
                  <a:outerShdw blurRad="38100" dist="38100" dir="2700000" algn="tl">
                    <a:srgbClr val="000000">
                      <a:alpha val="43137"/>
                    </a:srgbClr>
                  </a:outerShdw>
                </a:effectLst>
                <a:latin typeface="+mn-ea"/>
              </a:rPr>
              <a:t>+</a:t>
            </a:r>
            <a:r>
              <a:rPr lang="zh-TW" altLang="zh-TW" sz="2400" b="1" dirty="0">
                <a:solidFill>
                  <a:srgbClr val="000000"/>
                </a:solidFill>
                <a:effectLst>
                  <a:outerShdw blurRad="38100" dist="38100" dir="2700000" algn="tl">
                    <a:srgbClr val="000000">
                      <a:alpha val="43137"/>
                    </a:srgbClr>
                  </a:outerShdw>
                </a:effectLst>
                <a:latin typeface="+mn-ea"/>
              </a:rPr>
              <a:t>制定年份</a:t>
            </a:r>
            <a:r>
              <a:rPr lang="en-US" altLang="zh-TW" sz="2400" b="1" dirty="0">
                <a:solidFill>
                  <a:srgbClr val="000000"/>
                </a:solidFill>
                <a:effectLst>
                  <a:outerShdw blurRad="38100" dist="38100" dir="2700000" algn="tl">
                    <a:srgbClr val="000000">
                      <a:alpha val="43137"/>
                    </a:srgbClr>
                  </a:outerShdw>
                </a:effectLst>
                <a:latin typeface="+mn-ea"/>
              </a:rPr>
              <a:t>(</a:t>
            </a:r>
            <a:r>
              <a:rPr lang="zh-TW" altLang="en-US" sz="2400" b="1" dirty="0">
                <a:solidFill>
                  <a:srgbClr val="000000"/>
                </a:solidFill>
                <a:effectLst>
                  <a:outerShdw blurRad="38100" dist="38100" dir="2700000" algn="tl">
                    <a:srgbClr val="000000">
                      <a:alpha val="43137"/>
                    </a:srgbClr>
                  </a:outerShdw>
                </a:effectLst>
                <a:latin typeface="+mn-ea"/>
              </a:rPr>
              <a:t>修訂年份</a:t>
            </a:r>
            <a:r>
              <a:rPr lang="en-US" altLang="zh-TW" sz="2400" b="1" dirty="0" smtClean="0">
                <a:solidFill>
                  <a:srgbClr val="000000"/>
                </a:solidFill>
                <a:effectLst>
                  <a:outerShdw blurRad="38100" dist="38100" dir="2700000" algn="tl">
                    <a:srgbClr val="000000">
                      <a:alpha val="43137"/>
                    </a:srgbClr>
                  </a:outerShdw>
                </a:effectLst>
                <a:latin typeface="+mn-ea"/>
              </a:rPr>
              <a:t>)+</a:t>
            </a:r>
            <a:r>
              <a:rPr lang="zh-TW" altLang="en-US" sz="2400" b="1" dirty="0">
                <a:solidFill>
                  <a:srgbClr val="000000"/>
                </a:solidFill>
                <a:effectLst>
                  <a:outerShdw blurRad="38100" dist="38100" dir="2700000" algn="tl">
                    <a:srgbClr val="000000">
                      <a:alpha val="43137"/>
                    </a:srgbClr>
                  </a:outerShdw>
                </a:effectLst>
                <a:latin typeface="+mn-ea"/>
              </a:rPr>
              <a:t>修訂</a:t>
            </a:r>
            <a:r>
              <a:rPr lang="zh-TW" altLang="en-US" sz="2400" b="1" dirty="0" smtClean="0">
                <a:solidFill>
                  <a:srgbClr val="000000"/>
                </a:solidFill>
                <a:effectLst>
                  <a:outerShdw blurRad="38100" dist="38100" dir="2700000" algn="tl">
                    <a:srgbClr val="000000">
                      <a:alpha val="43137"/>
                    </a:srgbClr>
                  </a:outerShdw>
                </a:effectLst>
                <a:latin typeface="+mn-ea"/>
              </a:rPr>
              <a:t>版次</a:t>
            </a:r>
            <a:endParaRPr lang="zh-TW" altLang="zh-TW" sz="2400" b="1" dirty="0">
              <a:solidFill>
                <a:srgbClr val="000000"/>
              </a:solidFill>
              <a:effectLst>
                <a:outerShdw blurRad="38100" dist="38100" dir="2700000" algn="tl">
                  <a:srgbClr val="000000">
                    <a:alpha val="43137"/>
                  </a:srgbClr>
                </a:outerShdw>
              </a:effectLst>
              <a:latin typeface="+mn-ea"/>
            </a:endParaRPr>
          </a:p>
        </p:txBody>
      </p:sp>
      <p:sp>
        <p:nvSpPr>
          <p:cNvPr id="4" name="矩形 3"/>
          <p:cNvSpPr/>
          <p:nvPr/>
        </p:nvSpPr>
        <p:spPr>
          <a:xfrm>
            <a:off x="2895600" y="3022684"/>
            <a:ext cx="4214648" cy="64633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zh-TW" altLang="zh-TW" dirty="0">
                <a:solidFill>
                  <a:srgbClr val="000000"/>
                </a:solidFill>
                <a:latin typeface="+mn-ea"/>
              </a:rPr>
              <a:t>標準序號後帶字母</a:t>
            </a:r>
            <a:r>
              <a:rPr lang="en-US" altLang="zh-TW" dirty="0">
                <a:solidFill>
                  <a:srgbClr val="000000"/>
                </a:solidFill>
                <a:latin typeface="+mn-ea"/>
              </a:rPr>
              <a:t>M</a:t>
            </a:r>
            <a:r>
              <a:rPr lang="zh-TW" altLang="zh-TW" dirty="0">
                <a:solidFill>
                  <a:srgbClr val="000000"/>
                </a:solidFill>
                <a:latin typeface="+mn-ea"/>
              </a:rPr>
              <a:t>的為公制單位</a:t>
            </a:r>
            <a:r>
              <a:rPr lang="zh-TW" altLang="zh-TW" dirty="0" smtClean="0">
                <a:solidFill>
                  <a:srgbClr val="000000"/>
                </a:solidFill>
                <a:latin typeface="+mn-ea"/>
              </a:rPr>
              <a:t>標準</a:t>
            </a:r>
            <a:endParaRPr lang="en-US" altLang="zh-TW" dirty="0" smtClean="0">
              <a:solidFill>
                <a:srgbClr val="000000"/>
              </a:solidFill>
              <a:latin typeface="+mn-ea"/>
            </a:endParaRPr>
          </a:p>
          <a:p>
            <a:r>
              <a:rPr lang="zh-TW" altLang="zh-TW" dirty="0" smtClean="0">
                <a:solidFill>
                  <a:srgbClr val="000000"/>
                </a:solidFill>
                <a:latin typeface="+mn-ea"/>
              </a:rPr>
              <a:t>不</a:t>
            </a:r>
            <a:r>
              <a:rPr lang="zh-TW" altLang="zh-TW" dirty="0">
                <a:solidFill>
                  <a:srgbClr val="000000"/>
                </a:solidFill>
                <a:latin typeface="+mn-ea"/>
              </a:rPr>
              <a:t>帶字母</a:t>
            </a:r>
            <a:r>
              <a:rPr lang="en-US" altLang="zh-TW" dirty="0">
                <a:solidFill>
                  <a:srgbClr val="000000"/>
                </a:solidFill>
                <a:latin typeface="+mn-ea"/>
              </a:rPr>
              <a:t>M</a:t>
            </a:r>
            <a:r>
              <a:rPr lang="zh-TW" altLang="zh-TW" dirty="0">
                <a:solidFill>
                  <a:srgbClr val="000000"/>
                </a:solidFill>
                <a:latin typeface="+mn-ea"/>
              </a:rPr>
              <a:t>的為英制單位標準</a:t>
            </a:r>
            <a:endParaRPr lang="zh-TW" altLang="en-US" dirty="0"/>
          </a:p>
        </p:txBody>
      </p:sp>
      <p:cxnSp>
        <p:nvCxnSpPr>
          <p:cNvPr id="9" name="直線單箭頭接點 8"/>
          <p:cNvCxnSpPr/>
          <p:nvPr/>
        </p:nvCxnSpPr>
        <p:spPr>
          <a:xfrm>
            <a:off x="4922520" y="2560320"/>
            <a:ext cx="0" cy="462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004703" y="3901360"/>
            <a:ext cx="5212080"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zh-TW" altLang="zh-TW" dirty="0">
                <a:solidFill>
                  <a:srgbClr val="000000"/>
                </a:solidFill>
                <a:latin typeface="+mn-ea"/>
              </a:rPr>
              <a:t>制定年限後面括弧內的年代為標準重新審定的年代</a:t>
            </a:r>
            <a:endParaRPr lang="zh-TW" altLang="en-US" dirty="0"/>
          </a:p>
        </p:txBody>
      </p:sp>
      <p:cxnSp>
        <p:nvCxnSpPr>
          <p:cNvPr id="12" name="直線單箭頭接點 11"/>
          <p:cNvCxnSpPr/>
          <p:nvPr/>
        </p:nvCxnSpPr>
        <p:spPr>
          <a:xfrm>
            <a:off x="7724052" y="2591805"/>
            <a:ext cx="0" cy="1193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639503" y="3299370"/>
            <a:ext cx="2983361"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altLang="zh-TW" dirty="0" err="1" smtClean="0">
                <a:solidFill>
                  <a:srgbClr val="000000"/>
                </a:solidFill>
                <a:latin typeface="+mn-ea"/>
              </a:rPr>
              <a:t>a.b.c</a:t>
            </a:r>
            <a:r>
              <a:rPr lang="en-US" altLang="zh-TW" dirty="0">
                <a:solidFill>
                  <a:srgbClr val="000000"/>
                </a:solidFill>
                <a:latin typeface="+mn-ea"/>
              </a:rPr>
              <a:t>......</a:t>
            </a:r>
            <a:r>
              <a:rPr lang="zh-TW" altLang="zh-TW" dirty="0">
                <a:solidFill>
                  <a:srgbClr val="000000"/>
                </a:solidFill>
                <a:latin typeface="+mn-ea"/>
              </a:rPr>
              <a:t>表示修訂版次</a:t>
            </a:r>
            <a:endParaRPr lang="zh-TW" altLang="en-US" dirty="0"/>
          </a:p>
        </p:txBody>
      </p:sp>
      <p:sp>
        <p:nvSpPr>
          <p:cNvPr id="15" name="矩形 14"/>
          <p:cNvSpPr/>
          <p:nvPr/>
        </p:nvSpPr>
        <p:spPr>
          <a:xfrm>
            <a:off x="305326" y="4252558"/>
            <a:ext cx="3289212" cy="3416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90000"/>
              </a:lnSpc>
              <a:spcBef>
                <a:spcPts val="1375"/>
              </a:spcBef>
              <a:buClr>
                <a:srgbClr val="FF9933"/>
              </a:buClr>
            </a:pPr>
            <a:r>
              <a:rPr lang="zh-TW" altLang="zh-TW" dirty="0">
                <a:solidFill>
                  <a:srgbClr val="000000"/>
                </a:solidFill>
                <a:latin typeface="+mn-ea"/>
              </a:rPr>
              <a:t>字母分類代碼見「</a:t>
            </a:r>
            <a:r>
              <a:rPr lang="zh-TW" altLang="zh-TW" dirty="0" smtClean="0">
                <a:solidFill>
                  <a:srgbClr val="000000"/>
                </a:solidFill>
                <a:latin typeface="+mn-ea"/>
              </a:rPr>
              <a:t>標準</a:t>
            </a:r>
            <a:r>
              <a:rPr lang="zh-TW" altLang="zh-TW" dirty="0">
                <a:solidFill>
                  <a:srgbClr val="000000"/>
                </a:solidFill>
                <a:latin typeface="+mn-ea"/>
              </a:rPr>
              <a:t>分類」</a:t>
            </a:r>
          </a:p>
        </p:txBody>
      </p:sp>
      <p:cxnSp>
        <p:nvCxnSpPr>
          <p:cNvPr id="17" name="直線單箭頭接點 16"/>
          <p:cNvCxnSpPr/>
          <p:nvPr/>
        </p:nvCxnSpPr>
        <p:spPr>
          <a:xfrm>
            <a:off x="2579238" y="2591805"/>
            <a:ext cx="0" cy="1516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9210476" y="2591805"/>
            <a:ext cx="6307" cy="596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464675" y="5252129"/>
            <a:ext cx="8858644" cy="970009"/>
          </a:xfrm>
          <a:prstGeom prst="rect">
            <a:avLst/>
          </a:prstGeom>
        </p:spPr>
        <p:txBody>
          <a:bodyPr wrap="square">
            <a:spAutoFit/>
          </a:bodyPr>
          <a:lstStyle/>
          <a:p>
            <a:pPr>
              <a:lnSpc>
                <a:spcPct val="90000"/>
              </a:lnSpc>
              <a:spcBef>
                <a:spcPts val="1250"/>
              </a:spcBef>
              <a:buClr>
                <a:srgbClr val="FF9933"/>
              </a:buClr>
              <a:buFont typeface="Wingdings" pitchFamily="2" charset="2"/>
              <a:buChar char=""/>
            </a:pPr>
            <a:r>
              <a:rPr lang="zh-TW" altLang="zh-TW" sz="2200" dirty="0">
                <a:solidFill>
                  <a:srgbClr val="000000"/>
                </a:solidFill>
                <a:latin typeface="+mn-ea"/>
              </a:rPr>
              <a:t>示例：</a:t>
            </a:r>
            <a:r>
              <a:rPr lang="en-US" altLang="zh-TW" sz="2200" dirty="0">
                <a:solidFill>
                  <a:srgbClr val="000000"/>
                </a:solidFill>
                <a:latin typeface="+mn-ea"/>
              </a:rPr>
              <a:t> ASTM A34-2001	          </a:t>
            </a:r>
            <a:r>
              <a:rPr lang="zh-TW" altLang="en-US" sz="2200" dirty="0" smtClean="0">
                <a:solidFill>
                  <a:srgbClr val="000000"/>
                </a:solidFill>
                <a:latin typeface="+mn-ea"/>
              </a:rPr>
              <a:t>     </a:t>
            </a:r>
            <a:r>
              <a:rPr lang="en-US" altLang="zh-TW" sz="2200" dirty="0" smtClean="0">
                <a:solidFill>
                  <a:srgbClr val="000000"/>
                </a:solidFill>
                <a:latin typeface="+mn-ea"/>
              </a:rPr>
              <a:t>ASTM </a:t>
            </a:r>
            <a:r>
              <a:rPr lang="en-US" altLang="zh-TW" sz="2200" dirty="0">
                <a:solidFill>
                  <a:srgbClr val="000000"/>
                </a:solidFill>
                <a:latin typeface="+mn-ea"/>
              </a:rPr>
              <a:t>C685/C685M-2001</a:t>
            </a:r>
          </a:p>
          <a:p>
            <a:pPr lvl="1">
              <a:lnSpc>
                <a:spcPct val="120000"/>
              </a:lnSpc>
              <a:spcBef>
                <a:spcPts val="1250"/>
              </a:spcBef>
              <a:buClrTx/>
              <a:buNone/>
            </a:pPr>
            <a:r>
              <a:rPr lang="en-US" altLang="zh-TW" sz="2200" dirty="0">
                <a:solidFill>
                  <a:srgbClr val="000000"/>
                </a:solidFill>
                <a:latin typeface="+mn-ea"/>
              </a:rPr>
              <a:t>         </a:t>
            </a:r>
            <a:r>
              <a:rPr lang="en-US" altLang="zh-TW" sz="2200" dirty="0" smtClean="0">
                <a:solidFill>
                  <a:srgbClr val="000000"/>
                </a:solidFill>
                <a:latin typeface="+mn-ea"/>
              </a:rPr>
              <a:t>ASTM </a:t>
            </a:r>
            <a:r>
              <a:rPr lang="en-US" altLang="zh-TW" sz="2200" dirty="0">
                <a:solidFill>
                  <a:srgbClr val="000000"/>
                </a:solidFill>
                <a:latin typeface="+mn-ea"/>
              </a:rPr>
              <a:t>D4595-86</a:t>
            </a:r>
            <a:r>
              <a:rPr lang="zh-TW" altLang="zh-TW" sz="2200" dirty="0">
                <a:solidFill>
                  <a:srgbClr val="000000"/>
                </a:solidFill>
                <a:latin typeface="+mn-ea"/>
              </a:rPr>
              <a:t>（</a:t>
            </a:r>
            <a:r>
              <a:rPr lang="en-US" altLang="zh-TW" sz="2200" dirty="0">
                <a:solidFill>
                  <a:srgbClr val="000000"/>
                </a:solidFill>
                <a:latin typeface="+mn-ea"/>
              </a:rPr>
              <a:t>2001</a:t>
            </a:r>
            <a:r>
              <a:rPr lang="zh-TW" altLang="zh-TW" sz="2200" dirty="0">
                <a:solidFill>
                  <a:srgbClr val="000000"/>
                </a:solidFill>
                <a:latin typeface="+mn-ea"/>
              </a:rPr>
              <a:t>）</a:t>
            </a:r>
            <a:r>
              <a:rPr lang="en-US" altLang="zh-TW" sz="2200" dirty="0">
                <a:solidFill>
                  <a:srgbClr val="000000"/>
                </a:solidFill>
                <a:latin typeface="+mn-ea"/>
              </a:rPr>
              <a:t>    ASTM F2090-01a</a:t>
            </a:r>
          </a:p>
        </p:txBody>
      </p:sp>
      <p:sp>
        <p:nvSpPr>
          <p:cNvPr id="24" name="矩形 23"/>
          <p:cNvSpPr/>
          <p:nvPr/>
        </p:nvSpPr>
        <p:spPr>
          <a:xfrm>
            <a:off x="2255520" y="2087880"/>
            <a:ext cx="1935480" cy="503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7930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animBg="1"/>
      <p:bldP spid="15"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標準編號分類代碼</a:t>
            </a:r>
          </a:p>
        </p:txBody>
      </p:sp>
      <p:sp>
        <p:nvSpPr>
          <p:cNvPr id="3" name="內容版面配置區 2"/>
          <p:cNvSpPr>
            <a:spLocks noGrp="1"/>
          </p:cNvSpPr>
          <p:nvPr>
            <p:ph idx="1"/>
          </p:nvPr>
        </p:nvSpPr>
        <p:spPr/>
        <p:txBody>
          <a:bodyPr>
            <a:noAutofit/>
          </a:bodyPr>
          <a:lstStyle/>
          <a:p>
            <a:pPr>
              <a:spcBef>
                <a:spcPts val="1125"/>
              </a:spcBef>
              <a:buClr>
                <a:srgbClr val="FF9933"/>
              </a:buClr>
              <a:buFont typeface="Wingdings" pitchFamily="2" charset="2"/>
              <a:buChar char=""/>
            </a:pPr>
            <a:r>
              <a:rPr lang="en-US" altLang="zh-TW" sz="2000" dirty="0">
                <a:solidFill>
                  <a:srgbClr val="000000"/>
                </a:solidFill>
                <a:latin typeface="+mn-ea"/>
              </a:rPr>
              <a:t>A: </a:t>
            </a:r>
            <a:r>
              <a:rPr lang="zh-TW" altLang="zh-TW" sz="2000" dirty="0">
                <a:solidFill>
                  <a:srgbClr val="000000"/>
                </a:solidFill>
                <a:latin typeface="+mn-ea"/>
              </a:rPr>
              <a:t>黑色金屬 </a:t>
            </a:r>
            <a:r>
              <a:rPr lang="en-US" altLang="zh-TW" sz="2000" dirty="0">
                <a:solidFill>
                  <a:srgbClr val="000000"/>
                </a:solidFill>
                <a:latin typeface="+mn-ea"/>
              </a:rPr>
              <a:t>Ferrous Metals (</a:t>
            </a:r>
            <a:r>
              <a:rPr lang="zh-TW" altLang="zh-TW" sz="2000" dirty="0">
                <a:solidFill>
                  <a:srgbClr val="000000"/>
                </a:solidFill>
                <a:latin typeface="+mn-ea"/>
              </a:rPr>
              <a:t>鐵，錳，鉻，合金鋼，鋼鐵等</a:t>
            </a:r>
            <a:r>
              <a:rPr lang="en-US" altLang="zh-TW" sz="2000" dirty="0">
                <a:solidFill>
                  <a:srgbClr val="000000"/>
                </a:solidFill>
                <a:latin typeface="+mn-ea"/>
              </a:rPr>
              <a:t>)</a:t>
            </a:r>
          </a:p>
          <a:p>
            <a:pPr>
              <a:spcBef>
                <a:spcPts val="1125"/>
              </a:spcBef>
              <a:buClr>
                <a:srgbClr val="FF9933"/>
              </a:buClr>
              <a:buFont typeface="Wingdings" pitchFamily="2" charset="2"/>
              <a:buChar char=""/>
            </a:pPr>
            <a:r>
              <a:rPr lang="en-US" altLang="zh-TW" sz="2000" dirty="0">
                <a:solidFill>
                  <a:srgbClr val="000000"/>
                </a:solidFill>
                <a:latin typeface="+mn-ea"/>
              </a:rPr>
              <a:t>B: </a:t>
            </a:r>
            <a:r>
              <a:rPr lang="zh-TW" altLang="zh-TW" sz="2000" dirty="0">
                <a:solidFill>
                  <a:srgbClr val="000000"/>
                </a:solidFill>
                <a:latin typeface="+mn-ea"/>
              </a:rPr>
              <a:t>有色金屬 </a:t>
            </a:r>
            <a:r>
              <a:rPr lang="en-US" altLang="zh-TW" sz="2000" dirty="0">
                <a:solidFill>
                  <a:srgbClr val="000000"/>
                </a:solidFill>
                <a:latin typeface="+mn-ea"/>
              </a:rPr>
              <a:t>Non-ferrous Metals</a:t>
            </a:r>
            <a:r>
              <a:rPr lang="zh-TW" altLang="zh-TW" sz="2000" dirty="0">
                <a:solidFill>
                  <a:srgbClr val="000000"/>
                </a:solidFill>
                <a:latin typeface="+mn-ea"/>
              </a:rPr>
              <a:t>（銅，鋁，粉末冶金材料，導線等） </a:t>
            </a:r>
          </a:p>
          <a:p>
            <a:pPr>
              <a:spcBef>
                <a:spcPts val="1125"/>
              </a:spcBef>
              <a:buClr>
                <a:srgbClr val="FF9933"/>
              </a:buClr>
              <a:buFont typeface="Wingdings" pitchFamily="2" charset="2"/>
              <a:buChar char=""/>
            </a:pPr>
            <a:r>
              <a:rPr lang="en-US" altLang="zh-TW" sz="2000" dirty="0">
                <a:solidFill>
                  <a:srgbClr val="000000"/>
                </a:solidFill>
                <a:latin typeface="+mn-ea"/>
              </a:rPr>
              <a:t>C: </a:t>
            </a:r>
            <a:r>
              <a:rPr lang="zh-TW" altLang="zh-TW" sz="2000" dirty="0">
                <a:solidFill>
                  <a:srgbClr val="000000"/>
                </a:solidFill>
                <a:latin typeface="+mn-ea"/>
              </a:rPr>
              <a:t>水泥，陶瓷，混凝土與磚石材料 </a:t>
            </a:r>
            <a:r>
              <a:rPr lang="en-US" altLang="zh-TW" sz="2000" dirty="0" err="1">
                <a:solidFill>
                  <a:srgbClr val="000000"/>
                </a:solidFill>
                <a:latin typeface="+mn-ea"/>
              </a:rPr>
              <a:t>Cementitous</a:t>
            </a:r>
            <a:r>
              <a:rPr lang="zh-TW" altLang="zh-TW" sz="2000" dirty="0">
                <a:solidFill>
                  <a:srgbClr val="000000"/>
                </a:solidFill>
                <a:latin typeface="+mn-ea"/>
              </a:rPr>
              <a:t>，</a:t>
            </a:r>
            <a:r>
              <a:rPr lang="en-US" altLang="zh-TW" sz="2000" dirty="0">
                <a:solidFill>
                  <a:srgbClr val="000000"/>
                </a:solidFill>
                <a:latin typeface="+mn-ea"/>
              </a:rPr>
              <a:t>Ceramic</a:t>
            </a:r>
            <a:r>
              <a:rPr lang="zh-TW" altLang="zh-TW" sz="2000" dirty="0">
                <a:solidFill>
                  <a:srgbClr val="000000"/>
                </a:solidFill>
                <a:latin typeface="+mn-ea"/>
              </a:rPr>
              <a:t>，</a:t>
            </a:r>
            <a:r>
              <a:rPr lang="en-US" altLang="zh-TW" sz="2000" dirty="0">
                <a:solidFill>
                  <a:srgbClr val="000000"/>
                </a:solidFill>
                <a:latin typeface="+mn-ea"/>
              </a:rPr>
              <a:t>Concrete and Masonry Materials</a:t>
            </a:r>
          </a:p>
          <a:p>
            <a:pPr>
              <a:spcBef>
                <a:spcPts val="1125"/>
              </a:spcBef>
              <a:buClr>
                <a:srgbClr val="FF9933"/>
              </a:buClr>
              <a:buFont typeface="Wingdings" pitchFamily="2" charset="2"/>
              <a:buChar char=""/>
            </a:pPr>
            <a:r>
              <a:rPr lang="en-US" altLang="zh-TW" sz="2000" dirty="0">
                <a:solidFill>
                  <a:srgbClr val="000000"/>
                </a:solidFill>
                <a:latin typeface="+mn-ea"/>
              </a:rPr>
              <a:t>D: </a:t>
            </a:r>
            <a:r>
              <a:rPr lang="zh-TW" altLang="zh-TW" sz="2000" dirty="0">
                <a:solidFill>
                  <a:srgbClr val="000000"/>
                </a:solidFill>
                <a:latin typeface="+mn-ea"/>
              </a:rPr>
              <a:t>其他各種材料 </a:t>
            </a:r>
            <a:r>
              <a:rPr lang="en-US" altLang="zh-TW" sz="2000" dirty="0">
                <a:solidFill>
                  <a:srgbClr val="000000"/>
                </a:solidFill>
                <a:latin typeface="+mn-ea"/>
              </a:rPr>
              <a:t>Miscellaneous Materials</a:t>
            </a:r>
            <a:r>
              <a:rPr lang="zh-TW" altLang="zh-TW" sz="2000" dirty="0">
                <a:solidFill>
                  <a:srgbClr val="000000"/>
                </a:solidFill>
                <a:latin typeface="+mn-ea"/>
              </a:rPr>
              <a:t>（石油產品，燃料，低強塑膠等） </a:t>
            </a:r>
          </a:p>
          <a:p>
            <a:pPr>
              <a:spcBef>
                <a:spcPts val="1125"/>
              </a:spcBef>
              <a:buClr>
                <a:srgbClr val="FF9933"/>
              </a:buClr>
              <a:buFont typeface="Wingdings" pitchFamily="2" charset="2"/>
              <a:buChar char=""/>
            </a:pPr>
            <a:r>
              <a:rPr lang="en-US" altLang="zh-TW" sz="2000" dirty="0">
                <a:solidFill>
                  <a:srgbClr val="000000"/>
                </a:solidFill>
                <a:latin typeface="+mn-ea"/>
              </a:rPr>
              <a:t>E: </a:t>
            </a:r>
            <a:r>
              <a:rPr lang="zh-TW" altLang="zh-TW" sz="2000" dirty="0">
                <a:solidFill>
                  <a:srgbClr val="000000"/>
                </a:solidFill>
                <a:latin typeface="+mn-ea"/>
              </a:rPr>
              <a:t>雜類 </a:t>
            </a:r>
            <a:r>
              <a:rPr lang="en-US" altLang="zh-TW" sz="2000" dirty="0">
                <a:solidFill>
                  <a:srgbClr val="000000"/>
                </a:solidFill>
                <a:latin typeface="+mn-ea"/>
              </a:rPr>
              <a:t>Miscellaneous Subjects</a:t>
            </a:r>
            <a:r>
              <a:rPr lang="zh-TW" altLang="zh-TW" sz="2000" dirty="0">
                <a:solidFill>
                  <a:srgbClr val="000000"/>
                </a:solidFill>
                <a:latin typeface="+mn-ea"/>
              </a:rPr>
              <a:t>（金屬化學分析，耐火試驗，無損試驗，統計方法等）  </a:t>
            </a:r>
          </a:p>
          <a:p>
            <a:pPr>
              <a:spcBef>
                <a:spcPts val="1125"/>
              </a:spcBef>
              <a:buClr>
                <a:srgbClr val="FF9933"/>
              </a:buClr>
              <a:buFont typeface="Wingdings" pitchFamily="2" charset="2"/>
              <a:buChar char=""/>
            </a:pPr>
            <a:r>
              <a:rPr lang="en-US" altLang="zh-TW" sz="2000" dirty="0">
                <a:solidFill>
                  <a:srgbClr val="000000"/>
                </a:solidFill>
                <a:latin typeface="+mn-ea"/>
              </a:rPr>
              <a:t>F: </a:t>
            </a:r>
            <a:r>
              <a:rPr lang="zh-TW" altLang="zh-TW" sz="2000" dirty="0">
                <a:solidFill>
                  <a:srgbClr val="000000"/>
                </a:solidFill>
                <a:latin typeface="+mn-ea"/>
              </a:rPr>
              <a:t>特殊用途材料 </a:t>
            </a:r>
            <a:r>
              <a:rPr lang="en-US" altLang="zh-TW" sz="2000" dirty="0">
                <a:solidFill>
                  <a:srgbClr val="000000"/>
                </a:solidFill>
                <a:latin typeface="+mn-ea"/>
              </a:rPr>
              <a:t>Materials for Specific Applications</a:t>
            </a:r>
            <a:r>
              <a:rPr lang="zh-TW" altLang="zh-TW" sz="2000" dirty="0">
                <a:solidFill>
                  <a:srgbClr val="000000"/>
                </a:solidFill>
                <a:latin typeface="+mn-ea"/>
              </a:rPr>
              <a:t>（電子材料，防震材料，外科用材料等） </a:t>
            </a:r>
          </a:p>
          <a:p>
            <a:pPr>
              <a:spcBef>
                <a:spcPts val="1125"/>
              </a:spcBef>
              <a:buClr>
                <a:srgbClr val="FF9933"/>
              </a:buClr>
              <a:buFont typeface="Wingdings" pitchFamily="2" charset="2"/>
              <a:buChar char=""/>
            </a:pPr>
            <a:r>
              <a:rPr lang="en-US" altLang="zh-TW" sz="2000" dirty="0">
                <a:solidFill>
                  <a:srgbClr val="000000"/>
                </a:solidFill>
                <a:latin typeface="+mn-ea"/>
              </a:rPr>
              <a:t>G: </a:t>
            </a:r>
            <a:r>
              <a:rPr lang="zh-TW" altLang="zh-TW" sz="2000" dirty="0">
                <a:solidFill>
                  <a:srgbClr val="000000"/>
                </a:solidFill>
                <a:latin typeface="+mn-ea"/>
              </a:rPr>
              <a:t>材料的腐蝕，變質與降級 </a:t>
            </a:r>
            <a:r>
              <a:rPr lang="en-US" altLang="zh-TW" sz="2000" dirty="0">
                <a:solidFill>
                  <a:srgbClr val="000000"/>
                </a:solidFill>
                <a:latin typeface="+mn-ea"/>
              </a:rPr>
              <a:t>Corrosion, Deterioration, and Degradation of Materials</a:t>
            </a:r>
          </a:p>
          <a:p>
            <a:endParaRPr lang="zh-TW" altLang="en-US" sz="2000" dirty="0">
              <a:latin typeface="+mn-ea"/>
            </a:endParaRPr>
          </a:p>
        </p:txBody>
      </p:sp>
    </p:spTree>
    <p:extLst>
      <p:ext uri="{BB962C8B-B14F-4D97-AF65-F5344CB8AC3E}">
        <p14:creationId xmlns:p14="http://schemas.microsoft.com/office/powerpoint/2010/main" val="37797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標準在學術領域之應用</a:t>
            </a:r>
          </a:p>
        </p:txBody>
      </p:sp>
      <p:sp>
        <p:nvSpPr>
          <p:cNvPr id="3" name="內容版面配置區 2"/>
          <p:cNvSpPr>
            <a:spLocks noGrp="1"/>
          </p:cNvSpPr>
          <p:nvPr>
            <p:ph idx="1"/>
          </p:nvPr>
        </p:nvSpPr>
        <p:spPr>
          <a:xfrm>
            <a:off x="581192" y="1788621"/>
            <a:ext cx="11029615" cy="3678303"/>
          </a:xfrm>
        </p:spPr>
        <p:txBody>
          <a:bodyPr>
            <a:normAutofit/>
          </a:bodyPr>
          <a:lstStyle/>
          <a:p>
            <a:pPr>
              <a:buClr>
                <a:srgbClr val="FFC000"/>
              </a:buClr>
              <a:buFont typeface="Wingdings" pitchFamily="2" charset="2"/>
              <a:buChar char="n"/>
            </a:pPr>
            <a:r>
              <a:rPr lang="zh-TW" altLang="en-US" sz="2800" dirty="0">
                <a:latin typeface="+mn-ea"/>
              </a:rPr>
              <a:t>在全球關鍵科技領域中，獲取最新的研究發現。</a:t>
            </a:r>
            <a:endParaRPr lang="en-US" altLang="zh-TW" sz="2800" dirty="0">
              <a:latin typeface="+mn-ea"/>
            </a:endParaRPr>
          </a:p>
          <a:p>
            <a:pPr>
              <a:buClr>
                <a:srgbClr val="FFC000"/>
              </a:buClr>
              <a:buFont typeface="Wingdings" pitchFamily="2" charset="2"/>
              <a:buChar char="n"/>
            </a:pPr>
            <a:r>
              <a:rPr lang="zh-TW" altLang="en-US" sz="2800" dirty="0">
                <a:latin typeface="+mn-ea"/>
              </a:rPr>
              <a:t>對於石油、材料科學、能源、環境、土木建築、金屬、油漆、塑膠等領域的研究者，</a:t>
            </a:r>
            <a:r>
              <a:rPr lang="en-US" altLang="zh-TW" sz="2800" dirty="0">
                <a:latin typeface="+mn-ea"/>
              </a:rPr>
              <a:t>ASTM</a:t>
            </a:r>
            <a:r>
              <a:rPr lang="zh-TW" altLang="en-US" sz="2800" dirty="0">
                <a:latin typeface="+mn-ea"/>
              </a:rPr>
              <a:t>標準是必備的參考資料。</a:t>
            </a:r>
            <a:endParaRPr lang="en-US" altLang="zh-TW" sz="2800" dirty="0">
              <a:latin typeface="+mn-ea"/>
            </a:endParaRPr>
          </a:p>
          <a:p>
            <a:endParaRPr lang="zh-TW" altLang="en-US" sz="2800" dirty="0">
              <a:latin typeface="+mn-ea"/>
            </a:endParaRPr>
          </a:p>
        </p:txBody>
      </p:sp>
      <p:pic>
        <p:nvPicPr>
          <p:cNvPr id="10242" name="Picture 2" descr="D:\Users\Andrew.Cheng\Desktop\sdvsvsdvs\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472" y="4516438"/>
            <a:ext cx="298132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39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4FC767F-C782-410A-8538-EC88A9672C93}"/>
              </a:ext>
            </a:extLst>
          </p:cNvPr>
          <p:cNvSpPr>
            <a:spLocks noGrp="1"/>
          </p:cNvSpPr>
          <p:nvPr>
            <p:ph type="title"/>
          </p:nvPr>
        </p:nvSpPr>
        <p:spPr/>
        <p:txBody>
          <a:bodyPr>
            <a:normAutofit/>
          </a:bodyPr>
          <a:lstStyle/>
          <a:p>
            <a:r>
              <a:rPr lang="en-US" altLang="zh-TW" sz="3200" b="1" dirty="0">
                <a:latin typeface="+mj-ea"/>
                <a:cs typeface="Verdana" panose="020B0604030504040204" pitchFamily="34" charset="0"/>
              </a:rPr>
              <a:t>ASTM</a:t>
            </a:r>
            <a:r>
              <a:rPr lang="zh-TW" altLang="en-US" sz="3200" b="1" dirty="0">
                <a:latin typeface="+mj-ea"/>
                <a:cs typeface="Verdana" panose="020B0604030504040204" pitchFamily="34" charset="0"/>
              </a:rPr>
              <a:t> 標準新訊</a:t>
            </a:r>
          </a:p>
        </p:txBody>
      </p:sp>
      <p:sp>
        <p:nvSpPr>
          <p:cNvPr id="3" name="內容版面配置區 2">
            <a:extLst>
              <a:ext uri="{FF2B5EF4-FFF2-40B4-BE49-F238E27FC236}">
                <a16:creationId xmlns="" xmlns:a16="http://schemas.microsoft.com/office/drawing/2014/main" id="{A976ACA3-D792-43F5-AD47-619EBD0EDC4E}"/>
              </a:ext>
            </a:extLst>
          </p:cNvPr>
          <p:cNvSpPr>
            <a:spLocks noGrp="1"/>
          </p:cNvSpPr>
          <p:nvPr>
            <p:ph idx="1"/>
          </p:nvPr>
        </p:nvSpPr>
        <p:spPr>
          <a:xfrm>
            <a:off x="8256104" y="2180496"/>
            <a:ext cx="3354703" cy="3678303"/>
          </a:xfrm>
        </p:spPr>
        <p:txBody>
          <a:bodyPr/>
          <a:lstStyle/>
          <a:p>
            <a:r>
              <a:rPr lang="zh-TW" altLang="en-US" dirty="0"/>
              <a:t>進入 </a:t>
            </a:r>
            <a:r>
              <a:rPr lang="en-US" altLang="zh-TW" dirty="0"/>
              <a:t>ASTM</a:t>
            </a:r>
            <a:r>
              <a:rPr lang="zh-TW" altLang="en-US" dirty="0"/>
              <a:t> 網站 </a:t>
            </a:r>
            <a:r>
              <a:rPr lang="en-US" altLang="zh-TW" dirty="0">
                <a:hlinkClick r:id="rId2"/>
              </a:rPr>
              <a:t>https://www.astm.org/standardization-news/</a:t>
            </a:r>
            <a:endParaRPr lang="en-US" altLang="zh-TW" dirty="0"/>
          </a:p>
          <a:p>
            <a:r>
              <a:rPr lang="zh-TW" altLang="en-US" dirty="0"/>
              <a:t>了解最新各產業的標準資訊</a:t>
            </a:r>
          </a:p>
        </p:txBody>
      </p:sp>
      <p:pic>
        <p:nvPicPr>
          <p:cNvPr id="4" name="圖片 3">
            <a:extLst>
              <a:ext uri="{FF2B5EF4-FFF2-40B4-BE49-F238E27FC236}">
                <a16:creationId xmlns="" xmlns:a16="http://schemas.microsoft.com/office/drawing/2014/main" id="{AE7A25E3-102A-41DF-90EF-906CFB2226F5}"/>
              </a:ext>
            </a:extLst>
          </p:cNvPr>
          <p:cNvPicPr>
            <a:picLocks noChangeAspect="1"/>
          </p:cNvPicPr>
          <p:nvPr/>
        </p:nvPicPr>
        <p:blipFill>
          <a:blip r:embed="rId3"/>
          <a:stretch>
            <a:fillRect/>
          </a:stretch>
        </p:blipFill>
        <p:spPr>
          <a:xfrm>
            <a:off x="1270966" y="1981395"/>
            <a:ext cx="6083990" cy="3877404"/>
          </a:xfrm>
          <a:prstGeom prst="rect">
            <a:avLst/>
          </a:prstGeom>
        </p:spPr>
      </p:pic>
    </p:spTree>
    <p:extLst>
      <p:ext uri="{BB962C8B-B14F-4D97-AF65-F5344CB8AC3E}">
        <p14:creationId xmlns:p14="http://schemas.microsoft.com/office/powerpoint/2010/main" val="1504436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B4C44CC-DC32-48A6-88A6-5C3921BBF73C}"/>
              </a:ext>
            </a:extLst>
          </p:cNvPr>
          <p:cNvSpPr>
            <a:spLocks noGrp="1"/>
          </p:cNvSpPr>
          <p:nvPr>
            <p:ph type="title"/>
          </p:nvPr>
        </p:nvSpPr>
        <p:spPr/>
        <p:txBody>
          <a:bodyPr>
            <a:normAutofit/>
          </a:bodyPr>
          <a:lstStyle/>
          <a:p>
            <a:r>
              <a:rPr lang="en-US" altLang="zh-TW" sz="3200" b="1" dirty="0">
                <a:latin typeface="+mj-ea"/>
                <a:cs typeface="Verdana" panose="020B0604030504040204" pitchFamily="34" charset="0"/>
              </a:rPr>
              <a:t>ASTM</a:t>
            </a:r>
            <a:r>
              <a:rPr lang="zh-TW" altLang="en-US" sz="3200" b="1" dirty="0">
                <a:latin typeface="+mj-ea"/>
                <a:cs typeface="Verdana" panose="020B0604030504040204" pitchFamily="34" charset="0"/>
              </a:rPr>
              <a:t> 標準新訊</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22" y="1862668"/>
            <a:ext cx="517769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83968" y="2116666"/>
            <a:ext cx="6019121" cy="22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969" y="4500930"/>
            <a:ext cx="6020165" cy="234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943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7" name="文字方塊 6"/>
          <p:cNvSpPr txBox="1"/>
          <p:nvPr/>
        </p:nvSpPr>
        <p:spPr>
          <a:xfrm>
            <a:off x="1519665" y="3034874"/>
            <a:ext cx="8928202" cy="923330"/>
          </a:xfrm>
          <a:prstGeom prst="rect">
            <a:avLst/>
          </a:prstGeom>
          <a:noFill/>
        </p:spPr>
        <p:txBody>
          <a:bodyPr wrap="square" rtlCol="0">
            <a:spAutoFit/>
          </a:bodyPr>
          <a:lstStyle/>
          <a:p>
            <a:r>
              <a:rPr lang="en-US" altLang="zh-TW" sz="5400" dirty="0">
                <a:solidFill>
                  <a:srgbClr val="C00000"/>
                </a:solidFill>
              </a:rPr>
              <a:t>ASTM COMPASS</a:t>
            </a:r>
            <a:r>
              <a:rPr lang="zh-TW" altLang="en-US" sz="5400" dirty="0">
                <a:solidFill>
                  <a:srgbClr val="C00000"/>
                </a:solidFill>
              </a:rPr>
              <a:t>收錄</a:t>
            </a:r>
            <a:r>
              <a:rPr lang="zh-TW" altLang="en-US" sz="5400" dirty="0" smtClean="0">
                <a:solidFill>
                  <a:srgbClr val="C00000"/>
                </a:solidFill>
              </a:rPr>
              <a:t>內容</a:t>
            </a:r>
            <a:endParaRPr lang="en-US" altLang="zh-TW" sz="5400" dirty="0">
              <a:solidFill>
                <a:srgbClr val="C00000"/>
              </a:solidFill>
            </a:endParaRPr>
          </a:p>
        </p:txBody>
      </p:sp>
      <p:sp>
        <p:nvSpPr>
          <p:cNvPr id="8" name="矩形 7"/>
          <p:cNvSpPr/>
          <p:nvPr/>
        </p:nvSpPr>
        <p:spPr>
          <a:xfrm>
            <a:off x="1363573" y="2607731"/>
            <a:ext cx="9070329" cy="292946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934" y="4051253"/>
            <a:ext cx="5401734" cy="1153395"/>
          </a:xfrm>
          <a:prstGeom prst="rect">
            <a:avLst/>
          </a:prstGeom>
        </p:spPr>
      </p:pic>
      <p:sp>
        <p:nvSpPr>
          <p:cNvPr id="3" name="矩形 2"/>
          <p:cNvSpPr/>
          <p:nvPr/>
        </p:nvSpPr>
        <p:spPr>
          <a:xfrm>
            <a:off x="3001720" y="5680944"/>
            <a:ext cx="4940014" cy="523220"/>
          </a:xfrm>
          <a:prstGeom prst="rect">
            <a:avLst/>
          </a:prstGeom>
        </p:spPr>
        <p:txBody>
          <a:bodyPr wrap="square">
            <a:spAutoFit/>
          </a:bodyPr>
          <a:lstStyle/>
          <a:p>
            <a:pPr algn="ctr"/>
            <a:r>
              <a:rPr lang="en-US" altLang="zh-TW" sz="2800" dirty="0">
                <a:solidFill>
                  <a:schemeClr val="tx1">
                    <a:lumMod val="50000"/>
                  </a:schemeClr>
                </a:solidFill>
                <a:effectLst>
                  <a:outerShdw blurRad="38100" dist="38100" dir="2700000" algn="tl">
                    <a:srgbClr val="000000">
                      <a:alpha val="43137"/>
                    </a:srgbClr>
                  </a:outerShdw>
                </a:effectLst>
              </a:rPr>
              <a:t>http://compass.astm.org</a:t>
            </a:r>
            <a:endParaRPr lang="zh-TW" altLang="en-US" sz="2800"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8325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6045" y="1247409"/>
            <a:ext cx="11029616" cy="1013800"/>
          </a:xfrm>
        </p:spPr>
        <p:txBody>
          <a:bodyPr>
            <a:noAutofit/>
          </a:bodyPr>
          <a:lstStyle/>
          <a:p>
            <a:r>
              <a:rPr lang="en-US" altLang="zh-TW" sz="3200" b="1" dirty="0">
                <a:latin typeface="+mj-ea"/>
                <a:cs typeface="Verdana" panose="020B0604030504040204" pitchFamily="34" charset="0"/>
              </a:rPr>
              <a:t>ASTM COMPASS </a:t>
            </a:r>
            <a:r>
              <a:rPr lang="zh-TW" altLang="en-US" sz="3200" b="1" dirty="0">
                <a:latin typeface="+mj-ea"/>
                <a:cs typeface="Verdana" panose="020B0604030504040204" pitchFamily="34" charset="0"/>
              </a:rPr>
              <a:t>收錄內容介紹</a:t>
            </a:r>
            <a:br>
              <a:rPr lang="zh-TW" altLang="en-US" sz="3200" b="1" dirty="0">
                <a:latin typeface="+mj-ea"/>
                <a:cs typeface="Verdana" panose="020B0604030504040204" pitchFamily="34" charset="0"/>
              </a:rPr>
            </a:br>
            <a:endParaRPr lang="zh-TW" altLang="en-US" sz="3200" b="1" dirty="0">
              <a:latin typeface="+mj-ea"/>
              <a:cs typeface="Verdana" panose="020B0604030504040204" pitchFamily="34" charset="0"/>
            </a:endParaRPr>
          </a:p>
        </p:txBody>
      </p:sp>
      <p:sp>
        <p:nvSpPr>
          <p:cNvPr id="3" name="矩形 2"/>
          <p:cNvSpPr/>
          <p:nvPr/>
        </p:nvSpPr>
        <p:spPr>
          <a:xfrm>
            <a:off x="226490" y="2125293"/>
            <a:ext cx="3505201" cy="954107"/>
          </a:xfrm>
          <a:prstGeom prst="rect">
            <a:avLst/>
          </a:prstGeom>
        </p:spPr>
        <p:style>
          <a:lnRef idx="0">
            <a:scrgbClr r="0" g="0" b="0"/>
          </a:lnRef>
          <a:fillRef idx="1003">
            <a:schemeClr val="lt1"/>
          </a:fillRef>
          <a:effectRef idx="0">
            <a:scrgbClr r="0" g="0" b="0"/>
          </a:effectRef>
          <a:fontRef idx="major"/>
        </p:style>
        <p:txBody>
          <a:bodyPr wrap="square">
            <a:spAutoFit/>
          </a:bodyPr>
          <a:lstStyle/>
          <a:p>
            <a:r>
              <a:rPr lang="en-US" altLang="zh-TW" sz="2800" b="1" dirty="0" smtClean="0">
                <a:solidFill>
                  <a:schemeClr val="bg1">
                    <a:lumMod val="25000"/>
                  </a:schemeClr>
                </a:solidFill>
                <a:latin typeface="+mn-ea"/>
                <a:ea typeface="+mn-ea"/>
                <a:cs typeface="Verdana" panose="020B0604030504040204" pitchFamily="34" charset="0"/>
              </a:rPr>
              <a:t>ASTM</a:t>
            </a:r>
            <a:r>
              <a:rPr lang="zh-TW" altLang="en-US" sz="2800" b="1" dirty="0" smtClean="0">
                <a:solidFill>
                  <a:schemeClr val="bg1">
                    <a:lumMod val="25000"/>
                  </a:schemeClr>
                </a:solidFill>
                <a:latin typeface="+mn-ea"/>
                <a:ea typeface="+mn-ea"/>
                <a:cs typeface="Verdana" panose="020B0604030504040204" pitchFamily="34" charset="0"/>
              </a:rPr>
              <a:t>標準</a:t>
            </a:r>
            <a:endParaRPr lang="en-US" altLang="zh-TW" sz="2800" b="1" dirty="0" smtClean="0">
              <a:solidFill>
                <a:schemeClr val="bg1">
                  <a:lumMod val="25000"/>
                </a:schemeClr>
              </a:solidFill>
              <a:latin typeface="+mn-ea"/>
              <a:ea typeface="+mn-ea"/>
              <a:cs typeface="Verdana" panose="020B0604030504040204" pitchFamily="34" charset="0"/>
            </a:endParaRPr>
          </a:p>
          <a:p>
            <a:r>
              <a:rPr lang="en-US" altLang="zh-TW" sz="2800" b="1" dirty="0" smtClean="0">
                <a:solidFill>
                  <a:schemeClr val="bg1">
                    <a:lumMod val="25000"/>
                  </a:schemeClr>
                </a:solidFill>
                <a:latin typeface="+mn-ea"/>
                <a:ea typeface="+mn-ea"/>
                <a:cs typeface="Verdana" panose="020B0604030504040204" pitchFamily="34" charset="0"/>
              </a:rPr>
              <a:t>STANDARDS</a:t>
            </a:r>
          </a:p>
        </p:txBody>
      </p:sp>
      <p:sp>
        <p:nvSpPr>
          <p:cNvPr id="4" name="矩形 3"/>
          <p:cNvSpPr/>
          <p:nvPr/>
        </p:nvSpPr>
        <p:spPr>
          <a:xfrm>
            <a:off x="3957960" y="2125293"/>
            <a:ext cx="4359693" cy="954107"/>
          </a:xfrm>
          <a:prstGeom prst="rect">
            <a:avLst/>
          </a:prstGeom>
        </p:spPr>
        <p:style>
          <a:lnRef idx="0">
            <a:scrgbClr r="0" g="0" b="0"/>
          </a:lnRef>
          <a:fillRef idx="1002">
            <a:schemeClr val="lt1"/>
          </a:fillRef>
          <a:effectRef idx="0">
            <a:scrgbClr r="0" g="0" b="0"/>
          </a:effectRef>
          <a:fontRef idx="major"/>
        </p:style>
        <p:txBody>
          <a:bodyPr wrap="square">
            <a:spAutoFit/>
          </a:bodyPr>
          <a:lstStyle/>
          <a:p>
            <a:r>
              <a:rPr lang="zh-TW" altLang="en-US" sz="2800" b="1" dirty="0" smtClean="0">
                <a:solidFill>
                  <a:schemeClr val="bg1">
                    <a:lumMod val="25000"/>
                  </a:schemeClr>
                </a:solidFill>
                <a:latin typeface="+mn-ea"/>
                <a:ea typeface="+mn-ea"/>
                <a:cs typeface="Verdana" panose="020B0604030504040204" pitchFamily="34" charset="0"/>
              </a:rPr>
              <a:t>數位圖書館</a:t>
            </a:r>
            <a:endParaRPr lang="en-US" altLang="zh-TW" sz="2800" b="1" dirty="0" smtClean="0">
              <a:solidFill>
                <a:schemeClr val="bg1">
                  <a:lumMod val="25000"/>
                </a:schemeClr>
              </a:solidFill>
              <a:latin typeface="+mn-ea"/>
              <a:ea typeface="+mn-ea"/>
              <a:cs typeface="Verdana" panose="020B0604030504040204" pitchFamily="34" charset="0"/>
            </a:endParaRPr>
          </a:p>
          <a:p>
            <a:r>
              <a:rPr lang="en-US" altLang="zh-TW" sz="2800" b="1" dirty="0" smtClean="0">
                <a:solidFill>
                  <a:schemeClr val="bg1">
                    <a:lumMod val="25000"/>
                  </a:schemeClr>
                </a:solidFill>
                <a:latin typeface="+mn-ea"/>
                <a:ea typeface="+mn-ea"/>
                <a:cs typeface="Verdana" panose="020B0604030504040204" pitchFamily="34" charset="0"/>
              </a:rPr>
              <a:t>DIGITAL  LIBRARY</a:t>
            </a:r>
            <a:endParaRPr lang="en-US" altLang="zh-TW" sz="2800" b="1" dirty="0">
              <a:solidFill>
                <a:schemeClr val="bg1">
                  <a:lumMod val="25000"/>
                </a:schemeClr>
              </a:solidFill>
              <a:latin typeface="+mn-ea"/>
              <a:ea typeface="+mn-ea"/>
              <a:cs typeface="Verdana" panose="020B0604030504040204" pitchFamily="34" charset="0"/>
            </a:endParaRPr>
          </a:p>
        </p:txBody>
      </p:sp>
      <p:sp>
        <p:nvSpPr>
          <p:cNvPr id="7" name="矩形 6"/>
          <p:cNvSpPr/>
          <p:nvPr/>
        </p:nvSpPr>
        <p:spPr>
          <a:xfrm>
            <a:off x="8473440" y="2125293"/>
            <a:ext cx="3503623" cy="954107"/>
          </a:xfrm>
          <a:prstGeom prst="rect">
            <a:avLst/>
          </a:prstGeom>
        </p:spPr>
        <p:style>
          <a:lnRef idx="0">
            <a:scrgbClr r="0" g="0" b="0"/>
          </a:lnRef>
          <a:fillRef idx="1002">
            <a:schemeClr val="lt1"/>
          </a:fillRef>
          <a:effectRef idx="0">
            <a:scrgbClr r="0" g="0" b="0"/>
          </a:effectRef>
          <a:fontRef idx="major"/>
        </p:style>
        <p:txBody>
          <a:bodyPr wrap="square">
            <a:spAutoFit/>
          </a:bodyPr>
          <a:lstStyle/>
          <a:p>
            <a:r>
              <a:rPr lang="zh-TW" altLang="en-US" sz="2800" b="1" dirty="0">
                <a:solidFill>
                  <a:schemeClr val="bg1">
                    <a:lumMod val="25000"/>
                  </a:schemeClr>
                </a:solidFill>
                <a:latin typeface="+mn-ea"/>
                <a:ea typeface="+mn-ea"/>
                <a:cs typeface="Verdana" panose="020B0604030504040204" pitchFamily="34" charset="0"/>
              </a:rPr>
              <a:t>線上</a:t>
            </a:r>
            <a:r>
              <a:rPr lang="zh-TW" altLang="en-US" sz="2800" b="1" dirty="0" smtClean="0">
                <a:solidFill>
                  <a:schemeClr val="bg1">
                    <a:lumMod val="25000"/>
                  </a:schemeClr>
                </a:solidFill>
                <a:latin typeface="+mn-ea"/>
                <a:ea typeface="+mn-ea"/>
                <a:cs typeface="Verdana" panose="020B0604030504040204" pitchFamily="34" charset="0"/>
              </a:rPr>
              <a:t>課程</a:t>
            </a:r>
            <a:endParaRPr lang="en-US" altLang="zh-TW" sz="2800" b="1" dirty="0" smtClean="0">
              <a:solidFill>
                <a:schemeClr val="bg1">
                  <a:lumMod val="25000"/>
                </a:schemeClr>
              </a:solidFill>
              <a:latin typeface="+mn-ea"/>
              <a:ea typeface="+mn-ea"/>
              <a:cs typeface="Verdana" panose="020B0604030504040204" pitchFamily="34" charset="0"/>
            </a:endParaRPr>
          </a:p>
          <a:p>
            <a:r>
              <a:rPr lang="en-US" altLang="zh-TW" sz="2800" b="1" dirty="0" smtClean="0">
                <a:solidFill>
                  <a:schemeClr val="bg1">
                    <a:lumMod val="25000"/>
                  </a:schemeClr>
                </a:solidFill>
                <a:latin typeface="+mn-ea"/>
                <a:ea typeface="+mn-ea"/>
                <a:cs typeface="Verdana" panose="020B0604030504040204" pitchFamily="34" charset="0"/>
              </a:rPr>
              <a:t>E-Learning</a:t>
            </a:r>
          </a:p>
        </p:txBody>
      </p:sp>
      <p:sp>
        <p:nvSpPr>
          <p:cNvPr id="5" name="矩形 4"/>
          <p:cNvSpPr/>
          <p:nvPr/>
        </p:nvSpPr>
        <p:spPr>
          <a:xfrm>
            <a:off x="201090" y="3094144"/>
            <a:ext cx="3556000" cy="2677656"/>
          </a:xfrm>
          <a:prstGeom prst="rect">
            <a:avLst/>
          </a:prstGeom>
        </p:spPr>
        <p:txBody>
          <a:bodyPr wrap="square">
            <a:spAutoFit/>
          </a:bodyPr>
          <a:lstStyle/>
          <a:p>
            <a:r>
              <a:rPr lang="en-US" altLang="zh-TW" sz="2400" b="1" dirty="0">
                <a:solidFill>
                  <a:srgbClr val="8ABED0"/>
                </a:solidFill>
                <a:latin typeface="+mn-ea"/>
                <a:cs typeface="Verdana" panose="020B0604030504040204" pitchFamily="34" charset="0"/>
              </a:rPr>
              <a:t>75,473</a:t>
            </a:r>
            <a:r>
              <a:rPr lang="zh-TW" altLang="en-US" sz="2400" b="1" dirty="0">
                <a:solidFill>
                  <a:srgbClr val="8ABED0"/>
                </a:solidFill>
                <a:latin typeface="+mn-ea"/>
                <a:cs typeface="Verdana" panose="020B0604030504040204" pitchFamily="34" charset="0"/>
              </a:rPr>
              <a:t>篇</a:t>
            </a:r>
            <a:endParaRPr lang="en-US" altLang="zh-TW" sz="2400" b="1" dirty="0">
              <a:solidFill>
                <a:srgbClr val="8ABED0"/>
              </a:solidFill>
              <a:latin typeface="+mn-ea"/>
              <a:cs typeface="Verdana" panose="020B0604030504040204" pitchFamily="34" charset="0"/>
            </a:endParaRPr>
          </a:p>
          <a:p>
            <a:pPr marL="285750" indent="-285750">
              <a:buFont typeface="Arial" panose="020B0604020202020204" pitchFamily="34" charset="0"/>
              <a:buChar char="•"/>
            </a:pPr>
            <a:r>
              <a:rPr lang="en-US" altLang="zh-TW" dirty="0">
                <a:solidFill>
                  <a:schemeClr val="tx2">
                    <a:lumMod val="75000"/>
                  </a:schemeClr>
                </a:solidFill>
                <a:latin typeface="+mn-ea"/>
                <a:cs typeface="Verdana" panose="020B0604030504040204" pitchFamily="34" charset="0"/>
              </a:rPr>
              <a:t>ASTM</a:t>
            </a:r>
            <a:r>
              <a:rPr lang="zh-TW" altLang="en-US" dirty="0">
                <a:solidFill>
                  <a:schemeClr val="tx2">
                    <a:lumMod val="75000"/>
                  </a:schemeClr>
                </a:solidFill>
                <a:latin typeface="+mn-ea"/>
                <a:cs typeface="Verdana" panose="020B0604030504040204" pitchFamily="34" charset="0"/>
              </a:rPr>
              <a:t>現行標準</a:t>
            </a:r>
            <a:r>
              <a:rPr lang="en-US" altLang="zh-TW" dirty="0">
                <a:solidFill>
                  <a:schemeClr val="tx2">
                    <a:lumMod val="75000"/>
                  </a:schemeClr>
                </a:solidFill>
                <a:latin typeface="+mn-ea"/>
                <a:cs typeface="Verdana" panose="020B0604030504040204" pitchFamily="34" charset="0"/>
              </a:rPr>
              <a:t>(Active):</a:t>
            </a:r>
          </a:p>
          <a:p>
            <a:r>
              <a:rPr lang="zh-TW" altLang="en-US" dirty="0">
                <a:solidFill>
                  <a:schemeClr val="tx2">
                    <a:lumMod val="75000"/>
                  </a:schemeClr>
                </a:solidFill>
                <a:latin typeface="+mn-ea"/>
                <a:cs typeface="Verdana" panose="020B0604030504040204" pitchFamily="34" charset="0"/>
              </a:rPr>
              <a:t>   </a:t>
            </a:r>
            <a:r>
              <a:rPr lang="en-US" altLang="zh-TW" dirty="0">
                <a:solidFill>
                  <a:schemeClr val="tx2">
                    <a:lumMod val="75000"/>
                  </a:schemeClr>
                </a:solidFill>
                <a:latin typeface="+mn-ea"/>
                <a:cs typeface="Verdana" panose="020B0604030504040204" pitchFamily="34" charset="0"/>
              </a:rPr>
              <a:t> 13,355+ </a:t>
            </a:r>
            <a:r>
              <a:rPr lang="zh-TW" altLang="en-US" dirty="0">
                <a:solidFill>
                  <a:schemeClr val="tx2">
                    <a:lumMod val="75000"/>
                  </a:schemeClr>
                </a:solidFill>
                <a:latin typeface="+mn-ea"/>
                <a:cs typeface="Verdana" panose="020B0604030504040204" pitchFamily="34" charset="0"/>
              </a:rPr>
              <a:t>篇 </a:t>
            </a:r>
            <a:endParaRPr lang="en-US" altLang="zh-TW" dirty="0">
              <a:solidFill>
                <a:schemeClr val="tx2">
                  <a:lumMod val="75000"/>
                </a:schemeClr>
              </a:solidFill>
              <a:latin typeface="+mn-ea"/>
              <a:cs typeface="Verdana" panose="020B0604030504040204" pitchFamily="34" charset="0"/>
            </a:endParaRPr>
          </a:p>
          <a:p>
            <a:pPr marL="285750" indent="-285750">
              <a:buFont typeface="Arial" panose="020B0604020202020204" pitchFamily="34" charset="0"/>
              <a:buChar char="•"/>
            </a:pPr>
            <a:r>
              <a:rPr lang="en-US" altLang="zh-TW" dirty="0">
                <a:solidFill>
                  <a:schemeClr val="tx2">
                    <a:lumMod val="75000"/>
                  </a:schemeClr>
                </a:solidFill>
                <a:latin typeface="+mn-ea"/>
                <a:cs typeface="Verdana" panose="020B0604030504040204" pitchFamily="34" charset="0"/>
              </a:rPr>
              <a:t>ASTM</a:t>
            </a:r>
            <a:r>
              <a:rPr lang="zh-TW" altLang="en-US" dirty="0">
                <a:solidFill>
                  <a:schemeClr val="tx2">
                    <a:lumMod val="75000"/>
                  </a:schemeClr>
                </a:solidFill>
                <a:latin typeface="+mn-ea"/>
                <a:cs typeface="Verdana" panose="020B0604030504040204" pitchFamily="34" charset="0"/>
              </a:rPr>
              <a:t>歷史標準</a:t>
            </a:r>
            <a:r>
              <a:rPr lang="en-US" altLang="zh-TW" dirty="0">
                <a:solidFill>
                  <a:schemeClr val="tx2">
                    <a:lumMod val="75000"/>
                  </a:schemeClr>
                </a:solidFill>
                <a:latin typeface="+mn-ea"/>
                <a:cs typeface="Verdana" panose="020B0604030504040204" pitchFamily="34" charset="0"/>
              </a:rPr>
              <a:t>(Historical)</a:t>
            </a:r>
            <a:r>
              <a:rPr lang="en-US" altLang="zh-TW" dirty="0">
                <a:solidFill>
                  <a:schemeClr val="tx2">
                    <a:lumMod val="75000"/>
                  </a:schemeClr>
                </a:solidFill>
                <a:latin typeface="+mn-ea"/>
              </a:rPr>
              <a:t> </a:t>
            </a:r>
          </a:p>
          <a:p>
            <a:r>
              <a:rPr lang="zh-TW" altLang="en-US" dirty="0">
                <a:solidFill>
                  <a:schemeClr val="tx2">
                    <a:lumMod val="75000"/>
                  </a:schemeClr>
                </a:solidFill>
                <a:latin typeface="+mn-ea"/>
              </a:rPr>
              <a:t>     </a:t>
            </a:r>
            <a:r>
              <a:rPr lang="en-US" altLang="zh-TW" dirty="0">
                <a:solidFill>
                  <a:schemeClr val="tx2">
                    <a:lumMod val="75000"/>
                  </a:schemeClr>
                </a:solidFill>
                <a:latin typeface="+mn-ea"/>
                <a:cs typeface="Verdana" panose="020B0604030504040204" pitchFamily="34" charset="0"/>
              </a:rPr>
              <a:t>52,272+ </a:t>
            </a:r>
            <a:r>
              <a:rPr lang="zh-TW" altLang="en-US" dirty="0">
                <a:solidFill>
                  <a:schemeClr val="tx2">
                    <a:lumMod val="75000"/>
                  </a:schemeClr>
                </a:solidFill>
                <a:latin typeface="+mn-ea"/>
                <a:cs typeface="Verdana" panose="020B0604030504040204" pitchFamily="34" charset="0"/>
              </a:rPr>
              <a:t>篇 </a:t>
            </a:r>
            <a:endParaRPr lang="en-US" altLang="zh-TW" dirty="0">
              <a:solidFill>
                <a:schemeClr val="tx2">
                  <a:lumMod val="75000"/>
                </a:schemeClr>
              </a:solidFill>
              <a:latin typeface="+mn-ea"/>
              <a:cs typeface="Verdana" panose="020B0604030504040204" pitchFamily="34" charset="0"/>
            </a:endParaRPr>
          </a:p>
          <a:p>
            <a:pPr marL="285750" indent="-285750">
              <a:buFont typeface="Arial" panose="020B0604020202020204" pitchFamily="34" charset="0"/>
              <a:buChar char="•"/>
            </a:pPr>
            <a:r>
              <a:rPr lang="en-US" altLang="zh-TW" dirty="0">
                <a:solidFill>
                  <a:schemeClr val="tx2">
                    <a:lumMod val="75000"/>
                  </a:schemeClr>
                </a:solidFill>
                <a:latin typeface="+mn-ea"/>
                <a:cs typeface="Verdana" panose="020B0604030504040204" pitchFamily="34" charset="0"/>
              </a:rPr>
              <a:t>ASTM</a:t>
            </a:r>
            <a:r>
              <a:rPr lang="zh-TW" altLang="en-US" dirty="0">
                <a:solidFill>
                  <a:schemeClr val="tx2">
                    <a:lumMod val="75000"/>
                  </a:schemeClr>
                </a:solidFill>
                <a:latin typeface="+mn-ea"/>
                <a:cs typeface="Verdana" panose="020B0604030504040204" pitchFamily="34" charset="0"/>
              </a:rPr>
              <a:t>廢止標準</a:t>
            </a:r>
            <a:r>
              <a:rPr lang="en-US" altLang="zh-TW" dirty="0">
                <a:solidFill>
                  <a:schemeClr val="tx2">
                    <a:lumMod val="75000"/>
                  </a:schemeClr>
                </a:solidFill>
                <a:latin typeface="+mn-ea"/>
                <a:cs typeface="Verdana" panose="020B0604030504040204" pitchFamily="34" charset="0"/>
              </a:rPr>
              <a:t>(Withdrawn)</a:t>
            </a:r>
          </a:p>
          <a:p>
            <a:r>
              <a:rPr lang="zh-TW" altLang="en-US" dirty="0">
                <a:solidFill>
                  <a:schemeClr val="tx2">
                    <a:lumMod val="75000"/>
                  </a:schemeClr>
                </a:solidFill>
                <a:latin typeface="+mn-ea"/>
                <a:cs typeface="Verdana" panose="020B0604030504040204" pitchFamily="34" charset="0"/>
              </a:rPr>
              <a:t>     </a:t>
            </a:r>
            <a:r>
              <a:rPr lang="en-US" altLang="zh-TW" dirty="0">
                <a:solidFill>
                  <a:schemeClr val="tx2">
                    <a:lumMod val="75000"/>
                  </a:schemeClr>
                </a:solidFill>
                <a:latin typeface="+mn-ea"/>
                <a:cs typeface="Verdana" panose="020B0604030504040204" pitchFamily="34" charset="0"/>
              </a:rPr>
              <a:t>2351+</a:t>
            </a:r>
            <a:r>
              <a:rPr lang="zh-TW" altLang="en-US" dirty="0">
                <a:solidFill>
                  <a:schemeClr val="tx2">
                    <a:lumMod val="75000"/>
                  </a:schemeClr>
                </a:solidFill>
                <a:latin typeface="+mn-ea"/>
                <a:cs typeface="Verdana" panose="020B0604030504040204" pitchFamily="34" charset="0"/>
              </a:rPr>
              <a:t>篇</a:t>
            </a:r>
            <a:endParaRPr lang="en-US" altLang="zh-TW" dirty="0">
              <a:solidFill>
                <a:schemeClr val="tx2">
                  <a:lumMod val="75000"/>
                </a:schemeClr>
              </a:solidFill>
              <a:latin typeface="+mn-ea"/>
              <a:cs typeface="Verdana" panose="020B0604030504040204" pitchFamily="34" charset="0"/>
            </a:endParaRPr>
          </a:p>
          <a:p>
            <a:pPr marL="285750" indent="-28575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標準測試影片</a:t>
            </a:r>
            <a:endParaRPr lang="en-US" altLang="zh-TW" dirty="0">
              <a:solidFill>
                <a:schemeClr val="tx2">
                  <a:lumMod val="75000"/>
                </a:schemeClr>
              </a:solidFill>
              <a:latin typeface="+mn-ea"/>
              <a:cs typeface="Verdana" panose="020B0604030504040204" pitchFamily="34" charset="0"/>
            </a:endParaRPr>
          </a:p>
          <a:p>
            <a:pPr marL="285750" indent="-28575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支援多語言翻譯</a:t>
            </a:r>
            <a:endParaRPr lang="en-US" altLang="zh-TW" dirty="0">
              <a:solidFill>
                <a:schemeClr val="tx2">
                  <a:lumMod val="75000"/>
                </a:schemeClr>
              </a:solidFill>
              <a:latin typeface="+mn-ea"/>
              <a:cs typeface="Verdana" panose="020B0604030504040204" pitchFamily="34" charset="0"/>
            </a:endParaRPr>
          </a:p>
        </p:txBody>
      </p:sp>
      <p:sp>
        <p:nvSpPr>
          <p:cNvPr id="6" name="矩形 5"/>
          <p:cNvSpPr/>
          <p:nvPr/>
        </p:nvSpPr>
        <p:spPr>
          <a:xfrm>
            <a:off x="3957960" y="3102319"/>
            <a:ext cx="4656666" cy="3231654"/>
          </a:xfrm>
          <a:prstGeom prst="rect">
            <a:avLst/>
          </a:prstGeom>
        </p:spPr>
        <p:txBody>
          <a:bodyPr wrap="square">
            <a:spAutoFit/>
          </a:bodyPr>
          <a:lstStyle/>
          <a:p>
            <a:r>
              <a:rPr lang="en-US" altLang="zh-TW" sz="2400" b="1" dirty="0">
                <a:solidFill>
                  <a:srgbClr val="8ABED0"/>
                </a:solidFill>
                <a:latin typeface="+mn-ea"/>
                <a:cs typeface="Verdana" panose="020B0604030504040204" pitchFamily="34" charset="0"/>
              </a:rPr>
              <a:t>45,889</a:t>
            </a:r>
            <a:r>
              <a:rPr lang="zh-TW" altLang="en-US" sz="2400" b="1" dirty="0">
                <a:solidFill>
                  <a:srgbClr val="8ABED0"/>
                </a:solidFill>
                <a:latin typeface="+mn-ea"/>
                <a:cs typeface="Verdana" panose="020B0604030504040204" pitchFamily="34" charset="0"/>
              </a:rPr>
              <a:t>篇</a:t>
            </a:r>
            <a:endParaRPr lang="en-US" altLang="zh-TW" sz="2400" b="1" dirty="0">
              <a:solidFill>
                <a:srgbClr val="8ABED0"/>
              </a:solidFill>
              <a:latin typeface="+mn-ea"/>
              <a:cs typeface="Verdana" panose="020B0604030504040204" pitchFamily="34" charset="0"/>
            </a:endParaRPr>
          </a:p>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期刊  </a:t>
            </a:r>
            <a:r>
              <a:rPr lang="en-US" altLang="zh-TW" dirty="0">
                <a:solidFill>
                  <a:schemeClr val="tx2">
                    <a:lumMod val="75000"/>
                  </a:schemeClr>
                </a:solidFill>
                <a:latin typeface="+mn-ea"/>
                <a:cs typeface="Verdana" panose="020B0604030504040204" pitchFamily="34" charset="0"/>
              </a:rPr>
              <a:t>Journals</a:t>
            </a:r>
            <a:r>
              <a:rPr lang="zh-TW" altLang="en-US" dirty="0">
                <a:solidFill>
                  <a:schemeClr val="tx2">
                    <a:lumMod val="75000"/>
                  </a:schemeClr>
                </a:solidFill>
                <a:latin typeface="+mn-ea"/>
                <a:cs typeface="Verdana" panose="020B0604030504040204" pitchFamily="34" charset="0"/>
              </a:rPr>
              <a:t> </a:t>
            </a:r>
            <a:r>
              <a:rPr lang="en-US" altLang="zh-TW" dirty="0">
                <a:solidFill>
                  <a:schemeClr val="tx2">
                    <a:lumMod val="75000"/>
                  </a:schemeClr>
                </a:solidFill>
                <a:latin typeface="+mn-ea"/>
                <a:cs typeface="Verdana" panose="020B0604030504040204" pitchFamily="34" charset="0"/>
              </a:rPr>
              <a:t>17414+</a:t>
            </a:r>
            <a:r>
              <a:rPr lang="zh-TW" altLang="en-US" dirty="0">
                <a:solidFill>
                  <a:schemeClr val="tx2">
                    <a:lumMod val="75000"/>
                  </a:schemeClr>
                </a:solidFill>
                <a:latin typeface="+mn-ea"/>
                <a:cs typeface="Verdana" panose="020B0604030504040204" pitchFamily="34" charset="0"/>
              </a:rPr>
              <a:t>篇</a:t>
            </a:r>
            <a:endParaRPr lang="en-US" altLang="zh-TW" dirty="0">
              <a:solidFill>
                <a:schemeClr val="tx2">
                  <a:lumMod val="75000"/>
                </a:schemeClr>
              </a:solidFill>
              <a:latin typeface="+mn-ea"/>
              <a:cs typeface="Verdana" panose="020B0604030504040204" pitchFamily="34" charset="0"/>
            </a:endParaRPr>
          </a:p>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技術文獻 </a:t>
            </a:r>
            <a:r>
              <a:rPr lang="en-US" altLang="zh-TW" dirty="0">
                <a:solidFill>
                  <a:schemeClr val="tx2">
                    <a:lumMod val="75000"/>
                  </a:schemeClr>
                </a:solidFill>
                <a:latin typeface="+mn-ea"/>
                <a:cs typeface="Verdana" panose="020B0604030504040204" pitchFamily="34" charset="0"/>
              </a:rPr>
              <a:t>Symposia Papers and STPs  27,685+</a:t>
            </a:r>
            <a:r>
              <a:rPr lang="zh-TW" altLang="en-US" dirty="0">
                <a:solidFill>
                  <a:schemeClr val="tx2">
                    <a:lumMod val="75000"/>
                  </a:schemeClr>
                </a:solidFill>
                <a:latin typeface="+mn-ea"/>
                <a:cs typeface="Verdana" panose="020B0604030504040204" pitchFamily="34" charset="0"/>
              </a:rPr>
              <a:t>篇 </a:t>
            </a:r>
            <a:endParaRPr lang="en-US" altLang="zh-TW" dirty="0">
              <a:solidFill>
                <a:schemeClr val="tx2">
                  <a:lumMod val="75000"/>
                </a:schemeClr>
              </a:solidFill>
              <a:latin typeface="+mn-ea"/>
              <a:cs typeface="Verdana" panose="020B0604030504040204" pitchFamily="34" charset="0"/>
            </a:endParaRPr>
          </a:p>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手冊及專題著作 </a:t>
            </a:r>
            <a:r>
              <a:rPr lang="en-US" altLang="zh-TW" dirty="0">
                <a:solidFill>
                  <a:schemeClr val="tx2">
                    <a:lumMod val="75000"/>
                  </a:schemeClr>
                </a:solidFill>
                <a:latin typeface="+mn-ea"/>
                <a:cs typeface="Verdana" panose="020B0604030504040204" pitchFamily="34" charset="0"/>
              </a:rPr>
              <a:t>Manual/Monographs</a:t>
            </a:r>
            <a:r>
              <a:rPr lang="zh-TW" altLang="en-US" dirty="0">
                <a:solidFill>
                  <a:schemeClr val="tx2">
                    <a:lumMod val="75000"/>
                  </a:schemeClr>
                </a:solidFill>
                <a:latin typeface="+mn-ea"/>
                <a:cs typeface="Verdana" panose="020B0604030504040204" pitchFamily="34" charset="0"/>
              </a:rPr>
              <a:t> </a:t>
            </a:r>
            <a:r>
              <a:rPr lang="en-US" altLang="zh-TW" dirty="0">
                <a:solidFill>
                  <a:schemeClr val="tx2">
                    <a:lumMod val="75000"/>
                  </a:schemeClr>
                </a:solidFill>
                <a:latin typeface="+mn-ea"/>
                <a:cs typeface="Verdana" panose="020B0604030504040204" pitchFamily="34" charset="0"/>
              </a:rPr>
              <a:t>82</a:t>
            </a:r>
            <a:r>
              <a:rPr lang="zh-TW" altLang="en-US" dirty="0">
                <a:solidFill>
                  <a:schemeClr val="tx2">
                    <a:lumMod val="75000"/>
                  </a:schemeClr>
                </a:solidFill>
                <a:latin typeface="+mn-ea"/>
                <a:cs typeface="Verdana" panose="020B0604030504040204" pitchFamily="34" charset="0"/>
              </a:rPr>
              <a:t>本</a:t>
            </a:r>
            <a:endParaRPr lang="en-US" altLang="zh-TW" dirty="0">
              <a:solidFill>
                <a:schemeClr val="tx2">
                  <a:lumMod val="75000"/>
                </a:schemeClr>
              </a:solidFill>
              <a:latin typeface="+mn-ea"/>
              <a:cs typeface="Verdana" panose="020B0604030504040204" pitchFamily="34" charset="0"/>
            </a:endParaRPr>
          </a:p>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數據套書 </a:t>
            </a:r>
            <a:r>
              <a:rPr lang="en-US" altLang="zh-TW" dirty="0">
                <a:solidFill>
                  <a:schemeClr val="tx2">
                    <a:lumMod val="75000"/>
                  </a:schemeClr>
                </a:solidFill>
                <a:latin typeface="+mn-ea"/>
                <a:cs typeface="Verdana" panose="020B0604030504040204" pitchFamily="34" charset="0"/>
              </a:rPr>
              <a:t>Data Series</a:t>
            </a:r>
            <a:r>
              <a:rPr lang="zh-TW" altLang="en-US" dirty="0">
                <a:solidFill>
                  <a:schemeClr val="tx2">
                    <a:lumMod val="75000"/>
                  </a:schemeClr>
                </a:solidFill>
                <a:latin typeface="+mn-ea"/>
                <a:cs typeface="Verdana" panose="020B0604030504040204" pitchFamily="34" charset="0"/>
              </a:rPr>
              <a:t> </a:t>
            </a:r>
            <a:r>
              <a:rPr lang="en-US" altLang="zh-TW" dirty="0">
                <a:solidFill>
                  <a:schemeClr val="tx2">
                    <a:lumMod val="75000"/>
                  </a:schemeClr>
                </a:solidFill>
                <a:latin typeface="+mn-ea"/>
                <a:cs typeface="Verdana" panose="020B0604030504040204" pitchFamily="34" charset="0"/>
              </a:rPr>
              <a:t>45+</a:t>
            </a:r>
            <a:r>
              <a:rPr lang="zh-TW" altLang="en-US" dirty="0">
                <a:solidFill>
                  <a:schemeClr val="tx2">
                    <a:lumMod val="75000"/>
                  </a:schemeClr>
                </a:solidFill>
                <a:latin typeface="+mn-ea"/>
                <a:cs typeface="Verdana" panose="020B0604030504040204" pitchFamily="34" charset="0"/>
              </a:rPr>
              <a:t>本</a:t>
            </a:r>
            <a:endParaRPr lang="en-US" altLang="zh-TW" dirty="0">
              <a:solidFill>
                <a:schemeClr val="tx2">
                  <a:lumMod val="75000"/>
                </a:schemeClr>
              </a:solidFill>
              <a:latin typeface="+mn-ea"/>
              <a:cs typeface="Verdana" panose="020B0604030504040204" pitchFamily="34" charset="0"/>
            </a:endParaRPr>
          </a:p>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會議論文</a:t>
            </a:r>
            <a:r>
              <a:rPr lang="en-US" altLang="zh-TW" dirty="0">
                <a:solidFill>
                  <a:schemeClr val="tx2">
                    <a:lumMod val="75000"/>
                  </a:schemeClr>
                </a:solidFill>
                <a:latin typeface="+mn-ea"/>
                <a:cs typeface="Verdana" panose="020B0604030504040204" pitchFamily="34" charset="0"/>
              </a:rPr>
              <a:t>Proceedings</a:t>
            </a:r>
          </a:p>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布告欄</a:t>
            </a:r>
            <a:r>
              <a:rPr lang="en-US" altLang="zh-TW" dirty="0">
                <a:solidFill>
                  <a:schemeClr val="tx2">
                    <a:lumMod val="75000"/>
                  </a:schemeClr>
                </a:solidFill>
                <a:latin typeface="+mn-ea"/>
                <a:cs typeface="Verdana" panose="020B0604030504040204" pitchFamily="34" charset="0"/>
              </a:rPr>
              <a:t>Bulletins</a:t>
            </a:r>
          </a:p>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材料搜尋和標準文件</a:t>
            </a:r>
            <a:r>
              <a:rPr lang="en-US" altLang="zh-TW" dirty="0">
                <a:solidFill>
                  <a:schemeClr val="tx2">
                    <a:lumMod val="75000"/>
                  </a:schemeClr>
                </a:solidFill>
                <a:latin typeface="+mn-ea"/>
                <a:cs typeface="Verdana" panose="020B0604030504040204" pitchFamily="34" charset="0"/>
              </a:rPr>
              <a:t>Materials Research and Standards</a:t>
            </a:r>
          </a:p>
        </p:txBody>
      </p:sp>
      <p:sp>
        <p:nvSpPr>
          <p:cNvPr id="8" name="矩形 7"/>
          <p:cNvSpPr/>
          <p:nvPr/>
        </p:nvSpPr>
        <p:spPr>
          <a:xfrm>
            <a:off x="8680348" y="3429000"/>
            <a:ext cx="3089806" cy="923330"/>
          </a:xfrm>
          <a:prstGeom prst="rect">
            <a:avLst/>
          </a:prstGeom>
        </p:spPr>
        <p:txBody>
          <a:bodyPr wrap="square">
            <a:spAutoFit/>
          </a:bodyPr>
          <a:lstStyle/>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線上即時教學</a:t>
            </a:r>
            <a:endParaRPr lang="en-US" altLang="zh-TW" dirty="0">
              <a:solidFill>
                <a:schemeClr val="tx2">
                  <a:lumMod val="75000"/>
                </a:schemeClr>
              </a:solidFill>
              <a:latin typeface="+mn-ea"/>
              <a:cs typeface="Verdana" panose="020B0604030504040204" pitchFamily="34" charset="0"/>
            </a:endParaRPr>
          </a:p>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標準教學影片及自我測驗</a:t>
            </a:r>
            <a:endParaRPr lang="en-US" altLang="zh-TW" dirty="0">
              <a:solidFill>
                <a:schemeClr val="tx2">
                  <a:lumMod val="75000"/>
                </a:schemeClr>
              </a:solidFill>
              <a:latin typeface="+mn-ea"/>
              <a:cs typeface="Verdana" panose="020B0604030504040204" pitchFamily="34" charset="0"/>
            </a:endParaRPr>
          </a:p>
          <a:p>
            <a:pPr marL="342900" indent="-342900">
              <a:buFont typeface="Arial" panose="020B0604020202020204" pitchFamily="34" charset="0"/>
              <a:buChar char="•"/>
            </a:pPr>
            <a:r>
              <a:rPr lang="zh-TW" altLang="en-US" dirty="0">
                <a:solidFill>
                  <a:schemeClr val="tx2">
                    <a:lumMod val="75000"/>
                  </a:schemeClr>
                </a:solidFill>
                <a:latin typeface="+mn-ea"/>
                <a:cs typeface="Verdana" panose="020B0604030504040204" pitchFamily="34" charset="0"/>
              </a:rPr>
              <a:t>管理系統教學</a:t>
            </a:r>
            <a:endParaRPr lang="en-US" altLang="zh-TW" dirty="0">
              <a:solidFill>
                <a:schemeClr val="tx2">
                  <a:lumMod val="75000"/>
                </a:schemeClr>
              </a:solidFill>
              <a:latin typeface="+mn-ea"/>
              <a:cs typeface="Verdana" panose="020B0604030504040204" pitchFamily="34" charset="0"/>
            </a:endParaRPr>
          </a:p>
        </p:txBody>
      </p:sp>
    </p:spTree>
    <p:extLst>
      <p:ext uri="{BB962C8B-B14F-4D97-AF65-F5344CB8AC3E}">
        <p14:creationId xmlns:p14="http://schemas.microsoft.com/office/powerpoint/2010/main" val="2561580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0232" y="656436"/>
            <a:ext cx="11029616" cy="1013800"/>
          </a:xfrm>
        </p:spPr>
        <p:txBody>
          <a:bodyPr>
            <a:normAutofit/>
          </a:bodyPr>
          <a:lstStyle/>
          <a:p>
            <a:r>
              <a:rPr lang="en-US" altLang="zh-TW" sz="3200" b="1" dirty="0">
                <a:latin typeface="+mj-ea"/>
                <a:cs typeface="Verdana" panose="020B0604030504040204" pitchFamily="34" charset="0"/>
              </a:rPr>
              <a:t>ASTM</a:t>
            </a:r>
            <a:r>
              <a:rPr lang="zh-TW" altLang="en-US" sz="3200" b="1" dirty="0">
                <a:latin typeface="+mj-ea"/>
                <a:cs typeface="Verdana" panose="020B0604030504040204" pitchFamily="34" charset="0"/>
              </a:rPr>
              <a:t> </a:t>
            </a:r>
            <a:r>
              <a:rPr lang="en-US" altLang="zh-TW" sz="3200" b="1" dirty="0">
                <a:latin typeface="+mj-ea"/>
                <a:cs typeface="Verdana" panose="020B0604030504040204" pitchFamily="34" charset="0"/>
              </a:rPr>
              <a:t>COMPASS</a:t>
            </a:r>
            <a:r>
              <a:rPr lang="zh-TW" altLang="en-US" sz="3200" b="1" dirty="0">
                <a:latin typeface="+mj-ea"/>
                <a:cs typeface="Verdana" panose="020B0604030504040204" pitchFamily="34" charset="0"/>
              </a:rPr>
              <a:t>標準資料庫</a:t>
            </a:r>
            <a:r>
              <a:rPr lang="en-US" altLang="zh-TW" sz="3200" b="1" dirty="0">
                <a:latin typeface="+mj-ea"/>
                <a:cs typeface="Verdana" panose="020B0604030504040204" pitchFamily="34" charset="0"/>
              </a:rPr>
              <a:t>-</a:t>
            </a:r>
            <a:r>
              <a:rPr lang="zh-TW" altLang="en-US" sz="3200" b="1" dirty="0">
                <a:latin typeface="+mj-ea"/>
                <a:cs typeface="Verdana" panose="020B0604030504040204" pitchFamily="34" charset="0"/>
              </a:rPr>
              <a:t>提供全球即時的標準內容</a:t>
            </a:r>
          </a:p>
        </p:txBody>
      </p:sp>
      <p:sp>
        <p:nvSpPr>
          <p:cNvPr id="3" name="內容版面配置區 2"/>
          <p:cNvSpPr>
            <a:spLocks noGrp="1"/>
          </p:cNvSpPr>
          <p:nvPr>
            <p:ph idx="1"/>
          </p:nvPr>
        </p:nvSpPr>
        <p:spPr>
          <a:xfrm>
            <a:off x="581192" y="2572371"/>
            <a:ext cx="11029615" cy="3678303"/>
          </a:xfrm>
        </p:spPr>
        <p:txBody>
          <a:bodyPr>
            <a:noAutofit/>
          </a:bodyPr>
          <a:lstStyle/>
          <a:p>
            <a:pPr>
              <a:spcBef>
                <a:spcPts val="1875"/>
              </a:spcBef>
              <a:buClr>
                <a:srgbClr val="FF9933"/>
              </a:buClr>
              <a:buFont typeface="Wingdings" pitchFamily="2" charset="2"/>
              <a:buChar char=""/>
            </a:pPr>
            <a:r>
              <a:rPr lang="zh-TW" altLang="zh-TW" sz="2000" dirty="0">
                <a:solidFill>
                  <a:srgbClr val="000000"/>
                </a:solidFill>
                <a:latin typeface="+mn-ea"/>
              </a:rPr>
              <a:t>超過</a:t>
            </a:r>
            <a:r>
              <a:rPr lang="en-US" altLang="zh-TW" sz="2000" dirty="0">
                <a:solidFill>
                  <a:srgbClr val="000000"/>
                </a:solidFill>
                <a:latin typeface="+mn-ea"/>
              </a:rPr>
              <a:t>13,500</a:t>
            </a:r>
            <a:r>
              <a:rPr lang="zh-TW" altLang="zh-TW" sz="2000" dirty="0">
                <a:solidFill>
                  <a:srgbClr val="000000"/>
                </a:solidFill>
                <a:latin typeface="+mn-ea"/>
              </a:rPr>
              <a:t>份現行</a:t>
            </a:r>
            <a:r>
              <a:rPr lang="en-US" altLang="zh-TW" sz="2000" dirty="0">
                <a:solidFill>
                  <a:srgbClr val="000000"/>
                </a:solidFill>
                <a:latin typeface="+mn-ea"/>
              </a:rPr>
              <a:t>(Active)</a:t>
            </a:r>
            <a:r>
              <a:rPr lang="zh-TW" altLang="zh-TW" sz="2000" dirty="0">
                <a:solidFill>
                  <a:srgbClr val="000000"/>
                </a:solidFill>
                <a:latin typeface="+mn-ea"/>
              </a:rPr>
              <a:t>的技術標準</a:t>
            </a:r>
            <a:r>
              <a:rPr lang="zh-TW" altLang="en-US" sz="2000" dirty="0">
                <a:solidFill>
                  <a:srgbClr val="000000"/>
                </a:solidFill>
                <a:latin typeface="+mn-ea"/>
              </a:rPr>
              <a:t>。</a:t>
            </a:r>
            <a:endParaRPr lang="zh-TW" altLang="zh-TW" sz="2000" dirty="0">
              <a:solidFill>
                <a:srgbClr val="000000"/>
              </a:solidFill>
              <a:latin typeface="+mn-ea"/>
            </a:endParaRPr>
          </a:p>
          <a:p>
            <a:pPr>
              <a:spcBef>
                <a:spcPts val="1875"/>
              </a:spcBef>
              <a:buClr>
                <a:srgbClr val="FF9933"/>
              </a:buClr>
              <a:buFont typeface="Wingdings" pitchFamily="2" charset="2"/>
              <a:buChar char=""/>
            </a:pPr>
            <a:r>
              <a:rPr lang="en-US" altLang="zh-TW" sz="2000" dirty="0" smtClean="0">
                <a:solidFill>
                  <a:srgbClr val="000000"/>
                </a:solidFill>
                <a:latin typeface="+mn-ea"/>
              </a:rPr>
              <a:t>52,000</a:t>
            </a:r>
            <a:r>
              <a:rPr lang="zh-TW" altLang="zh-TW" sz="2000" dirty="0" smtClean="0">
                <a:solidFill>
                  <a:srgbClr val="000000"/>
                </a:solidFill>
                <a:latin typeface="+mn-ea"/>
              </a:rPr>
              <a:t>份</a:t>
            </a:r>
            <a:r>
              <a:rPr lang="zh-TW" altLang="zh-TW" sz="2000" dirty="0">
                <a:solidFill>
                  <a:srgbClr val="000000"/>
                </a:solidFill>
                <a:latin typeface="+mn-ea"/>
              </a:rPr>
              <a:t>歷史</a:t>
            </a:r>
            <a:r>
              <a:rPr lang="en-US" altLang="zh-TW" sz="2000" dirty="0">
                <a:solidFill>
                  <a:srgbClr val="000000"/>
                </a:solidFill>
                <a:latin typeface="+mn-ea"/>
              </a:rPr>
              <a:t>(Historical)</a:t>
            </a:r>
            <a:r>
              <a:rPr lang="zh-TW" altLang="zh-TW" sz="2000" dirty="0">
                <a:solidFill>
                  <a:srgbClr val="000000"/>
                </a:solidFill>
                <a:latin typeface="+mn-ea"/>
              </a:rPr>
              <a:t>標準</a:t>
            </a:r>
            <a:r>
              <a:rPr lang="en-US" altLang="zh-TW" sz="2000" dirty="0">
                <a:solidFill>
                  <a:srgbClr val="000000"/>
                </a:solidFill>
                <a:latin typeface="+mn-ea"/>
              </a:rPr>
              <a:t>, </a:t>
            </a:r>
            <a:r>
              <a:rPr lang="en-US" altLang="zh-TW" sz="2000" dirty="0" smtClean="0">
                <a:solidFill>
                  <a:srgbClr val="000000"/>
                </a:solidFill>
                <a:latin typeface="+mn-ea"/>
              </a:rPr>
              <a:t>2,300</a:t>
            </a:r>
            <a:r>
              <a:rPr lang="zh-TW" altLang="zh-TW" sz="2000" dirty="0">
                <a:solidFill>
                  <a:srgbClr val="000000"/>
                </a:solidFill>
                <a:latin typeface="+mn-ea"/>
              </a:rPr>
              <a:t>份廢止</a:t>
            </a:r>
            <a:r>
              <a:rPr lang="en-US" altLang="zh-TW" sz="2000" dirty="0">
                <a:solidFill>
                  <a:srgbClr val="000000"/>
                </a:solidFill>
                <a:latin typeface="+mn-ea"/>
              </a:rPr>
              <a:t>(Withdrawn)</a:t>
            </a:r>
            <a:r>
              <a:rPr lang="zh-TW" altLang="zh-TW" sz="2000" dirty="0">
                <a:solidFill>
                  <a:srgbClr val="000000"/>
                </a:solidFill>
                <a:latin typeface="+mn-ea"/>
              </a:rPr>
              <a:t>標準</a:t>
            </a:r>
            <a:r>
              <a:rPr lang="zh-TW" altLang="en-US" sz="2000" dirty="0" smtClean="0">
                <a:solidFill>
                  <a:srgbClr val="000000"/>
                </a:solidFill>
                <a:latin typeface="+mn-ea"/>
              </a:rPr>
              <a:t>。</a:t>
            </a:r>
            <a:endParaRPr lang="en-US" altLang="zh-TW" sz="2000" dirty="0" smtClean="0">
              <a:solidFill>
                <a:srgbClr val="000000"/>
              </a:solidFill>
              <a:latin typeface="+mn-ea"/>
            </a:endParaRPr>
          </a:p>
          <a:p>
            <a:pPr>
              <a:spcBef>
                <a:spcPts val="1875"/>
              </a:spcBef>
              <a:buClr>
                <a:srgbClr val="FF9933"/>
              </a:buClr>
              <a:buFont typeface="Wingdings" pitchFamily="2" charset="2"/>
              <a:buChar char=""/>
            </a:pPr>
            <a:r>
              <a:rPr lang="en-US" altLang="zh-TW" sz="2000" dirty="0" smtClean="0">
                <a:solidFill>
                  <a:srgbClr val="000000"/>
                </a:solidFill>
                <a:latin typeface="+mn-ea"/>
              </a:rPr>
              <a:t>Work Item (WK)</a:t>
            </a:r>
            <a:r>
              <a:rPr lang="zh-TW" altLang="en-US" sz="2000" dirty="0" smtClean="0">
                <a:solidFill>
                  <a:srgbClr val="000000"/>
                </a:solidFill>
                <a:latin typeface="+mn-ea"/>
              </a:rPr>
              <a:t>正在進行還未正式發表的標準</a:t>
            </a:r>
            <a:endParaRPr lang="en-US" altLang="zh-TW" sz="2000" dirty="0" smtClean="0">
              <a:solidFill>
                <a:srgbClr val="000000"/>
              </a:solidFill>
              <a:latin typeface="+mn-ea"/>
            </a:endParaRPr>
          </a:p>
          <a:p>
            <a:pPr>
              <a:spcBef>
                <a:spcPts val="1875"/>
              </a:spcBef>
              <a:buClr>
                <a:srgbClr val="FF9933"/>
              </a:buClr>
              <a:buFont typeface="Wingdings" pitchFamily="2" charset="2"/>
              <a:buChar char=""/>
            </a:pPr>
            <a:r>
              <a:rPr lang="en-US" altLang="zh-TW" sz="2000" dirty="0" smtClean="0">
                <a:solidFill>
                  <a:srgbClr val="000000"/>
                </a:solidFill>
                <a:latin typeface="+mn-ea"/>
              </a:rPr>
              <a:t>Redline </a:t>
            </a:r>
            <a:r>
              <a:rPr lang="zh-TW" altLang="en-US" sz="2000" dirty="0" smtClean="0">
                <a:solidFill>
                  <a:srgbClr val="000000"/>
                </a:solidFill>
                <a:latin typeface="+mn-ea"/>
              </a:rPr>
              <a:t>標準</a:t>
            </a:r>
            <a:r>
              <a:rPr lang="en-US" altLang="zh-TW" sz="2000" dirty="0" smtClean="0">
                <a:solidFill>
                  <a:srgbClr val="000000"/>
                </a:solidFill>
                <a:latin typeface="+mn-ea"/>
              </a:rPr>
              <a:t>:</a:t>
            </a:r>
            <a:r>
              <a:rPr lang="zh-TW" altLang="en-US" sz="2000" dirty="0" smtClean="0">
                <a:solidFill>
                  <a:srgbClr val="000000"/>
                </a:solidFill>
                <a:latin typeface="+mn-ea"/>
              </a:rPr>
              <a:t>用色塊標示出前後修訂版本標準差異</a:t>
            </a:r>
            <a:endParaRPr lang="zh-TW" altLang="zh-TW" sz="2000" dirty="0">
              <a:solidFill>
                <a:srgbClr val="000000"/>
              </a:solidFill>
              <a:latin typeface="+mn-ea"/>
            </a:endParaRPr>
          </a:p>
          <a:p>
            <a:pPr>
              <a:spcBef>
                <a:spcPts val="1875"/>
              </a:spcBef>
              <a:buClr>
                <a:srgbClr val="FF9933"/>
              </a:buClr>
              <a:buFont typeface="Wingdings" pitchFamily="2" charset="2"/>
              <a:buChar char=""/>
            </a:pPr>
            <a:r>
              <a:rPr lang="zh-TW" altLang="zh-TW" sz="2000" dirty="0">
                <a:solidFill>
                  <a:srgbClr val="000000"/>
                </a:solidFill>
                <a:latin typeface="+mn-ea"/>
              </a:rPr>
              <a:t>約有</a:t>
            </a:r>
            <a:r>
              <a:rPr lang="en-US" altLang="zh-TW" sz="2000" dirty="0">
                <a:solidFill>
                  <a:srgbClr val="000000"/>
                </a:solidFill>
                <a:latin typeface="+mn-ea"/>
              </a:rPr>
              <a:t>35%</a:t>
            </a:r>
            <a:r>
              <a:rPr lang="zh-TW" altLang="zh-TW" sz="2000" dirty="0">
                <a:solidFill>
                  <a:srgbClr val="000000"/>
                </a:solidFill>
                <a:latin typeface="+mn-ea"/>
              </a:rPr>
              <a:t>的標準文件每年會進行修改</a:t>
            </a:r>
            <a:r>
              <a:rPr lang="zh-TW" altLang="en-US" sz="2000" dirty="0">
                <a:solidFill>
                  <a:srgbClr val="000000"/>
                </a:solidFill>
                <a:latin typeface="+mn-ea"/>
              </a:rPr>
              <a:t>。</a:t>
            </a:r>
            <a:endParaRPr lang="zh-TW" altLang="zh-TW" sz="2000" dirty="0">
              <a:solidFill>
                <a:srgbClr val="000000"/>
              </a:solidFill>
              <a:latin typeface="+mn-ea"/>
            </a:endParaRPr>
          </a:p>
          <a:p>
            <a:pPr>
              <a:spcBef>
                <a:spcPts val="1875"/>
              </a:spcBef>
              <a:buClr>
                <a:srgbClr val="FF9933"/>
              </a:buClr>
              <a:buFont typeface="Wingdings" pitchFamily="2" charset="2"/>
              <a:buChar char=""/>
            </a:pPr>
            <a:r>
              <a:rPr lang="zh-TW" altLang="zh-TW" sz="2000" dirty="0">
                <a:solidFill>
                  <a:srgbClr val="000000"/>
                </a:solidFill>
                <a:latin typeface="+mn-ea"/>
              </a:rPr>
              <a:t>強大的關鍵字或編號搜索</a:t>
            </a:r>
            <a:r>
              <a:rPr lang="zh-TW" altLang="en-US" sz="2000" dirty="0">
                <a:solidFill>
                  <a:srgbClr val="000000"/>
                </a:solidFill>
                <a:latin typeface="+mn-ea"/>
              </a:rPr>
              <a:t>。</a:t>
            </a:r>
            <a:endParaRPr lang="zh-TW" altLang="zh-TW" sz="2000" dirty="0">
              <a:solidFill>
                <a:srgbClr val="000000"/>
              </a:solidFill>
              <a:latin typeface="+mn-ea"/>
            </a:endParaRPr>
          </a:p>
          <a:p>
            <a:pPr>
              <a:spcBef>
                <a:spcPts val="1875"/>
              </a:spcBef>
              <a:buClr>
                <a:srgbClr val="FF9933"/>
              </a:buClr>
              <a:buFont typeface="Wingdings" pitchFamily="2" charset="2"/>
              <a:buChar char=""/>
            </a:pPr>
            <a:r>
              <a:rPr lang="en-US" altLang="zh-TW" sz="2000" dirty="0">
                <a:solidFill>
                  <a:srgbClr val="000000"/>
                </a:solidFill>
                <a:latin typeface="+mn-ea"/>
              </a:rPr>
              <a:t>PDF</a:t>
            </a:r>
            <a:r>
              <a:rPr lang="zh-TW" altLang="zh-TW" sz="2000" dirty="0">
                <a:solidFill>
                  <a:srgbClr val="000000"/>
                </a:solidFill>
                <a:latin typeface="+mn-ea"/>
              </a:rPr>
              <a:t>或</a:t>
            </a:r>
            <a:r>
              <a:rPr lang="en-US" altLang="zh-TW" sz="2000" dirty="0">
                <a:solidFill>
                  <a:srgbClr val="000000"/>
                </a:solidFill>
                <a:latin typeface="+mn-ea"/>
              </a:rPr>
              <a:t>HTML</a:t>
            </a:r>
            <a:r>
              <a:rPr lang="zh-TW" altLang="zh-TW" sz="2000" dirty="0">
                <a:solidFill>
                  <a:srgbClr val="000000"/>
                </a:solidFill>
                <a:latin typeface="+mn-ea"/>
              </a:rPr>
              <a:t>格式的全文標準格式</a:t>
            </a:r>
            <a:r>
              <a:rPr lang="zh-TW" altLang="en-US" sz="2000" dirty="0">
                <a:solidFill>
                  <a:srgbClr val="000000"/>
                </a:solidFill>
                <a:latin typeface="+mn-ea"/>
              </a:rPr>
              <a:t>。</a:t>
            </a:r>
            <a:endParaRPr lang="zh-TW" altLang="zh-TW" sz="2000" dirty="0">
              <a:solidFill>
                <a:srgbClr val="000000"/>
              </a:solidFill>
              <a:latin typeface="+mn-ea"/>
            </a:endParaRPr>
          </a:p>
          <a:p>
            <a:pPr>
              <a:spcBef>
                <a:spcPts val="1875"/>
              </a:spcBef>
              <a:buClrTx/>
              <a:buNone/>
            </a:pPr>
            <a:endParaRPr lang="en-GB" altLang="zh-TW" sz="2000" dirty="0">
              <a:solidFill>
                <a:srgbClr val="000000"/>
              </a:solidFill>
              <a:latin typeface="+mn-ea"/>
            </a:endParaRPr>
          </a:p>
          <a:p>
            <a:endParaRPr lang="zh-TW" altLang="en-US" sz="2000" dirty="0">
              <a:latin typeface="+mn-ea"/>
            </a:endParaRPr>
          </a:p>
        </p:txBody>
      </p:sp>
    </p:spTree>
    <p:extLst>
      <p:ext uri="{BB962C8B-B14F-4D97-AF65-F5344CB8AC3E}">
        <p14:creationId xmlns:p14="http://schemas.microsoft.com/office/powerpoint/2010/main" val="1958148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ASTM Digital Library </a:t>
            </a:r>
            <a:r>
              <a:rPr lang="zh-TW" altLang="en-US" sz="3200" b="1" dirty="0">
                <a:latin typeface="+mj-ea"/>
                <a:cs typeface="Verdana" panose="020B0604030504040204" pitchFamily="34" charset="0"/>
              </a:rPr>
              <a:t>數位圖書館</a:t>
            </a:r>
          </a:p>
        </p:txBody>
      </p:sp>
      <p:sp>
        <p:nvSpPr>
          <p:cNvPr id="3" name="內容版面配置區 2"/>
          <p:cNvSpPr>
            <a:spLocks noGrp="1"/>
          </p:cNvSpPr>
          <p:nvPr>
            <p:ph idx="1"/>
          </p:nvPr>
        </p:nvSpPr>
        <p:spPr>
          <a:xfrm>
            <a:off x="449291" y="1077515"/>
            <a:ext cx="11029615" cy="2955130"/>
          </a:xfrm>
        </p:spPr>
        <p:txBody>
          <a:bodyPr>
            <a:normAutofit/>
          </a:bodyPr>
          <a:lstStyle/>
          <a:p>
            <a:pPr marL="338138" indent="-338138">
              <a:buClr>
                <a:srgbClr val="FF9900"/>
              </a:buClr>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US" altLang="zh-TW" sz="2400" dirty="0" smtClean="0">
                <a:solidFill>
                  <a:schemeClr val="bg1">
                    <a:lumMod val="10000"/>
                  </a:schemeClr>
                </a:solidFill>
                <a:latin typeface="+mn-ea"/>
              </a:rPr>
              <a:t>ASTM </a:t>
            </a:r>
            <a:r>
              <a:rPr lang="zh-TW" altLang="zh-TW" sz="2400" dirty="0" smtClean="0">
                <a:solidFill>
                  <a:schemeClr val="bg1">
                    <a:lumMod val="10000"/>
                  </a:schemeClr>
                </a:solidFill>
                <a:latin typeface="+mn-ea"/>
              </a:rPr>
              <a:t>數位圖書館（</a:t>
            </a:r>
            <a:r>
              <a:rPr lang="en-US" altLang="zh-TW" sz="2400" dirty="0" smtClean="0">
                <a:solidFill>
                  <a:schemeClr val="bg1">
                    <a:lumMod val="10000"/>
                  </a:schemeClr>
                </a:solidFill>
                <a:latin typeface="+mn-ea"/>
              </a:rPr>
              <a:t>Digital Library</a:t>
            </a:r>
            <a:r>
              <a:rPr lang="zh-TW" altLang="zh-TW" sz="2400" dirty="0" smtClean="0">
                <a:solidFill>
                  <a:schemeClr val="bg1">
                    <a:lumMod val="10000"/>
                  </a:schemeClr>
                </a:solidFill>
                <a:latin typeface="+mn-ea"/>
              </a:rPr>
              <a:t>）收錄</a:t>
            </a:r>
            <a:r>
              <a:rPr lang="en-US" altLang="zh-TW" sz="2400" dirty="0" smtClean="0">
                <a:solidFill>
                  <a:schemeClr val="bg1">
                    <a:lumMod val="10000"/>
                  </a:schemeClr>
                </a:solidFill>
                <a:latin typeface="+mn-ea"/>
              </a:rPr>
              <a:t>ASTM </a:t>
            </a:r>
            <a:r>
              <a:rPr lang="zh-TW" altLang="zh-TW" sz="2400" dirty="0" smtClean="0">
                <a:solidFill>
                  <a:schemeClr val="bg1">
                    <a:lumMod val="10000"/>
                  </a:schemeClr>
                </a:solidFill>
                <a:latin typeface="+mn-ea"/>
              </a:rPr>
              <a:t>國際標準組織所出版的刊物，包含專業技術報告、期刊、手冊與專書，內容均可進行電子版本下載。</a:t>
            </a:r>
          </a:p>
          <a:p>
            <a:pPr marL="338138" indent="-338138">
              <a:buClr>
                <a:srgbClr val="FF9900"/>
              </a:buClr>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sz="2400" dirty="0" smtClean="0">
                <a:solidFill>
                  <a:schemeClr val="bg1">
                    <a:lumMod val="10000"/>
                  </a:schemeClr>
                </a:solidFill>
                <a:latin typeface="+mn-ea"/>
              </a:rPr>
              <a:t>所有文章都經過嚴格的同行評議流程，確保良好學術性內容及技術準確度</a:t>
            </a:r>
            <a:endParaRPr lang="zh-TW" altLang="en-US" sz="2400" dirty="0">
              <a:solidFill>
                <a:schemeClr val="bg1">
                  <a:lumMod val="10000"/>
                </a:schemeClr>
              </a:solidFill>
              <a:latin typeface="+mn-ea"/>
            </a:endParaRPr>
          </a:p>
        </p:txBody>
      </p:sp>
      <p:pic>
        <p:nvPicPr>
          <p:cNvPr id="4098" name="Picture 2" descr="D:\working area\ASTM\mpc_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236" y="3818313"/>
            <a:ext cx="10287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working area\ASTM\jote_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859" y="3861417"/>
            <a:ext cx="10287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working area\ASTM\images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045" y="3818313"/>
            <a:ext cx="964231" cy="144634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working area\ASTM\gtj_cov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2836" y="3888545"/>
            <a:ext cx="1018868" cy="14056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working area\ASTM\cca_co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7416" y="3874981"/>
            <a:ext cx="10287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D:\working area\ASTM\cca_co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0099" y="3818312"/>
            <a:ext cx="1028700"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39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簡報大綱</a:t>
            </a:r>
          </a:p>
        </p:txBody>
      </p:sp>
      <p:sp>
        <p:nvSpPr>
          <p:cNvPr id="3" name="內容版面配置區 2"/>
          <p:cNvSpPr>
            <a:spLocks noGrp="1"/>
          </p:cNvSpPr>
          <p:nvPr>
            <p:ph idx="1"/>
          </p:nvPr>
        </p:nvSpPr>
        <p:spPr>
          <a:xfrm>
            <a:off x="557442" y="1717358"/>
            <a:ext cx="11029615" cy="3678303"/>
          </a:xfrm>
        </p:spPr>
        <p:txBody>
          <a:bodyPr>
            <a:normAutofit/>
          </a:bodyPr>
          <a:lstStyle/>
          <a:p>
            <a:r>
              <a:rPr lang="en-US" altLang="zh-TW" sz="2800" dirty="0">
                <a:latin typeface="+mn-ea"/>
              </a:rPr>
              <a:t>ASTM</a:t>
            </a:r>
            <a:r>
              <a:rPr lang="zh-TW" altLang="en-US" sz="2800" dirty="0">
                <a:latin typeface="+mn-ea"/>
              </a:rPr>
              <a:t>組織簡介</a:t>
            </a:r>
            <a:endParaRPr lang="en-US" altLang="zh-TW" sz="2800" dirty="0">
              <a:latin typeface="+mn-ea"/>
            </a:endParaRPr>
          </a:p>
          <a:p>
            <a:r>
              <a:rPr lang="zh-TW" altLang="en-US" sz="2800" dirty="0">
                <a:latin typeface="+mn-ea"/>
              </a:rPr>
              <a:t>標準文件介紹</a:t>
            </a:r>
            <a:endParaRPr lang="en-US" altLang="zh-TW" sz="2800" dirty="0">
              <a:latin typeface="+mn-ea"/>
            </a:endParaRPr>
          </a:p>
          <a:p>
            <a:r>
              <a:rPr lang="en-US" altLang="zh-TW" sz="2800" dirty="0">
                <a:latin typeface="+mn-ea"/>
              </a:rPr>
              <a:t>ASTM COMPASS</a:t>
            </a:r>
            <a:r>
              <a:rPr lang="zh-TW" altLang="en-US" sz="2800" dirty="0">
                <a:latin typeface="+mn-ea"/>
              </a:rPr>
              <a:t>收錄內容介紹</a:t>
            </a:r>
            <a:endParaRPr lang="en-US" altLang="zh-TW" sz="2800" dirty="0">
              <a:latin typeface="+mn-ea"/>
            </a:endParaRPr>
          </a:p>
          <a:p>
            <a:r>
              <a:rPr lang="zh-TW" altLang="en-US" sz="2800" dirty="0">
                <a:latin typeface="+mn-ea"/>
              </a:rPr>
              <a:t>檢索技巧與個人化功能設定</a:t>
            </a:r>
          </a:p>
        </p:txBody>
      </p:sp>
    </p:spTree>
    <p:extLst>
      <p:ext uri="{BB962C8B-B14F-4D97-AF65-F5344CB8AC3E}">
        <p14:creationId xmlns:p14="http://schemas.microsoft.com/office/powerpoint/2010/main" val="3628568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專業技術報告 </a:t>
            </a:r>
            <a:r>
              <a:rPr lang="en-US" altLang="zh-TW" sz="3200" b="1" dirty="0">
                <a:latin typeface="+mj-ea"/>
                <a:cs typeface="Verdana" panose="020B0604030504040204" pitchFamily="34" charset="0"/>
              </a:rPr>
              <a:t>Symposia Papers &amp; STPs</a:t>
            </a:r>
            <a:endParaRPr lang="zh-TW" altLang="en-US" sz="3200" b="1" dirty="0">
              <a:latin typeface="+mj-ea"/>
              <a:cs typeface="Verdana" panose="020B0604030504040204" pitchFamily="34" charset="0"/>
            </a:endParaRPr>
          </a:p>
        </p:txBody>
      </p:sp>
      <p:sp>
        <p:nvSpPr>
          <p:cNvPr id="5" name="內容版面配置區 2"/>
          <p:cNvSpPr txBox="1">
            <a:spLocks/>
          </p:cNvSpPr>
          <p:nvPr/>
        </p:nvSpPr>
        <p:spPr>
          <a:xfrm>
            <a:off x="481925" y="1902936"/>
            <a:ext cx="4813768" cy="336486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buClr>
                <a:srgbClr val="FF9900"/>
              </a:buClr>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en-US" sz="2400" b="1" dirty="0">
                <a:latin typeface="+mn-ea"/>
              </a:rPr>
              <a:t>收錄</a:t>
            </a:r>
            <a:r>
              <a:rPr lang="en-US" altLang="zh-TW" sz="2400" b="1" dirty="0">
                <a:latin typeface="+mn-ea"/>
              </a:rPr>
              <a:t>ASTM</a:t>
            </a:r>
            <a:r>
              <a:rPr lang="zh-TW" altLang="en-US" sz="2400" b="1" dirty="0">
                <a:latin typeface="+mn-ea"/>
              </a:rPr>
              <a:t>技術委員會主辦的研討會內容，反應全球最新研究結果，並提供制訂新標準的技術及見解。</a:t>
            </a:r>
          </a:p>
          <a:p>
            <a:pPr>
              <a:lnSpc>
                <a:spcPct val="80000"/>
              </a:lnSpc>
            </a:pPr>
            <a:r>
              <a:rPr lang="zh-TW" altLang="en-US" sz="1900" dirty="0">
                <a:latin typeface="+mn-ea"/>
              </a:rPr>
              <a:t>收錄年份</a:t>
            </a:r>
            <a:r>
              <a:rPr lang="en-US" altLang="zh-TW" sz="1900" dirty="0">
                <a:latin typeface="+mn-ea"/>
              </a:rPr>
              <a:t>: </a:t>
            </a:r>
            <a:r>
              <a:rPr lang="en-GB" altLang="zh-TW" sz="1900" dirty="0">
                <a:latin typeface="+mn-ea"/>
              </a:rPr>
              <a:t>1931 </a:t>
            </a:r>
            <a:r>
              <a:rPr lang="zh-TW" altLang="en-US" sz="1900" dirty="0">
                <a:latin typeface="+mn-ea"/>
              </a:rPr>
              <a:t>年迄今</a:t>
            </a:r>
            <a:endParaRPr lang="en-US" altLang="zh-TW" sz="1900" dirty="0">
              <a:latin typeface="+mn-ea"/>
            </a:endParaRPr>
          </a:p>
          <a:p>
            <a:pPr>
              <a:lnSpc>
                <a:spcPct val="80000"/>
              </a:lnSpc>
            </a:pPr>
            <a:r>
              <a:rPr lang="zh-TW" altLang="en-US" sz="1900" dirty="0" smtClean="0">
                <a:latin typeface="+mn-ea"/>
              </a:rPr>
              <a:t>累積</a:t>
            </a:r>
            <a:r>
              <a:rPr lang="en-US" altLang="zh-TW" sz="1900" smtClean="0">
                <a:latin typeface="+mn-ea"/>
              </a:rPr>
              <a:t>29,000</a:t>
            </a:r>
            <a:r>
              <a:rPr lang="en-US" altLang="zh-TW" sz="1900" dirty="0">
                <a:latin typeface="+mn-ea"/>
              </a:rPr>
              <a:t>+</a:t>
            </a:r>
            <a:r>
              <a:rPr lang="zh-TW" altLang="en-US" sz="1900" smtClean="0">
                <a:latin typeface="+mn-ea"/>
              </a:rPr>
              <a:t>文獻</a:t>
            </a:r>
            <a:endParaRPr lang="zh-TW" altLang="en-US" sz="1900" dirty="0">
              <a:latin typeface="+mn-ea"/>
            </a:endParaRPr>
          </a:p>
          <a:p>
            <a:pPr>
              <a:lnSpc>
                <a:spcPct val="80000"/>
              </a:lnSpc>
            </a:pPr>
            <a:r>
              <a:rPr lang="zh-TW" altLang="en-US" sz="1900" dirty="0">
                <a:latin typeface="+mn-ea"/>
              </a:rPr>
              <a:t>以書本格式出版</a:t>
            </a:r>
            <a:r>
              <a:rPr lang="en-US" altLang="zh-TW" sz="1900" dirty="0">
                <a:latin typeface="+mn-ea"/>
              </a:rPr>
              <a:t>1,598</a:t>
            </a:r>
            <a:r>
              <a:rPr lang="zh-TW" altLang="en-US" dirty="0">
                <a:latin typeface="+mn-ea"/>
              </a:rPr>
              <a:t>冊</a:t>
            </a:r>
          </a:p>
        </p:txBody>
      </p:sp>
      <p:sp>
        <p:nvSpPr>
          <p:cNvPr id="6" name="矩形 5"/>
          <p:cNvSpPr/>
          <p:nvPr/>
        </p:nvSpPr>
        <p:spPr>
          <a:xfrm>
            <a:off x="5143293" y="1902936"/>
            <a:ext cx="7048707" cy="4555093"/>
          </a:xfrm>
          <a:prstGeom prst="rect">
            <a:avLst/>
          </a:prstGeom>
        </p:spPr>
        <p:txBody>
          <a:bodyPr wrap="square">
            <a:spAutoFit/>
          </a:bodyPr>
          <a:lstStyle/>
          <a:p>
            <a:r>
              <a:rPr lang="zh-TW" altLang="en-US" sz="2000" dirty="0">
                <a:solidFill>
                  <a:schemeClr val="tx2"/>
                </a:solidFill>
                <a:latin typeface="+mn-ea"/>
              </a:rPr>
              <a:t>涵蓋</a:t>
            </a:r>
            <a:r>
              <a:rPr lang="zh-TW" altLang="en-US" sz="2000" dirty="0" smtClean="0">
                <a:solidFill>
                  <a:schemeClr val="tx2"/>
                </a:solidFill>
                <a:latin typeface="+mn-ea"/>
              </a:rPr>
              <a:t>範圍</a:t>
            </a:r>
            <a:endParaRPr lang="en-US" altLang="zh-TW" sz="2000" dirty="0" smtClean="0">
              <a:solidFill>
                <a:schemeClr val="tx2"/>
              </a:solidFill>
              <a:latin typeface="+mn-ea"/>
            </a:endParaRPr>
          </a:p>
          <a:p>
            <a:pPr marL="285750" indent="-285750">
              <a:buFontTx/>
              <a:buChar char="-"/>
            </a:pPr>
            <a:r>
              <a:rPr lang="en-US" altLang="zh-TW" dirty="0" smtClean="0">
                <a:solidFill>
                  <a:schemeClr val="tx2"/>
                </a:solidFill>
                <a:latin typeface="+mn-ea"/>
              </a:rPr>
              <a:t>Iron </a:t>
            </a:r>
            <a:r>
              <a:rPr lang="en-US" altLang="zh-TW" dirty="0">
                <a:solidFill>
                  <a:schemeClr val="tx2"/>
                </a:solidFill>
                <a:latin typeface="+mn-ea"/>
              </a:rPr>
              <a:t>and Steel </a:t>
            </a:r>
            <a:r>
              <a:rPr lang="en-US" altLang="zh-TW" dirty="0" smtClean="0">
                <a:solidFill>
                  <a:schemeClr val="tx2"/>
                </a:solidFill>
                <a:latin typeface="+mn-ea"/>
              </a:rPr>
              <a:t>Products</a:t>
            </a:r>
          </a:p>
          <a:p>
            <a:pPr marL="285750" indent="-285750">
              <a:buFontTx/>
              <a:buChar char="-"/>
            </a:pPr>
            <a:r>
              <a:rPr lang="en-US" altLang="zh-TW" dirty="0" smtClean="0">
                <a:solidFill>
                  <a:schemeClr val="tx2"/>
                </a:solidFill>
                <a:latin typeface="+mn-ea"/>
              </a:rPr>
              <a:t>Nonferrous </a:t>
            </a:r>
            <a:r>
              <a:rPr lang="en-US" altLang="zh-TW" dirty="0">
                <a:solidFill>
                  <a:schemeClr val="tx2"/>
                </a:solidFill>
                <a:latin typeface="+mn-ea"/>
              </a:rPr>
              <a:t>Metals </a:t>
            </a:r>
            <a:r>
              <a:rPr lang="en-US" altLang="zh-TW" dirty="0" smtClean="0">
                <a:solidFill>
                  <a:schemeClr val="tx2"/>
                </a:solidFill>
                <a:latin typeface="+mn-ea"/>
              </a:rPr>
              <a:t>Products</a:t>
            </a:r>
          </a:p>
          <a:p>
            <a:pPr marL="285750" indent="-285750">
              <a:buFontTx/>
              <a:buChar char="-"/>
            </a:pPr>
            <a:r>
              <a:rPr lang="en-US" altLang="zh-TW" dirty="0" smtClean="0">
                <a:solidFill>
                  <a:schemeClr val="tx2"/>
                </a:solidFill>
                <a:latin typeface="+mn-ea"/>
              </a:rPr>
              <a:t>Metals </a:t>
            </a:r>
            <a:r>
              <a:rPr lang="en-US" altLang="zh-TW" dirty="0">
                <a:solidFill>
                  <a:schemeClr val="tx2"/>
                </a:solidFill>
                <a:latin typeface="+mn-ea"/>
              </a:rPr>
              <a:t>Test Methods and Analytical</a:t>
            </a:r>
            <a:r>
              <a:rPr lang="zh-TW" altLang="en-US" dirty="0">
                <a:solidFill>
                  <a:schemeClr val="tx2"/>
                </a:solidFill>
                <a:latin typeface="+mn-ea"/>
              </a:rPr>
              <a:t> </a:t>
            </a:r>
            <a:r>
              <a:rPr lang="en-US" altLang="zh-TW" dirty="0" smtClean="0">
                <a:solidFill>
                  <a:schemeClr val="tx2"/>
                </a:solidFill>
                <a:latin typeface="+mn-ea"/>
              </a:rPr>
              <a:t>Procedures</a:t>
            </a:r>
            <a:endParaRPr lang="en-US" altLang="zh-TW" dirty="0">
              <a:solidFill>
                <a:schemeClr val="tx2"/>
              </a:solidFill>
              <a:latin typeface="+mn-ea"/>
            </a:endParaRPr>
          </a:p>
          <a:p>
            <a:pPr marL="285750" indent="-285750">
              <a:buFontTx/>
              <a:buChar char="-"/>
            </a:pPr>
            <a:r>
              <a:rPr lang="en-US" altLang="zh-TW" dirty="0" smtClean="0">
                <a:solidFill>
                  <a:schemeClr val="tx2"/>
                </a:solidFill>
                <a:latin typeface="+mn-ea"/>
              </a:rPr>
              <a:t>Construction </a:t>
            </a:r>
            <a:r>
              <a:rPr lang="en-US" altLang="zh-TW" dirty="0">
                <a:solidFill>
                  <a:schemeClr val="tx2"/>
                </a:solidFill>
                <a:latin typeface="+mn-ea"/>
              </a:rPr>
              <a:t>Materials and </a:t>
            </a:r>
            <a:r>
              <a:rPr lang="en-US" altLang="zh-TW" dirty="0" smtClean="0">
                <a:solidFill>
                  <a:schemeClr val="tx2"/>
                </a:solidFill>
                <a:latin typeface="+mn-ea"/>
              </a:rPr>
              <a:t>Engineering</a:t>
            </a:r>
          </a:p>
          <a:p>
            <a:pPr marL="285750" indent="-285750">
              <a:buFontTx/>
              <a:buChar char="-"/>
            </a:pPr>
            <a:r>
              <a:rPr lang="en-US" altLang="zh-TW" dirty="0" smtClean="0">
                <a:solidFill>
                  <a:schemeClr val="tx2"/>
                </a:solidFill>
                <a:latin typeface="+mn-ea"/>
              </a:rPr>
              <a:t>Petroleum </a:t>
            </a:r>
            <a:r>
              <a:rPr lang="en-US" altLang="zh-TW" dirty="0">
                <a:solidFill>
                  <a:schemeClr val="tx2"/>
                </a:solidFill>
                <a:latin typeface="+mn-ea"/>
              </a:rPr>
              <a:t>Products, Lubricants and</a:t>
            </a:r>
            <a:r>
              <a:rPr lang="zh-TW" altLang="en-US" dirty="0">
                <a:solidFill>
                  <a:schemeClr val="tx2"/>
                </a:solidFill>
                <a:latin typeface="+mn-ea"/>
              </a:rPr>
              <a:t> </a:t>
            </a:r>
            <a:r>
              <a:rPr lang="en-US" altLang="zh-TW" dirty="0">
                <a:solidFill>
                  <a:schemeClr val="tx2"/>
                </a:solidFill>
                <a:latin typeface="+mn-ea"/>
              </a:rPr>
              <a:t>Fossil </a:t>
            </a:r>
            <a:r>
              <a:rPr lang="en-US" altLang="zh-TW" dirty="0" smtClean="0">
                <a:solidFill>
                  <a:schemeClr val="tx2"/>
                </a:solidFill>
                <a:latin typeface="+mn-ea"/>
              </a:rPr>
              <a:t>Fuels</a:t>
            </a:r>
          </a:p>
          <a:p>
            <a:pPr marL="285750" indent="-285750">
              <a:buFontTx/>
              <a:buChar char="-"/>
            </a:pPr>
            <a:r>
              <a:rPr lang="en-US" altLang="zh-TW" dirty="0" smtClean="0">
                <a:solidFill>
                  <a:schemeClr val="tx2"/>
                </a:solidFill>
                <a:latin typeface="+mn-ea"/>
              </a:rPr>
              <a:t>Paint</a:t>
            </a:r>
            <a:r>
              <a:rPr lang="en-US" altLang="zh-TW" dirty="0">
                <a:solidFill>
                  <a:schemeClr val="tx2"/>
                </a:solidFill>
                <a:latin typeface="+mn-ea"/>
              </a:rPr>
              <a:t>, Related Coatings and </a:t>
            </a:r>
            <a:r>
              <a:rPr lang="en-US" altLang="zh-TW" dirty="0" smtClean="0">
                <a:solidFill>
                  <a:schemeClr val="tx2"/>
                </a:solidFill>
                <a:latin typeface="+mn-ea"/>
              </a:rPr>
              <a:t>Aromatics</a:t>
            </a:r>
          </a:p>
          <a:p>
            <a:pPr marL="285750" indent="-285750">
              <a:buFontTx/>
              <a:buChar char="-"/>
            </a:pPr>
            <a:r>
              <a:rPr lang="en-US" altLang="zh-TW" dirty="0" smtClean="0">
                <a:solidFill>
                  <a:schemeClr val="tx2"/>
                </a:solidFill>
                <a:latin typeface="+mn-ea"/>
              </a:rPr>
              <a:t>Medical </a:t>
            </a:r>
            <a:r>
              <a:rPr lang="en-US" altLang="zh-TW" dirty="0">
                <a:solidFill>
                  <a:schemeClr val="tx2"/>
                </a:solidFill>
                <a:latin typeface="+mn-ea"/>
              </a:rPr>
              <a:t>Devices and </a:t>
            </a:r>
            <a:r>
              <a:rPr lang="en-US" altLang="zh-TW" dirty="0" smtClean="0">
                <a:solidFill>
                  <a:schemeClr val="tx2"/>
                </a:solidFill>
                <a:latin typeface="+mn-ea"/>
              </a:rPr>
              <a:t>Services</a:t>
            </a:r>
          </a:p>
          <a:p>
            <a:pPr marL="285750" indent="-285750">
              <a:buFontTx/>
              <a:buChar char="-"/>
            </a:pPr>
            <a:r>
              <a:rPr lang="en-US" altLang="zh-TW" dirty="0" smtClean="0">
                <a:solidFill>
                  <a:schemeClr val="tx2"/>
                </a:solidFill>
                <a:latin typeface="+mn-ea"/>
              </a:rPr>
              <a:t>General </a:t>
            </a:r>
            <a:r>
              <a:rPr lang="en-US" altLang="zh-TW" dirty="0">
                <a:solidFill>
                  <a:schemeClr val="tx2"/>
                </a:solidFill>
                <a:latin typeface="+mn-ea"/>
              </a:rPr>
              <a:t>Products, Chemical Specialties</a:t>
            </a:r>
            <a:r>
              <a:rPr lang="zh-TW" altLang="en-US" dirty="0">
                <a:solidFill>
                  <a:schemeClr val="tx2"/>
                </a:solidFill>
                <a:latin typeface="+mn-ea"/>
              </a:rPr>
              <a:t> </a:t>
            </a:r>
            <a:r>
              <a:rPr lang="en-US" altLang="zh-TW" dirty="0">
                <a:solidFill>
                  <a:schemeClr val="tx2"/>
                </a:solidFill>
                <a:latin typeface="+mn-ea"/>
              </a:rPr>
              <a:t>and End Use </a:t>
            </a:r>
            <a:r>
              <a:rPr lang="en-US" altLang="zh-TW" dirty="0" smtClean="0">
                <a:solidFill>
                  <a:schemeClr val="tx2"/>
                </a:solidFill>
                <a:latin typeface="+mn-ea"/>
              </a:rPr>
              <a:t>Products</a:t>
            </a:r>
          </a:p>
          <a:p>
            <a:pPr marL="285750" indent="-285750">
              <a:buFontTx/>
              <a:buChar char="-"/>
            </a:pPr>
            <a:r>
              <a:rPr lang="en-US" altLang="zh-TW" dirty="0" smtClean="0">
                <a:solidFill>
                  <a:schemeClr val="tx2"/>
                </a:solidFill>
                <a:latin typeface="+mn-ea"/>
              </a:rPr>
              <a:t>Textiles</a:t>
            </a:r>
            <a:endParaRPr lang="en-US" altLang="zh-TW" dirty="0">
              <a:solidFill>
                <a:schemeClr val="tx2"/>
              </a:solidFill>
              <a:latin typeface="+mn-ea"/>
            </a:endParaRPr>
          </a:p>
          <a:p>
            <a:pPr marL="285750" indent="-285750">
              <a:buFontTx/>
              <a:buChar char="-"/>
            </a:pPr>
            <a:r>
              <a:rPr lang="en-US" altLang="zh-TW" dirty="0" smtClean="0">
                <a:solidFill>
                  <a:schemeClr val="tx2"/>
                </a:solidFill>
                <a:latin typeface="+mn-ea"/>
              </a:rPr>
              <a:t>Plastics</a:t>
            </a:r>
            <a:endParaRPr lang="en-US" altLang="zh-TW" dirty="0">
              <a:solidFill>
                <a:schemeClr val="tx2"/>
              </a:solidFill>
              <a:latin typeface="+mn-ea"/>
            </a:endParaRPr>
          </a:p>
          <a:p>
            <a:pPr marL="285750" indent="-285750">
              <a:buFontTx/>
              <a:buChar char="-"/>
            </a:pPr>
            <a:r>
              <a:rPr lang="en-US" altLang="zh-TW" dirty="0" smtClean="0">
                <a:solidFill>
                  <a:schemeClr val="tx2"/>
                </a:solidFill>
                <a:latin typeface="+mn-ea"/>
              </a:rPr>
              <a:t>Rubber</a:t>
            </a:r>
            <a:endParaRPr lang="en-US" altLang="zh-TW" dirty="0">
              <a:solidFill>
                <a:schemeClr val="tx2"/>
              </a:solidFill>
              <a:latin typeface="+mn-ea"/>
            </a:endParaRPr>
          </a:p>
          <a:p>
            <a:pPr marL="285750" indent="-285750">
              <a:buFontTx/>
              <a:buChar char="-"/>
            </a:pPr>
            <a:r>
              <a:rPr lang="en-US" altLang="zh-TW" dirty="0" smtClean="0">
                <a:solidFill>
                  <a:schemeClr val="tx2"/>
                </a:solidFill>
                <a:latin typeface="+mn-ea"/>
              </a:rPr>
              <a:t>Electric </a:t>
            </a:r>
            <a:r>
              <a:rPr lang="en-US" altLang="zh-TW" dirty="0">
                <a:solidFill>
                  <a:schemeClr val="tx2"/>
                </a:solidFill>
                <a:latin typeface="+mn-ea"/>
              </a:rPr>
              <a:t>Insulation and </a:t>
            </a:r>
            <a:r>
              <a:rPr lang="en-US" altLang="zh-TW" dirty="0" smtClean="0">
                <a:solidFill>
                  <a:schemeClr val="tx2"/>
                </a:solidFill>
                <a:latin typeface="+mn-ea"/>
              </a:rPr>
              <a:t>Electronics</a:t>
            </a:r>
          </a:p>
          <a:p>
            <a:pPr marL="285750" indent="-285750">
              <a:buFontTx/>
              <a:buChar char="-"/>
            </a:pPr>
            <a:r>
              <a:rPr lang="en-US" altLang="zh-TW" dirty="0" smtClean="0">
                <a:solidFill>
                  <a:schemeClr val="tx2"/>
                </a:solidFill>
                <a:latin typeface="+mn-ea"/>
              </a:rPr>
              <a:t>Water </a:t>
            </a:r>
            <a:r>
              <a:rPr lang="en-US" altLang="zh-TW" dirty="0">
                <a:solidFill>
                  <a:schemeClr val="tx2"/>
                </a:solidFill>
                <a:latin typeface="+mn-ea"/>
              </a:rPr>
              <a:t>and Environmental </a:t>
            </a:r>
            <a:r>
              <a:rPr lang="en-US" altLang="zh-TW" dirty="0" smtClean="0">
                <a:solidFill>
                  <a:schemeClr val="tx2"/>
                </a:solidFill>
                <a:latin typeface="+mn-ea"/>
              </a:rPr>
              <a:t>Technology</a:t>
            </a:r>
          </a:p>
          <a:p>
            <a:pPr marL="285750" indent="-285750">
              <a:buFontTx/>
              <a:buChar char="-"/>
            </a:pPr>
            <a:r>
              <a:rPr lang="en-US" altLang="zh-TW" dirty="0" smtClean="0">
                <a:solidFill>
                  <a:schemeClr val="tx2"/>
                </a:solidFill>
                <a:latin typeface="+mn-ea"/>
              </a:rPr>
              <a:t>Nuclear</a:t>
            </a:r>
            <a:r>
              <a:rPr lang="en-US" altLang="zh-TW" dirty="0">
                <a:solidFill>
                  <a:schemeClr val="tx2"/>
                </a:solidFill>
                <a:latin typeface="+mn-ea"/>
              </a:rPr>
              <a:t>, Solar, and Geothermal </a:t>
            </a:r>
            <a:r>
              <a:rPr lang="en-US" altLang="zh-TW" dirty="0" smtClean="0">
                <a:solidFill>
                  <a:schemeClr val="tx2"/>
                </a:solidFill>
                <a:latin typeface="+mn-ea"/>
              </a:rPr>
              <a:t>Energy</a:t>
            </a:r>
          </a:p>
          <a:p>
            <a:pPr marL="285750" indent="-285750">
              <a:buFontTx/>
              <a:buChar char="-"/>
            </a:pPr>
            <a:r>
              <a:rPr lang="en-US" altLang="zh-TW" dirty="0" smtClean="0">
                <a:solidFill>
                  <a:schemeClr val="tx2"/>
                </a:solidFill>
                <a:latin typeface="+mn-ea"/>
              </a:rPr>
              <a:t>General </a:t>
            </a:r>
            <a:r>
              <a:rPr lang="en-US" altLang="zh-TW" dirty="0">
                <a:solidFill>
                  <a:schemeClr val="tx2"/>
                </a:solidFill>
                <a:latin typeface="+mn-ea"/>
              </a:rPr>
              <a:t>Methods and Instrumentation</a:t>
            </a:r>
            <a:endParaRPr lang="zh-TW" altLang="en-US" dirty="0">
              <a:solidFill>
                <a:schemeClr val="tx2"/>
              </a:solidFill>
              <a:latin typeface="+mn-ea"/>
            </a:endParaRPr>
          </a:p>
        </p:txBody>
      </p:sp>
    </p:spTree>
    <p:extLst>
      <p:ext uri="{BB962C8B-B14F-4D97-AF65-F5344CB8AC3E}">
        <p14:creationId xmlns:p14="http://schemas.microsoft.com/office/powerpoint/2010/main" val="963458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7872" y="686294"/>
            <a:ext cx="11029616" cy="1013800"/>
          </a:xfrm>
        </p:spPr>
        <p:txBody>
          <a:bodyPr>
            <a:normAutofit/>
          </a:bodyPr>
          <a:lstStyle/>
          <a:p>
            <a:r>
              <a:rPr lang="zh-TW" altLang="en-US" sz="3200" b="1" dirty="0">
                <a:latin typeface="+mj-ea"/>
                <a:cs typeface="Verdana" panose="020B0604030504040204" pitchFamily="34" charset="0"/>
              </a:rPr>
              <a:t>手冊與專書  </a:t>
            </a:r>
            <a:r>
              <a:rPr lang="en-US" altLang="zh-TW" sz="3200" b="1" dirty="0">
                <a:latin typeface="+mj-ea"/>
                <a:cs typeface="Verdana" panose="020B0604030504040204" pitchFamily="34" charset="0"/>
              </a:rPr>
              <a:t>Manuals, Monographs, &amp; Data Series</a:t>
            </a:r>
            <a:endParaRPr lang="zh-TW" altLang="en-US" sz="3200" b="1" dirty="0">
              <a:latin typeface="+mj-ea"/>
              <a:cs typeface="Verdana" panose="020B0604030504040204" pitchFamily="34" charset="0"/>
            </a:endParaRPr>
          </a:p>
        </p:txBody>
      </p:sp>
      <p:sp>
        <p:nvSpPr>
          <p:cNvPr id="3" name="內容版面配置區 2"/>
          <p:cNvSpPr>
            <a:spLocks noGrp="1"/>
          </p:cNvSpPr>
          <p:nvPr>
            <p:ph idx="1"/>
          </p:nvPr>
        </p:nvSpPr>
        <p:spPr>
          <a:xfrm>
            <a:off x="428793" y="1858248"/>
            <a:ext cx="4813768" cy="3364866"/>
          </a:xfrm>
        </p:spPr>
        <p:txBody>
          <a:bodyPr>
            <a:normAutofit fontScale="62500" lnSpcReduction="20000"/>
          </a:bodyPr>
          <a:lstStyle/>
          <a:p>
            <a:pPr marL="0" indent="0">
              <a:lnSpc>
                <a:spcPct val="120000"/>
              </a:lnSpc>
              <a:buClr>
                <a:srgbClr val="FF9900"/>
              </a:buClr>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sz="3800" b="1" dirty="0">
                <a:latin typeface="+mn-ea"/>
              </a:rPr>
              <a:t>書籍</a:t>
            </a:r>
            <a:r>
              <a:rPr lang="zh-TW" altLang="en-US" sz="3800" b="1" dirty="0">
                <a:latin typeface="+mn-ea"/>
              </a:rPr>
              <a:t>彙</a:t>
            </a:r>
            <a:r>
              <a:rPr lang="zh-TW" altLang="zh-TW" sz="3800" b="1" dirty="0">
                <a:latin typeface="+mn-ea"/>
              </a:rPr>
              <a:t>整備受推崇的專家，在各自領域的實踐技術與先進資訊。</a:t>
            </a:r>
            <a:endParaRPr lang="en-US" altLang="zh-TW" sz="3800" b="1" dirty="0">
              <a:latin typeface="+mn-ea"/>
            </a:endParaRPr>
          </a:p>
          <a:p>
            <a:r>
              <a:rPr lang="zh-TW" altLang="en-US" sz="2800" dirty="0">
                <a:latin typeface="+mn-ea"/>
              </a:rPr>
              <a:t>收錄年份</a:t>
            </a:r>
            <a:r>
              <a:rPr lang="en-US" altLang="zh-TW" sz="2800" dirty="0">
                <a:latin typeface="+mn-ea"/>
              </a:rPr>
              <a:t>: </a:t>
            </a:r>
            <a:r>
              <a:rPr lang="en-GB" altLang="zh-TW" sz="2800" dirty="0">
                <a:latin typeface="+mn-ea"/>
              </a:rPr>
              <a:t>1965 </a:t>
            </a:r>
            <a:r>
              <a:rPr lang="zh-TW" altLang="en-US" sz="2800" dirty="0">
                <a:latin typeface="+mn-ea"/>
              </a:rPr>
              <a:t>年迄今</a:t>
            </a:r>
            <a:endParaRPr lang="en-US" altLang="zh-TW" sz="2800" dirty="0">
              <a:latin typeface="+mn-ea"/>
            </a:endParaRPr>
          </a:p>
          <a:p>
            <a:pPr>
              <a:lnSpc>
                <a:spcPct val="120000"/>
              </a:lnSpc>
            </a:pPr>
            <a:r>
              <a:rPr lang="zh-TW" altLang="en-US" sz="2800" dirty="0">
                <a:latin typeface="+mn-ea"/>
              </a:rPr>
              <a:t>由備受推崇的專家撰寫實用、 方便的應用程式資訊 </a:t>
            </a:r>
            <a:r>
              <a:rPr lang="en-US" altLang="zh-TW" sz="2800" dirty="0" smtClean="0">
                <a:latin typeface="+mn-ea"/>
              </a:rPr>
              <a:t>(</a:t>
            </a:r>
            <a:r>
              <a:rPr lang="en-US" altLang="zh-TW" sz="2800" dirty="0" smtClean="0"/>
              <a:t>Manuals</a:t>
            </a:r>
            <a:r>
              <a:rPr lang="en-US" altLang="zh-TW" sz="2800" dirty="0">
                <a:latin typeface="+mn-ea"/>
              </a:rPr>
              <a:t>)</a:t>
            </a:r>
            <a:r>
              <a:rPr lang="zh-TW" altLang="en-US" sz="2800" dirty="0" smtClean="0">
                <a:latin typeface="+mn-ea"/>
              </a:rPr>
              <a:t> </a:t>
            </a:r>
            <a:r>
              <a:rPr lang="zh-TW" altLang="en-US" sz="2800" dirty="0">
                <a:latin typeface="+mn-ea"/>
              </a:rPr>
              <a:t>或先進技術性資訊 </a:t>
            </a:r>
            <a:r>
              <a:rPr lang="en-US" altLang="zh-TW" sz="2800" dirty="0" smtClean="0"/>
              <a:t>(Monographs</a:t>
            </a:r>
            <a:r>
              <a:rPr lang="en-US" altLang="zh-TW" sz="2800" dirty="0">
                <a:latin typeface="+mn-ea"/>
              </a:rPr>
              <a:t>)</a:t>
            </a:r>
            <a:r>
              <a:rPr lang="en-US" altLang="zh-TW" sz="2800" dirty="0" smtClean="0">
                <a:latin typeface="+mn-ea"/>
              </a:rPr>
              <a:t>:</a:t>
            </a:r>
            <a:r>
              <a:rPr lang="zh-TW" altLang="en-US" sz="2800" dirty="0" smtClean="0">
                <a:latin typeface="+mn-ea"/>
              </a:rPr>
              <a:t>共</a:t>
            </a:r>
            <a:r>
              <a:rPr lang="en-US" altLang="zh-TW" sz="2800" dirty="0" smtClean="0">
                <a:latin typeface="+mn-ea"/>
              </a:rPr>
              <a:t>82</a:t>
            </a:r>
            <a:r>
              <a:rPr lang="zh-TW" altLang="en-US" sz="2800" dirty="0">
                <a:latin typeface="+mn-ea"/>
              </a:rPr>
              <a:t>冊</a:t>
            </a:r>
            <a:endParaRPr lang="en-US" altLang="zh-TW" sz="2800" dirty="0">
              <a:latin typeface="+mn-ea"/>
            </a:endParaRPr>
          </a:p>
          <a:p>
            <a:pPr>
              <a:lnSpc>
                <a:spcPct val="120000"/>
              </a:lnSpc>
            </a:pPr>
            <a:r>
              <a:rPr lang="en-US" altLang="zh-TW" sz="2800" dirty="0">
                <a:latin typeface="+mn-ea"/>
              </a:rPr>
              <a:t>ASTM </a:t>
            </a:r>
            <a:r>
              <a:rPr lang="zh-TW" altLang="en-US" sz="2800" dirty="0">
                <a:latin typeface="+mn-ea"/>
              </a:rPr>
              <a:t>數據套書</a:t>
            </a:r>
            <a:r>
              <a:rPr lang="en-US" altLang="zh-TW" sz="2800" dirty="0">
                <a:latin typeface="+mn-ea"/>
              </a:rPr>
              <a:t>Data Series</a:t>
            </a:r>
            <a:r>
              <a:rPr lang="zh-TW" altLang="en-US" sz="2800" dirty="0">
                <a:latin typeface="+mn-ea"/>
              </a:rPr>
              <a:t>提供了特定的應用說明，包含已編譯的資料。</a:t>
            </a:r>
            <a:r>
              <a:rPr lang="en-US" altLang="zh-TW" sz="2800" dirty="0" smtClean="0">
                <a:latin typeface="+mn-ea"/>
              </a:rPr>
              <a:t>:</a:t>
            </a:r>
            <a:r>
              <a:rPr lang="zh-TW" altLang="en-US" sz="2800" dirty="0">
                <a:latin typeface="+mn-ea"/>
              </a:rPr>
              <a:t>共</a:t>
            </a:r>
            <a:r>
              <a:rPr lang="en-US" altLang="zh-TW" sz="2800" dirty="0">
                <a:latin typeface="+mn-ea"/>
              </a:rPr>
              <a:t>48</a:t>
            </a:r>
            <a:r>
              <a:rPr lang="zh-TW" altLang="en-US" sz="2800" dirty="0" smtClean="0">
                <a:latin typeface="+mn-ea"/>
              </a:rPr>
              <a:t>冊</a:t>
            </a:r>
            <a:endParaRPr lang="en-GB" altLang="zh-TW" sz="2800" dirty="0" smtClean="0">
              <a:latin typeface="+mn-ea"/>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006" y="5273675"/>
            <a:ext cx="1189038"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276" y="5045630"/>
            <a:ext cx="1125537"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793" y="5273675"/>
            <a:ext cx="1055688"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矩形 7"/>
          <p:cNvSpPr/>
          <p:nvPr/>
        </p:nvSpPr>
        <p:spPr>
          <a:xfrm>
            <a:off x="5143293" y="1902936"/>
            <a:ext cx="7048707" cy="4555093"/>
          </a:xfrm>
          <a:prstGeom prst="rect">
            <a:avLst/>
          </a:prstGeom>
        </p:spPr>
        <p:txBody>
          <a:bodyPr wrap="square">
            <a:spAutoFit/>
          </a:bodyPr>
          <a:lstStyle/>
          <a:p>
            <a:r>
              <a:rPr lang="zh-TW" altLang="en-US" sz="2000" dirty="0">
                <a:solidFill>
                  <a:schemeClr val="tx2"/>
                </a:solidFill>
                <a:latin typeface="+mn-ea"/>
              </a:rPr>
              <a:t>涵蓋</a:t>
            </a:r>
            <a:r>
              <a:rPr lang="zh-TW" altLang="en-US" sz="2000" dirty="0" smtClean="0">
                <a:solidFill>
                  <a:schemeClr val="tx2"/>
                </a:solidFill>
                <a:latin typeface="+mn-ea"/>
              </a:rPr>
              <a:t>範圍</a:t>
            </a:r>
            <a:endParaRPr lang="en-US" altLang="zh-TW" sz="2000" dirty="0" smtClean="0">
              <a:solidFill>
                <a:schemeClr val="tx2"/>
              </a:solidFill>
              <a:latin typeface="+mn-ea"/>
            </a:endParaRPr>
          </a:p>
          <a:p>
            <a:pPr marL="285750" indent="-285750">
              <a:buFontTx/>
              <a:buChar char="-"/>
            </a:pPr>
            <a:r>
              <a:rPr lang="en-US" altLang="zh-TW" dirty="0" smtClean="0">
                <a:solidFill>
                  <a:schemeClr val="tx2"/>
                </a:solidFill>
                <a:latin typeface="+mn-ea"/>
              </a:rPr>
              <a:t>Iron </a:t>
            </a:r>
            <a:r>
              <a:rPr lang="en-US" altLang="zh-TW" dirty="0">
                <a:solidFill>
                  <a:schemeClr val="tx2"/>
                </a:solidFill>
                <a:latin typeface="+mn-ea"/>
              </a:rPr>
              <a:t>and Steel </a:t>
            </a:r>
            <a:r>
              <a:rPr lang="en-US" altLang="zh-TW" dirty="0" smtClean="0">
                <a:solidFill>
                  <a:schemeClr val="tx2"/>
                </a:solidFill>
                <a:latin typeface="+mn-ea"/>
              </a:rPr>
              <a:t>Products</a:t>
            </a:r>
          </a:p>
          <a:p>
            <a:pPr marL="285750" indent="-285750">
              <a:buFontTx/>
              <a:buChar char="-"/>
            </a:pPr>
            <a:r>
              <a:rPr lang="en-US" altLang="zh-TW" dirty="0" smtClean="0">
                <a:solidFill>
                  <a:schemeClr val="tx2"/>
                </a:solidFill>
                <a:latin typeface="+mn-ea"/>
              </a:rPr>
              <a:t>Nonferrous </a:t>
            </a:r>
            <a:r>
              <a:rPr lang="en-US" altLang="zh-TW" dirty="0">
                <a:solidFill>
                  <a:schemeClr val="tx2"/>
                </a:solidFill>
                <a:latin typeface="+mn-ea"/>
              </a:rPr>
              <a:t>Metals </a:t>
            </a:r>
            <a:r>
              <a:rPr lang="en-US" altLang="zh-TW" dirty="0" smtClean="0">
                <a:solidFill>
                  <a:schemeClr val="tx2"/>
                </a:solidFill>
                <a:latin typeface="+mn-ea"/>
              </a:rPr>
              <a:t>Products</a:t>
            </a:r>
          </a:p>
          <a:p>
            <a:pPr marL="285750" indent="-285750">
              <a:buFontTx/>
              <a:buChar char="-"/>
            </a:pPr>
            <a:r>
              <a:rPr lang="en-US" altLang="zh-TW" dirty="0" smtClean="0">
                <a:solidFill>
                  <a:schemeClr val="tx2"/>
                </a:solidFill>
                <a:latin typeface="+mn-ea"/>
              </a:rPr>
              <a:t>Metals </a:t>
            </a:r>
            <a:r>
              <a:rPr lang="en-US" altLang="zh-TW" dirty="0">
                <a:solidFill>
                  <a:schemeClr val="tx2"/>
                </a:solidFill>
                <a:latin typeface="+mn-ea"/>
              </a:rPr>
              <a:t>Test Methods and Analytical</a:t>
            </a:r>
            <a:r>
              <a:rPr lang="zh-TW" altLang="en-US" dirty="0">
                <a:solidFill>
                  <a:schemeClr val="tx2"/>
                </a:solidFill>
                <a:latin typeface="+mn-ea"/>
              </a:rPr>
              <a:t> </a:t>
            </a:r>
            <a:r>
              <a:rPr lang="en-US" altLang="zh-TW" dirty="0" smtClean="0">
                <a:solidFill>
                  <a:schemeClr val="tx2"/>
                </a:solidFill>
                <a:latin typeface="+mn-ea"/>
              </a:rPr>
              <a:t>Procedures</a:t>
            </a:r>
            <a:endParaRPr lang="en-US" altLang="zh-TW" dirty="0">
              <a:solidFill>
                <a:schemeClr val="tx2"/>
              </a:solidFill>
              <a:latin typeface="+mn-ea"/>
            </a:endParaRPr>
          </a:p>
          <a:p>
            <a:pPr marL="285750" indent="-285750">
              <a:buFontTx/>
              <a:buChar char="-"/>
            </a:pPr>
            <a:r>
              <a:rPr lang="en-US" altLang="zh-TW" dirty="0" smtClean="0">
                <a:solidFill>
                  <a:schemeClr val="tx2"/>
                </a:solidFill>
                <a:latin typeface="+mn-ea"/>
              </a:rPr>
              <a:t>Construction </a:t>
            </a:r>
            <a:r>
              <a:rPr lang="en-US" altLang="zh-TW" dirty="0">
                <a:solidFill>
                  <a:schemeClr val="tx2"/>
                </a:solidFill>
                <a:latin typeface="+mn-ea"/>
              </a:rPr>
              <a:t>Materials and </a:t>
            </a:r>
            <a:r>
              <a:rPr lang="en-US" altLang="zh-TW" dirty="0" smtClean="0">
                <a:solidFill>
                  <a:schemeClr val="tx2"/>
                </a:solidFill>
                <a:latin typeface="+mn-ea"/>
              </a:rPr>
              <a:t>Engineering</a:t>
            </a:r>
          </a:p>
          <a:p>
            <a:pPr marL="285750" indent="-285750">
              <a:buFontTx/>
              <a:buChar char="-"/>
            </a:pPr>
            <a:r>
              <a:rPr lang="en-US" altLang="zh-TW" dirty="0" smtClean="0">
                <a:solidFill>
                  <a:schemeClr val="tx2"/>
                </a:solidFill>
                <a:latin typeface="+mn-ea"/>
              </a:rPr>
              <a:t>Petroleum </a:t>
            </a:r>
            <a:r>
              <a:rPr lang="en-US" altLang="zh-TW" dirty="0">
                <a:solidFill>
                  <a:schemeClr val="tx2"/>
                </a:solidFill>
                <a:latin typeface="+mn-ea"/>
              </a:rPr>
              <a:t>Products, Lubricants and</a:t>
            </a:r>
            <a:r>
              <a:rPr lang="zh-TW" altLang="en-US" dirty="0">
                <a:solidFill>
                  <a:schemeClr val="tx2"/>
                </a:solidFill>
                <a:latin typeface="+mn-ea"/>
              </a:rPr>
              <a:t> </a:t>
            </a:r>
            <a:r>
              <a:rPr lang="en-US" altLang="zh-TW" dirty="0">
                <a:solidFill>
                  <a:schemeClr val="tx2"/>
                </a:solidFill>
                <a:latin typeface="+mn-ea"/>
              </a:rPr>
              <a:t>Fossil </a:t>
            </a:r>
            <a:r>
              <a:rPr lang="en-US" altLang="zh-TW" dirty="0" smtClean="0">
                <a:solidFill>
                  <a:schemeClr val="tx2"/>
                </a:solidFill>
                <a:latin typeface="+mn-ea"/>
              </a:rPr>
              <a:t>Fuels</a:t>
            </a:r>
          </a:p>
          <a:p>
            <a:pPr marL="285750" indent="-285750">
              <a:buFontTx/>
              <a:buChar char="-"/>
            </a:pPr>
            <a:r>
              <a:rPr lang="en-US" altLang="zh-TW" dirty="0" smtClean="0">
                <a:solidFill>
                  <a:schemeClr val="tx2"/>
                </a:solidFill>
                <a:latin typeface="+mn-ea"/>
              </a:rPr>
              <a:t>Paint</a:t>
            </a:r>
            <a:r>
              <a:rPr lang="en-US" altLang="zh-TW" dirty="0">
                <a:solidFill>
                  <a:schemeClr val="tx2"/>
                </a:solidFill>
                <a:latin typeface="+mn-ea"/>
              </a:rPr>
              <a:t>, Related Coatings and </a:t>
            </a:r>
            <a:r>
              <a:rPr lang="en-US" altLang="zh-TW" dirty="0" smtClean="0">
                <a:solidFill>
                  <a:schemeClr val="tx2"/>
                </a:solidFill>
                <a:latin typeface="+mn-ea"/>
              </a:rPr>
              <a:t>Aromatics</a:t>
            </a:r>
          </a:p>
          <a:p>
            <a:pPr marL="285750" indent="-285750">
              <a:buFontTx/>
              <a:buChar char="-"/>
            </a:pPr>
            <a:r>
              <a:rPr lang="en-US" altLang="zh-TW" dirty="0" smtClean="0">
                <a:solidFill>
                  <a:schemeClr val="tx2"/>
                </a:solidFill>
                <a:latin typeface="+mn-ea"/>
              </a:rPr>
              <a:t>Medical </a:t>
            </a:r>
            <a:r>
              <a:rPr lang="en-US" altLang="zh-TW" dirty="0">
                <a:solidFill>
                  <a:schemeClr val="tx2"/>
                </a:solidFill>
                <a:latin typeface="+mn-ea"/>
              </a:rPr>
              <a:t>Devices and </a:t>
            </a:r>
            <a:r>
              <a:rPr lang="en-US" altLang="zh-TW" dirty="0" smtClean="0">
                <a:solidFill>
                  <a:schemeClr val="tx2"/>
                </a:solidFill>
                <a:latin typeface="+mn-ea"/>
              </a:rPr>
              <a:t>Services</a:t>
            </a:r>
          </a:p>
          <a:p>
            <a:pPr marL="285750" indent="-285750">
              <a:buFontTx/>
              <a:buChar char="-"/>
            </a:pPr>
            <a:r>
              <a:rPr lang="en-US" altLang="zh-TW" dirty="0" smtClean="0">
                <a:solidFill>
                  <a:schemeClr val="tx2"/>
                </a:solidFill>
                <a:latin typeface="+mn-ea"/>
              </a:rPr>
              <a:t>General </a:t>
            </a:r>
            <a:r>
              <a:rPr lang="en-US" altLang="zh-TW" dirty="0">
                <a:solidFill>
                  <a:schemeClr val="tx2"/>
                </a:solidFill>
                <a:latin typeface="+mn-ea"/>
              </a:rPr>
              <a:t>Products, Chemical Specialties</a:t>
            </a:r>
            <a:r>
              <a:rPr lang="zh-TW" altLang="en-US" dirty="0">
                <a:solidFill>
                  <a:schemeClr val="tx2"/>
                </a:solidFill>
                <a:latin typeface="+mn-ea"/>
              </a:rPr>
              <a:t> </a:t>
            </a:r>
            <a:r>
              <a:rPr lang="en-US" altLang="zh-TW" dirty="0">
                <a:solidFill>
                  <a:schemeClr val="tx2"/>
                </a:solidFill>
                <a:latin typeface="+mn-ea"/>
              </a:rPr>
              <a:t>and End Use </a:t>
            </a:r>
            <a:r>
              <a:rPr lang="en-US" altLang="zh-TW" dirty="0" smtClean="0">
                <a:solidFill>
                  <a:schemeClr val="tx2"/>
                </a:solidFill>
                <a:latin typeface="+mn-ea"/>
              </a:rPr>
              <a:t>Products</a:t>
            </a:r>
          </a:p>
          <a:p>
            <a:pPr marL="285750" indent="-285750">
              <a:buFontTx/>
              <a:buChar char="-"/>
            </a:pPr>
            <a:r>
              <a:rPr lang="en-US" altLang="zh-TW" dirty="0" smtClean="0">
                <a:solidFill>
                  <a:schemeClr val="tx2"/>
                </a:solidFill>
                <a:latin typeface="+mn-ea"/>
              </a:rPr>
              <a:t>Textiles</a:t>
            </a:r>
            <a:endParaRPr lang="en-US" altLang="zh-TW" dirty="0">
              <a:solidFill>
                <a:schemeClr val="tx2"/>
              </a:solidFill>
              <a:latin typeface="+mn-ea"/>
            </a:endParaRPr>
          </a:p>
          <a:p>
            <a:pPr marL="285750" indent="-285750">
              <a:buFontTx/>
              <a:buChar char="-"/>
            </a:pPr>
            <a:r>
              <a:rPr lang="en-US" altLang="zh-TW" dirty="0" smtClean="0">
                <a:solidFill>
                  <a:schemeClr val="tx2"/>
                </a:solidFill>
                <a:latin typeface="+mn-ea"/>
              </a:rPr>
              <a:t>Plastics</a:t>
            </a:r>
            <a:endParaRPr lang="en-US" altLang="zh-TW" dirty="0">
              <a:solidFill>
                <a:schemeClr val="tx2"/>
              </a:solidFill>
              <a:latin typeface="+mn-ea"/>
            </a:endParaRPr>
          </a:p>
          <a:p>
            <a:pPr marL="285750" indent="-285750">
              <a:buFontTx/>
              <a:buChar char="-"/>
            </a:pPr>
            <a:r>
              <a:rPr lang="en-US" altLang="zh-TW" dirty="0" smtClean="0">
                <a:solidFill>
                  <a:schemeClr val="tx2"/>
                </a:solidFill>
                <a:latin typeface="+mn-ea"/>
              </a:rPr>
              <a:t>Rubber</a:t>
            </a:r>
            <a:endParaRPr lang="en-US" altLang="zh-TW" dirty="0">
              <a:solidFill>
                <a:schemeClr val="tx2"/>
              </a:solidFill>
              <a:latin typeface="+mn-ea"/>
            </a:endParaRPr>
          </a:p>
          <a:p>
            <a:pPr marL="285750" indent="-285750">
              <a:buFontTx/>
              <a:buChar char="-"/>
            </a:pPr>
            <a:r>
              <a:rPr lang="en-US" altLang="zh-TW" dirty="0" smtClean="0">
                <a:solidFill>
                  <a:schemeClr val="tx2"/>
                </a:solidFill>
                <a:latin typeface="+mn-ea"/>
              </a:rPr>
              <a:t>Electric </a:t>
            </a:r>
            <a:r>
              <a:rPr lang="en-US" altLang="zh-TW" dirty="0">
                <a:solidFill>
                  <a:schemeClr val="tx2"/>
                </a:solidFill>
                <a:latin typeface="+mn-ea"/>
              </a:rPr>
              <a:t>Insulation and </a:t>
            </a:r>
            <a:r>
              <a:rPr lang="en-US" altLang="zh-TW" dirty="0" smtClean="0">
                <a:solidFill>
                  <a:schemeClr val="tx2"/>
                </a:solidFill>
                <a:latin typeface="+mn-ea"/>
              </a:rPr>
              <a:t>Electronics</a:t>
            </a:r>
          </a:p>
          <a:p>
            <a:pPr marL="285750" indent="-285750">
              <a:buFontTx/>
              <a:buChar char="-"/>
            </a:pPr>
            <a:r>
              <a:rPr lang="en-US" altLang="zh-TW" dirty="0" smtClean="0">
                <a:solidFill>
                  <a:schemeClr val="tx2"/>
                </a:solidFill>
                <a:latin typeface="+mn-ea"/>
              </a:rPr>
              <a:t>Water </a:t>
            </a:r>
            <a:r>
              <a:rPr lang="en-US" altLang="zh-TW" dirty="0">
                <a:solidFill>
                  <a:schemeClr val="tx2"/>
                </a:solidFill>
                <a:latin typeface="+mn-ea"/>
              </a:rPr>
              <a:t>and Environmental </a:t>
            </a:r>
            <a:r>
              <a:rPr lang="en-US" altLang="zh-TW" dirty="0" smtClean="0">
                <a:solidFill>
                  <a:schemeClr val="tx2"/>
                </a:solidFill>
                <a:latin typeface="+mn-ea"/>
              </a:rPr>
              <a:t>Technology</a:t>
            </a:r>
          </a:p>
          <a:p>
            <a:pPr marL="285750" indent="-285750">
              <a:buFontTx/>
              <a:buChar char="-"/>
            </a:pPr>
            <a:r>
              <a:rPr lang="en-US" altLang="zh-TW" dirty="0" smtClean="0">
                <a:solidFill>
                  <a:schemeClr val="tx2"/>
                </a:solidFill>
                <a:latin typeface="+mn-ea"/>
              </a:rPr>
              <a:t>Nuclear</a:t>
            </a:r>
            <a:r>
              <a:rPr lang="en-US" altLang="zh-TW" dirty="0">
                <a:solidFill>
                  <a:schemeClr val="tx2"/>
                </a:solidFill>
                <a:latin typeface="+mn-ea"/>
              </a:rPr>
              <a:t>, Solar, and Geothermal </a:t>
            </a:r>
            <a:r>
              <a:rPr lang="en-US" altLang="zh-TW" dirty="0" smtClean="0">
                <a:solidFill>
                  <a:schemeClr val="tx2"/>
                </a:solidFill>
                <a:latin typeface="+mn-ea"/>
              </a:rPr>
              <a:t>Energy</a:t>
            </a:r>
          </a:p>
          <a:p>
            <a:pPr marL="285750" indent="-285750">
              <a:buFontTx/>
              <a:buChar char="-"/>
            </a:pPr>
            <a:r>
              <a:rPr lang="en-US" altLang="zh-TW" dirty="0" smtClean="0">
                <a:solidFill>
                  <a:schemeClr val="tx2"/>
                </a:solidFill>
                <a:latin typeface="+mn-ea"/>
              </a:rPr>
              <a:t>General </a:t>
            </a:r>
            <a:r>
              <a:rPr lang="en-US" altLang="zh-TW" dirty="0">
                <a:solidFill>
                  <a:schemeClr val="tx2"/>
                </a:solidFill>
                <a:latin typeface="+mn-ea"/>
              </a:rPr>
              <a:t>Methods and Instrumentation</a:t>
            </a:r>
            <a:endParaRPr lang="zh-TW" altLang="en-US" dirty="0">
              <a:solidFill>
                <a:schemeClr val="tx2"/>
              </a:solidFill>
              <a:latin typeface="+mn-ea"/>
            </a:endParaRPr>
          </a:p>
        </p:txBody>
      </p:sp>
    </p:spTree>
    <p:extLst>
      <p:ext uri="{BB962C8B-B14F-4D97-AF65-F5344CB8AC3E}">
        <p14:creationId xmlns:p14="http://schemas.microsoft.com/office/powerpoint/2010/main" val="2111737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7316" y="623329"/>
            <a:ext cx="11029616" cy="1013800"/>
          </a:xfrm>
        </p:spPr>
        <p:txBody>
          <a:bodyPr>
            <a:normAutofit/>
          </a:bodyPr>
          <a:lstStyle/>
          <a:p>
            <a:r>
              <a:rPr lang="zh-TW" altLang="en-US" sz="3200" b="1" dirty="0">
                <a:latin typeface="+mj-ea"/>
                <a:cs typeface="Verdana" panose="020B0604030504040204" pitchFamily="34" charset="0"/>
              </a:rPr>
              <a:t>期刊 </a:t>
            </a:r>
            <a:r>
              <a:rPr lang="en-US" altLang="zh-TW" sz="3200" b="1" dirty="0" smtClean="0">
                <a:latin typeface="+mj-ea"/>
                <a:cs typeface="Verdana" panose="020B0604030504040204" pitchFamily="34" charset="0"/>
              </a:rPr>
              <a:t>JOURNALS-9</a:t>
            </a:r>
            <a:r>
              <a:rPr lang="zh-TW" altLang="en-US" sz="3200" b="1" dirty="0" smtClean="0">
                <a:latin typeface="+mj-ea"/>
                <a:cs typeface="Verdana" panose="020B0604030504040204" pitchFamily="34" charset="0"/>
              </a:rPr>
              <a:t>本</a:t>
            </a:r>
            <a:r>
              <a:rPr lang="zh-TW" altLang="en-US" sz="3200" b="1" dirty="0">
                <a:latin typeface="+mj-ea"/>
                <a:cs typeface="Verdana" panose="020B0604030504040204" pitchFamily="34" charset="0"/>
              </a:rPr>
              <a:t>期刊</a:t>
            </a:r>
          </a:p>
        </p:txBody>
      </p:sp>
      <p:sp>
        <p:nvSpPr>
          <p:cNvPr id="3" name="內容版面配置區 2"/>
          <p:cNvSpPr>
            <a:spLocks noGrp="1"/>
          </p:cNvSpPr>
          <p:nvPr>
            <p:ph idx="1"/>
          </p:nvPr>
        </p:nvSpPr>
        <p:spPr>
          <a:xfrm>
            <a:off x="5669280" y="2773680"/>
            <a:ext cx="5696043" cy="2407920"/>
          </a:xfrm>
        </p:spPr>
        <p:txBody>
          <a:bodyPr>
            <a:normAutofit/>
          </a:bodyPr>
          <a:lstStyle/>
          <a:p>
            <a:pPr marL="0" indent="0" algn="ctr">
              <a:lnSpc>
                <a:spcPct val="90000"/>
              </a:lnSpc>
              <a:buClr>
                <a:srgbClr val="FF9900"/>
              </a:buClr>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en-US" sz="2000" b="1" dirty="0">
                <a:latin typeface="+mn-ea"/>
              </a:rPr>
              <a:t>回溯</a:t>
            </a:r>
            <a:r>
              <a:rPr lang="zh-TW" altLang="en-US" sz="2000" b="1" dirty="0" smtClean="0">
                <a:latin typeface="+mn-ea"/>
              </a:rPr>
              <a:t>期刊</a:t>
            </a:r>
            <a:endParaRPr lang="en-US" altLang="zh-TW" sz="2000" b="1" dirty="0">
              <a:latin typeface="+mn-ea"/>
            </a:endParaRPr>
          </a:p>
          <a:p>
            <a:pPr marL="338138" indent="-338138">
              <a:lnSpc>
                <a:spcPct val="80000"/>
              </a:lnSpc>
              <a:buClr>
                <a:srgbClr val="FF9900"/>
              </a:buClr>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US" altLang="zh-TW" sz="1900" dirty="0" smtClean="0">
                <a:latin typeface="+mn-ea"/>
              </a:rPr>
              <a:t>ASTM</a:t>
            </a:r>
            <a:r>
              <a:rPr lang="zh-TW" altLang="zh-TW" sz="1900" dirty="0">
                <a:latin typeface="+mn-ea"/>
              </a:rPr>
              <a:t>國際期刊</a:t>
            </a:r>
            <a:r>
              <a:rPr lang="en-US" altLang="zh-TW" sz="1900" dirty="0">
                <a:latin typeface="+mn-ea"/>
              </a:rPr>
              <a:t>(</a:t>
            </a:r>
            <a:r>
              <a:rPr lang="en-US" altLang="zh-TW" sz="1900" dirty="0" smtClean="0">
                <a:latin typeface="+mn-ea"/>
              </a:rPr>
              <a:t>JAI)2004~2012</a:t>
            </a:r>
            <a:endParaRPr lang="zh-TW" altLang="zh-TW" sz="1900" dirty="0">
              <a:latin typeface="+mn-ea"/>
            </a:endParaRPr>
          </a:p>
          <a:p>
            <a:pPr marL="338138" indent="-338138">
              <a:lnSpc>
                <a:spcPct val="80000"/>
              </a:lnSpc>
              <a:buClr>
                <a:srgbClr val="FF9900"/>
              </a:buClr>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sz="1900" dirty="0" smtClean="0">
                <a:latin typeface="+mn-ea"/>
              </a:rPr>
              <a:t>複合材料</a:t>
            </a:r>
            <a:r>
              <a:rPr lang="zh-TW" altLang="zh-TW" sz="1900" dirty="0">
                <a:latin typeface="+mn-ea"/>
              </a:rPr>
              <a:t>技術與研究雜誌</a:t>
            </a:r>
            <a:r>
              <a:rPr lang="en-US" altLang="zh-TW" sz="1900" dirty="0">
                <a:latin typeface="+mn-ea"/>
              </a:rPr>
              <a:t>(JCTR) </a:t>
            </a:r>
            <a:r>
              <a:rPr lang="en-US" altLang="zh-TW" sz="1900" dirty="0" smtClean="0">
                <a:latin typeface="+mn-ea"/>
              </a:rPr>
              <a:t>1978~2003</a:t>
            </a:r>
            <a:endParaRPr lang="en-US" altLang="zh-TW" sz="1900" dirty="0">
              <a:latin typeface="+mn-ea"/>
            </a:endParaRPr>
          </a:p>
          <a:p>
            <a:pPr marL="338138" indent="-338138">
              <a:lnSpc>
                <a:spcPct val="80000"/>
              </a:lnSpc>
              <a:buClr>
                <a:srgbClr val="FF9900"/>
              </a:buClr>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sz="1900" dirty="0">
                <a:latin typeface="+mn-ea"/>
              </a:rPr>
              <a:t>水泥、混泥土與混合物</a:t>
            </a:r>
            <a:r>
              <a:rPr lang="en-US" altLang="zh-TW" sz="1900" dirty="0" smtClean="0">
                <a:latin typeface="+mn-ea"/>
              </a:rPr>
              <a:t>(CCA</a:t>
            </a:r>
            <a:r>
              <a:rPr lang="en-US" altLang="zh-TW" sz="1900" dirty="0">
                <a:latin typeface="+mn-ea"/>
              </a:rPr>
              <a:t>) </a:t>
            </a:r>
            <a:r>
              <a:rPr lang="en-US" altLang="zh-TW" sz="1900" dirty="0" smtClean="0">
                <a:latin typeface="+mn-ea"/>
              </a:rPr>
              <a:t>1979~2004</a:t>
            </a:r>
            <a:endParaRPr lang="en-US" altLang="zh-TW" sz="1900" dirty="0">
              <a:latin typeface="+mn-ea"/>
            </a:endParaRPr>
          </a:p>
          <a:p>
            <a:pPr marL="338138" indent="-338138">
              <a:lnSpc>
                <a:spcPct val="80000"/>
              </a:lnSpc>
              <a:buClr>
                <a:srgbClr val="FF9900"/>
              </a:buClr>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sz="1900" dirty="0">
                <a:latin typeface="+mn-ea"/>
              </a:rPr>
              <a:t>法醫學雜誌</a:t>
            </a:r>
            <a:r>
              <a:rPr lang="en-US" altLang="zh-TW" sz="1900" dirty="0">
                <a:latin typeface="+mn-ea"/>
              </a:rPr>
              <a:t>(JOFS) </a:t>
            </a:r>
            <a:r>
              <a:rPr lang="en-US" altLang="zh-TW" sz="1900" dirty="0" smtClean="0">
                <a:latin typeface="+mn-ea"/>
              </a:rPr>
              <a:t>1972-2005</a:t>
            </a:r>
            <a:endParaRPr lang="en-US" altLang="zh-TW" sz="1900" dirty="0">
              <a:latin typeface="+mn-ea"/>
            </a:endParaRPr>
          </a:p>
        </p:txBody>
      </p:sp>
      <p:sp>
        <p:nvSpPr>
          <p:cNvPr id="4" name="矩形 3"/>
          <p:cNvSpPr/>
          <p:nvPr/>
        </p:nvSpPr>
        <p:spPr>
          <a:xfrm>
            <a:off x="126124" y="2773680"/>
            <a:ext cx="5543156" cy="2108269"/>
          </a:xfrm>
          <a:prstGeom prst="rect">
            <a:avLst/>
          </a:prstGeom>
        </p:spPr>
        <p:txBody>
          <a:bodyPr wrap="square">
            <a:spAutoFit/>
          </a:bodyPr>
          <a:lstStyle/>
          <a:p>
            <a:pPr algn="ctr">
              <a:lnSpc>
                <a:spcPct val="80000"/>
              </a:lnSpc>
              <a:spcBef>
                <a:spcPct val="20000"/>
              </a:spcBef>
              <a:spcAft>
                <a:spcPts val="600"/>
              </a:spcAft>
              <a:buClr>
                <a:srgbClr val="FF9900"/>
              </a:buClr>
              <a:buSzPct val="920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en-US" sz="2000" b="1" dirty="0">
                <a:solidFill>
                  <a:schemeClr val="tx2"/>
                </a:solidFill>
                <a:latin typeface="+mn-ea"/>
              </a:rPr>
              <a:t>現行期刊</a:t>
            </a:r>
            <a:endParaRPr lang="en-US" altLang="zh-TW" sz="2000" b="1" dirty="0">
              <a:solidFill>
                <a:schemeClr val="tx2"/>
              </a:solidFill>
              <a:latin typeface="+mn-ea"/>
            </a:endParaRPr>
          </a:p>
          <a:p>
            <a:pPr marL="338138" indent="-338138">
              <a:lnSpc>
                <a:spcPct val="80000"/>
              </a:lnSpc>
              <a:spcBef>
                <a:spcPct val="20000"/>
              </a:spcBef>
              <a:spcAft>
                <a:spcPts val="600"/>
              </a:spcAft>
              <a:buClr>
                <a:srgbClr val="FF9900"/>
              </a:buClr>
              <a:buSzPct val="92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dirty="0" smtClean="0">
                <a:solidFill>
                  <a:schemeClr val="tx2"/>
                </a:solidFill>
                <a:latin typeface="+mn-ea"/>
              </a:rPr>
              <a:t>測試</a:t>
            </a:r>
            <a:r>
              <a:rPr lang="zh-TW" altLang="zh-TW" dirty="0">
                <a:solidFill>
                  <a:schemeClr val="tx2"/>
                </a:solidFill>
                <a:latin typeface="+mn-ea"/>
              </a:rPr>
              <a:t>與評估雜誌</a:t>
            </a:r>
            <a:r>
              <a:rPr lang="en-US" altLang="zh-TW" dirty="0">
                <a:solidFill>
                  <a:schemeClr val="tx2"/>
                </a:solidFill>
                <a:latin typeface="+mn-ea"/>
              </a:rPr>
              <a:t>(JOTE) 1973~</a:t>
            </a:r>
            <a:r>
              <a:rPr lang="zh-TW" altLang="zh-TW" dirty="0">
                <a:solidFill>
                  <a:schemeClr val="tx2"/>
                </a:solidFill>
                <a:latin typeface="+mn-ea"/>
              </a:rPr>
              <a:t>至今 </a:t>
            </a:r>
          </a:p>
          <a:p>
            <a:pPr marL="338138" indent="-338138">
              <a:lnSpc>
                <a:spcPct val="80000"/>
              </a:lnSpc>
              <a:spcBef>
                <a:spcPct val="20000"/>
              </a:spcBef>
              <a:spcAft>
                <a:spcPts val="600"/>
              </a:spcAft>
              <a:buClr>
                <a:srgbClr val="FF9900"/>
              </a:buClr>
              <a:buSzPct val="92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dirty="0">
                <a:solidFill>
                  <a:schemeClr val="tx2"/>
                </a:solidFill>
                <a:latin typeface="+mn-ea"/>
              </a:rPr>
              <a:t>岩土技術測試雜誌</a:t>
            </a:r>
            <a:r>
              <a:rPr lang="en-US" altLang="zh-TW" dirty="0">
                <a:solidFill>
                  <a:schemeClr val="tx2"/>
                </a:solidFill>
                <a:latin typeface="+mn-ea"/>
              </a:rPr>
              <a:t>(GTJ) 1978~</a:t>
            </a:r>
            <a:r>
              <a:rPr lang="zh-TW" altLang="zh-TW" dirty="0" smtClean="0">
                <a:solidFill>
                  <a:schemeClr val="tx2"/>
                </a:solidFill>
                <a:latin typeface="+mn-ea"/>
              </a:rPr>
              <a:t>至今</a:t>
            </a:r>
            <a:endParaRPr lang="en-US" altLang="zh-TW" dirty="0">
              <a:solidFill>
                <a:schemeClr val="tx2"/>
              </a:solidFill>
              <a:latin typeface="+mn-ea"/>
            </a:endParaRPr>
          </a:p>
          <a:p>
            <a:pPr marL="338138" indent="-338138">
              <a:lnSpc>
                <a:spcPct val="80000"/>
              </a:lnSpc>
              <a:spcBef>
                <a:spcPct val="20000"/>
              </a:spcBef>
              <a:spcAft>
                <a:spcPts val="600"/>
              </a:spcAft>
              <a:buClr>
                <a:srgbClr val="FF9900"/>
              </a:buClr>
              <a:buSzPct val="92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dirty="0" smtClean="0">
                <a:solidFill>
                  <a:schemeClr val="tx2"/>
                </a:solidFill>
                <a:latin typeface="+mn-ea"/>
              </a:rPr>
              <a:t>土木工程</a:t>
            </a:r>
            <a:r>
              <a:rPr lang="zh-TW" altLang="zh-TW" dirty="0">
                <a:solidFill>
                  <a:schemeClr val="tx2"/>
                </a:solidFill>
                <a:latin typeface="+mn-ea"/>
              </a:rPr>
              <a:t>材料發展</a:t>
            </a:r>
            <a:r>
              <a:rPr lang="en-US" altLang="zh-TW" dirty="0">
                <a:solidFill>
                  <a:schemeClr val="tx2"/>
                </a:solidFill>
                <a:latin typeface="+mn-ea"/>
              </a:rPr>
              <a:t>(ACEM)</a:t>
            </a:r>
            <a:r>
              <a:rPr lang="zh-TW" altLang="en-US" dirty="0">
                <a:solidFill>
                  <a:schemeClr val="tx2"/>
                </a:solidFill>
                <a:latin typeface="+mn-ea"/>
              </a:rPr>
              <a:t> </a:t>
            </a:r>
            <a:r>
              <a:rPr lang="en-US" altLang="zh-TW" dirty="0">
                <a:solidFill>
                  <a:schemeClr val="tx2"/>
                </a:solidFill>
                <a:latin typeface="+mn-ea"/>
              </a:rPr>
              <a:t>2012~</a:t>
            </a:r>
            <a:r>
              <a:rPr lang="zh-TW" altLang="en-US" dirty="0">
                <a:solidFill>
                  <a:schemeClr val="tx2"/>
                </a:solidFill>
                <a:latin typeface="+mn-ea"/>
              </a:rPr>
              <a:t>至今 </a:t>
            </a:r>
            <a:endParaRPr lang="en-US" altLang="zh-TW" dirty="0">
              <a:solidFill>
                <a:schemeClr val="tx2"/>
              </a:solidFill>
              <a:latin typeface="+mn-ea"/>
            </a:endParaRPr>
          </a:p>
          <a:p>
            <a:pPr marL="338138" indent="-338138">
              <a:lnSpc>
                <a:spcPct val="80000"/>
              </a:lnSpc>
              <a:spcBef>
                <a:spcPct val="20000"/>
              </a:spcBef>
              <a:spcAft>
                <a:spcPts val="600"/>
              </a:spcAft>
              <a:buClr>
                <a:srgbClr val="FF9900"/>
              </a:buClr>
              <a:buSzPct val="92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dirty="0" smtClean="0">
                <a:solidFill>
                  <a:schemeClr val="tx2"/>
                </a:solidFill>
                <a:latin typeface="+mn-ea"/>
              </a:rPr>
              <a:t>材料</a:t>
            </a:r>
            <a:r>
              <a:rPr lang="zh-TW" altLang="zh-TW" dirty="0">
                <a:solidFill>
                  <a:schemeClr val="tx2"/>
                </a:solidFill>
                <a:latin typeface="+mn-ea"/>
              </a:rPr>
              <a:t>的性能及特徵</a:t>
            </a:r>
            <a:r>
              <a:rPr lang="en-US" altLang="zh-TW" dirty="0">
                <a:solidFill>
                  <a:schemeClr val="tx2"/>
                </a:solidFill>
                <a:latin typeface="+mn-ea"/>
              </a:rPr>
              <a:t>(MPC) 2012~</a:t>
            </a:r>
            <a:r>
              <a:rPr lang="zh-TW" altLang="en-US" dirty="0" smtClean="0">
                <a:solidFill>
                  <a:schemeClr val="tx2"/>
                </a:solidFill>
                <a:latin typeface="+mn-ea"/>
              </a:rPr>
              <a:t>至今</a:t>
            </a:r>
            <a:endParaRPr lang="en-US" altLang="zh-TW" dirty="0">
              <a:solidFill>
                <a:schemeClr val="tx2"/>
              </a:solidFill>
              <a:latin typeface="+mn-ea"/>
            </a:endParaRPr>
          </a:p>
          <a:p>
            <a:pPr marL="338138" indent="-338138">
              <a:lnSpc>
                <a:spcPct val="80000"/>
              </a:lnSpc>
              <a:spcBef>
                <a:spcPct val="20000"/>
              </a:spcBef>
              <a:spcAft>
                <a:spcPts val="600"/>
              </a:spcAft>
              <a:buClr>
                <a:srgbClr val="FF9900"/>
              </a:buClr>
              <a:buSzPct val="92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zh-TW" dirty="0" smtClean="0">
                <a:solidFill>
                  <a:schemeClr val="tx2"/>
                </a:solidFill>
                <a:latin typeface="+mn-ea"/>
              </a:rPr>
              <a:t>智能</a:t>
            </a:r>
            <a:r>
              <a:rPr lang="zh-TW" altLang="en-US" dirty="0">
                <a:solidFill>
                  <a:schemeClr val="tx2"/>
                </a:solidFill>
                <a:latin typeface="+mn-ea"/>
              </a:rPr>
              <a:t>與</a:t>
            </a:r>
            <a:r>
              <a:rPr lang="zh-TW" altLang="zh-TW" dirty="0">
                <a:solidFill>
                  <a:schemeClr val="tx2"/>
                </a:solidFill>
                <a:latin typeface="+mn-ea"/>
              </a:rPr>
              <a:t>可持續製造系統</a:t>
            </a:r>
            <a:r>
              <a:rPr lang="en-US" altLang="zh-TW" dirty="0">
                <a:solidFill>
                  <a:schemeClr val="tx2"/>
                </a:solidFill>
                <a:latin typeface="+mn-ea"/>
              </a:rPr>
              <a:t>(SSMS) </a:t>
            </a:r>
            <a:r>
              <a:rPr lang="zh-TW" altLang="en-US" dirty="0" smtClean="0">
                <a:solidFill>
                  <a:schemeClr val="tx2"/>
                </a:solidFill>
                <a:latin typeface="+mn-ea"/>
              </a:rPr>
              <a:t> </a:t>
            </a:r>
            <a:r>
              <a:rPr lang="en-US" altLang="zh-TW" dirty="0" smtClean="0">
                <a:solidFill>
                  <a:schemeClr val="tx2"/>
                </a:solidFill>
                <a:latin typeface="+mn-ea"/>
              </a:rPr>
              <a:t>2017</a:t>
            </a:r>
            <a:r>
              <a:rPr lang="en-US" altLang="zh-TW" dirty="0">
                <a:solidFill>
                  <a:schemeClr val="tx2"/>
                </a:solidFill>
                <a:latin typeface="+mn-ea"/>
              </a:rPr>
              <a:t>~</a:t>
            </a:r>
            <a:r>
              <a:rPr lang="zh-TW" altLang="en-US" dirty="0">
                <a:solidFill>
                  <a:schemeClr val="tx2"/>
                </a:solidFill>
                <a:latin typeface="+mn-ea"/>
              </a:rPr>
              <a:t>至今</a:t>
            </a:r>
            <a:r>
              <a:rPr lang="en-US" altLang="zh-TW" dirty="0">
                <a:solidFill>
                  <a:schemeClr val="tx2"/>
                </a:solidFill>
                <a:latin typeface="+mn-ea"/>
              </a:rPr>
              <a:t> </a:t>
            </a:r>
            <a:r>
              <a:rPr lang="en-US" altLang="zh-TW" dirty="0">
                <a:solidFill>
                  <a:srgbClr val="FF0000"/>
                </a:solidFill>
                <a:effectLst>
                  <a:outerShdw blurRad="38100" dist="38100" dir="2700000" algn="tl">
                    <a:srgbClr val="000000">
                      <a:alpha val="43137"/>
                    </a:srgbClr>
                  </a:outerShdw>
                </a:effectLst>
                <a:latin typeface="+mn-ea"/>
              </a:rPr>
              <a:t>NEW!</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410" y="5409248"/>
            <a:ext cx="89535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74320" y="1869768"/>
            <a:ext cx="11567160" cy="387798"/>
          </a:xfrm>
          <a:prstGeom prst="rect">
            <a:avLst/>
          </a:prstGeom>
        </p:spPr>
        <p:txBody>
          <a:bodyPr wrap="square">
            <a:spAutoFit/>
          </a:bodyPr>
          <a:lstStyle/>
          <a:p>
            <a:pPr>
              <a:lnSpc>
                <a:spcPct val="80000"/>
              </a:lnSpc>
              <a:spcBef>
                <a:spcPct val="20000"/>
              </a:spcBef>
              <a:spcAft>
                <a:spcPts val="600"/>
              </a:spcAft>
              <a:buClr>
                <a:srgbClr val="FF9900"/>
              </a:buClr>
              <a:buSzPct val="920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zh-TW" altLang="en-US" sz="2400" b="1" dirty="0">
                <a:solidFill>
                  <a:schemeClr val="tx2"/>
                </a:solidFill>
                <a:latin typeface="+mn-ea"/>
              </a:rPr>
              <a:t>收錄</a:t>
            </a:r>
            <a:r>
              <a:rPr lang="en-US" altLang="zh-TW" sz="2400" b="1" dirty="0">
                <a:solidFill>
                  <a:schemeClr val="tx2"/>
                </a:solidFill>
                <a:latin typeface="+mn-ea"/>
              </a:rPr>
              <a:t>ASTM</a:t>
            </a:r>
            <a:r>
              <a:rPr lang="zh-TW" altLang="en-US" sz="2400" b="1" dirty="0">
                <a:solidFill>
                  <a:schemeClr val="tx2"/>
                </a:solidFill>
                <a:latin typeface="+mn-ea"/>
              </a:rPr>
              <a:t>世界著名</a:t>
            </a:r>
            <a:r>
              <a:rPr lang="zh-TW" altLang="en-US" sz="2400" b="1" dirty="0" smtClean="0">
                <a:solidFill>
                  <a:schemeClr val="tx2"/>
                </a:solidFill>
                <a:latin typeface="+mn-ea"/>
              </a:rPr>
              <a:t>的</a:t>
            </a:r>
            <a:r>
              <a:rPr lang="en-US" altLang="zh-TW" sz="2400" b="1" dirty="0">
                <a:solidFill>
                  <a:schemeClr val="tx2"/>
                </a:solidFill>
                <a:latin typeface="+mn-ea"/>
              </a:rPr>
              <a:t>9</a:t>
            </a:r>
            <a:r>
              <a:rPr lang="zh-TW" altLang="en-US" sz="2400" b="1" dirty="0" smtClean="0">
                <a:solidFill>
                  <a:schemeClr val="tx2"/>
                </a:solidFill>
                <a:latin typeface="+mn-ea"/>
              </a:rPr>
              <a:t>本</a:t>
            </a:r>
            <a:r>
              <a:rPr lang="zh-TW" altLang="en-US" sz="2400" b="1" dirty="0">
                <a:solidFill>
                  <a:schemeClr val="tx2"/>
                </a:solidFill>
                <a:latin typeface="+mn-ea"/>
              </a:rPr>
              <a:t>現行及歷史期刊文獻，共</a:t>
            </a:r>
            <a:r>
              <a:rPr lang="en-US" altLang="zh-TW" sz="2400" b="1" dirty="0">
                <a:solidFill>
                  <a:schemeClr val="tx2"/>
                </a:solidFill>
                <a:latin typeface="+mn-ea"/>
              </a:rPr>
              <a:t>16,800</a:t>
            </a:r>
            <a:r>
              <a:rPr lang="zh-TW" altLang="en-US" sz="2400" b="1" dirty="0">
                <a:solidFill>
                  <a:schemeClr val="tx2"/>
                </a:solidFill>
                <a:latin typeface="+mn-ea"/>
              </a:rPr>
              <a:t>篇經同儕審核的文章內容</a:t>
            </a:r>
            <a:endParaRPr lang="en-US" altLang="zh-TW" sz="2400" b="1" dirty="0">
              <a:solidFill>
                <a:schemeClr val="tx2"/>
              </a:solidFill>
              <a:latin typeface="+mn-ea"/>
            </a:endParaRPr>
          </a:p>
        </p:txBody>
      </p:sp>
    </p:spTree>
    <p:extLst>
      <p:ext uri="{BB962C8B-B14F-4D97-AF65-F5344CB8AC3E}">
        <p14:creationId xmlns:p14="http://schemas.microsoft.com/office/powerpoint/2010/main" val="1408005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7316" y="623329"/>
            <a:ext cx="11029616" cy="1013800"/>
          </a:xfrm>
        </p:spPr>
        <p:txBody>
          <a:bodyPr>
            <a:normAutofit/>
          </a:bodyPr>
          <a:lstStyle/>
          <a:p>
            <a:r>
              <a:rPr lang="zh-TW" altLang="en-US" sz="3200" b="1" dirty="0" smtClean="0">
                <a:latin typeface="+mj-ea"/>
                <a:cs typeface="Verdana" panose="020B0604030504040204" pitchFamily="34" charset="0"/>
              </a:rPr>
              <a:t>其他</a:t>
            </a:r>
            <a:r>
              <a:rPr lang="zh-TW" altLang="en-US" sz="3200" b="1" dirty="0">
                <a:latin typeface="+mj-ea"/>
                <a:cs typeface="Verdana" panose="020B0604030504040204" pitchFamily="34" charset="0"/>
              </a:rPr>
              <a:t>歷史文獻</a:t>
            </a:r>
            <a:r>
              <a:rPr lang="zh-TW" altLang="en-US" sz="3200" b="1" dirty="0" smtClean="0">
                <a:latin typeface="+mj-ea"/>
                <a:cs typeface="Verdana" panose="020B0604030504040204" pitchFamily="34" charset="0"/>
              </a:rPr>
              <a:t>收錄</a:t>
            </a:r>
            <a:endParaRPr lang="zh-TW" altLang="en-US" sz="3200" b="1" dirty="0">
              <a:latin typeface="+mj-ea"/>
              <a:cs typeface="Verdana" panose="020B0604030504040204" pitchFamily="34" charset="0"/>
            </a:endParaRPr>
          </a:p>
        </p:txBody>
      </p:sp>
      <p:sp>
        <p:nvSpPr>
          <p:cNvPr id="4" name="矩形 3"/>
          <p:cNvSpPr/>
          <p:nvPr/>
        </p:nvSpPr>
        <p:spPr>
          <a:xfrm>
            <a:off x="278524" y="1991990"/>
            <a:ext cx="11639156" cy="3046988"/>
          </a:xfrm>
          <a:prstGeom prst="rect">
            <a:avLst/>
          </a:prstGeom>
        </p:spPr>
        <p:txBody>
          <a:bodyPr wrap="square">
            <a:spAutoFit/>
          </a:bodyPr>
          <a:lstStyle/>
          <a:p>
            <a:pPr marL="342900" indent="-342900">
              <a:buClr>
                <a:srgbClr val="B3D2DF"/>
              </a:buClr>
              <a:buFont typeface="Wingdings" panose="05000000000000000000" pitchFamily="2" charset="2"/>
              <a:buChar char="n"/>
            </a:pPr>
            <a:r>
              <a:rPr lang="en-US" altLang="zh-TW" sz="2400" b="1" dirty="0" smtClean="0">
                <a:solidFill>
                  <a:schemeClr val="bg1">
                    <a:lumMod val="10000"/>
                  </a:schemeClr>
                </a:solidFill>
                <a:latin typeface="+mn-ea"/>
              </a:rPr>
              <a:t>Proceedings</a:t>
            </a:r>
            <a:r>
              <a:rPr lang="zh-TW" altLang="en-US" sz="2400" b="1" dirty="0" smtClean="0">
                <a:solidFill>
                  <a:schemeClr val="bg1">
                    <a:lumMod val="10000"/>
                  </a:schemeClr>
                </a:solidFill>
                <a:latin typeface="+mn-ea"/>
              </a:rPr>
              <a:t> 會議論文</a:t>
            </a:r>
            <a:endParaRPr lang="en-US" altLang="zh-TW" sz="2400" b="1" dirty="0">
              <a:solidFill>
                <a:schemeClr val="bg1">
                  <a:lumMod val="10000"/>
                </a:schemeClr>
              </a:solidFill>
              <a:latin typeface="+mn-ea"/>
            </a:endParaRPr>
          </a:p>
          <a:p>
            <a:r>
              <a:rPr lang="zh-TW" altLang="en-US" sz="2400" dirty="0">
                <a:solidFill>
                  <a:schemeClr val="tx2"/>
                </a:solidFill>
                <a:latin typeface="+mn-ea"/>
              </a:rPr>
              <a:t>追溯</a:t>
            </a:r>
            <a:r>
              <a:rPr lang="en-US" altLang="zh-TW" sz="2400" dirty="0">
                <a:solidFill>
                  <a:schemeClr val="tx2"/>
                </a:solidFill>
                <a:latin typeface="+mn-ea"/>
              </a:rPr>
              <a:t>1909 </a:t>
            </a:r>
            <a:r>
              <a:rPr lang="en-US" altLang="zh-TW" sz="2400" dirty="0" smtClean="0">
                <a:solidFill>
                  <a:schemeClr val="tx2"/>
                </a:solidFill>
                <a:latin typeface="+mn-ea"/>
              </a:rPr>
              <a:t>- 1965</a:t>
            </a:r>
            <a:r>
              <a:rPr lang="zh-TW" altLang="en-US" sz="2400" dirty="0" smtClean="0">
                <a:solidFill>
                  <a:schemeClr val="tx2"/>
                </a:solidFill>
                <a:latin typeface="+mn-ea"/>
              </a:rPr>
              <a:t>年</a:t>
            </a:r>
            <a:r>
              <a:rPr lang="en-US" altLang="zh-TW" sz="2400" dirty="0" smtClean="0">
                <a:solidFill>
                  <a:schemeClr val="tx2"/>
                </a:solidFill>
                <a:latin typeface="+mn-ea"/>
              </a:rPr>
              <a:t> </a:t>
            </a:r>
            <a:r>
              <a:rPr lang="en-US" altLang="zh-TW" sz="2400" dirty="0">
                <a:solidFill>
                  <a:schemeClr val="tx2"/>
                </a:solidFill>
                <a:latin typeface="+mn-ea"/>
              </a:rPr>
              <a:t>ASTM</a:t>
            </a:r>
            <a:r>
              <a:rPr lang="zh-TW" altLang="en-US" sz="2400" dirty="0">
                <a:solidFill>
                  <a:schemeClr val="tx2"/>
                </a:solidFill>
                <a:latin typeface="+mn-ea"/>
              </a:rPr>
              <a:t>年度國際研討會所產出的會議論文</a:t>
            </a:r>
            <a:endParaRPr lang="en-US" altLang="zh-TW" sz="2400" dirty="0">
              <a:solidFill>
                <a:schemeClr val="tx2"/>
              </a:solidFill>
              <a:latin typeface="+mn-ea"/>
            </a:endParaRPr>
          </a:p>
          <a:p>
            <a:pPr marL="342900" indent="-342900">
              <a:buClr>
                <a:srgbClr val="8ABED0"/>
              </a:buClr>
              <a:buFont typeface="Wingdings" panose="05000000000000000000" pitchFamily="2" charset="2"/>
              <a:buChar char="n"/>
            </a:pPr>
            <a:r>
              <a:rPr lang="en-US" altLang="zh-TW" sz="2400" b="1" dirty="0">
                <a:solidFill>
                  <a:schemeClr val="bg1">
                    <a:lumMod val="10000"/>
                  </a:schemeClr>
                </a:solidFill>
                <a:latin typeface="+mn-ea"/>
              </a:rPr>
              <a:t>ASTM </a:t>
            </a:r>
            <a:r>
              <a:rPr lang="en-US" altLang="zh-TW" sz="2400" b="1" dirty="0" smtClean="0">
                <a:solidFill>
                  <a:schemeClr val="bg1">
                    <a:lumMod val="10000"/>
                  </a:schemeClr>
                </a:solidFill>
                <a:latin typeface="+mn-ea"/>
              </a:rPr>
              <a:t>Bulletin</a:t>
            </a:r>
            <a:r>
              <a:rPr lang="zh-TW" altLang="en-US" sz="2400" b="1" dirty="0" smtClean="0">
                <a:solidFill>
                  <a:schemeClr val="bg1">
                    <a:lumMod val="10000"/>
                  </a:schemeClr>
                </a:solidFill>
                <a:latin typeface="+mn-ea"/>
              </a:rPr>
              <a:t> 布告欄</a:t>
            </a:r>
            <a:endParaRPr lang="en-US" altLang="zh-TW" sz="2400" b="1" dirty="0" smtClean="0">
              <a:solidFill>
                <a:schemeClr val="bg1">
                  <a:lumMod val="10000"/>
                </a:schemeClr>
              </a:solidFill>
              <a:latin typeface="+mn-ea"/>
            </a:endParaRPr>
          </a:p>
          <a:p>
            <a:r>
              <a:rPr lang="zh-TW" altLang="en-US" sz="2400" dirty="0" smtClean="0">
                <a:solidFill>
                  <a:schemeClr val="tx2"/>
                </a:solidFill>
                <a:latin typeface="+mn-ea"/>
              </a:rPr>
              <a:t>追溯</a:t>
            </a:r>
            <a:r>
              <a:rPr lang="zh-TW" altLang="en-US" sz="2400" dirty="0">
                <a:solidFill>
                  <a:schemeClr val="tx2"/>
                </a:solidFill>
                <a:latin typeface="+mn-ea"/>
              </a:rPr>
              <a:t>於</a:t>
            </a:r>
            <a:r>
              <a:rPr lang="en-US" altLang="zh-TW" sz="2400" dirty="0">
                <a:solidFill>
                  <a:schemeClr val="tx2"/>
                </a:solidFill>
                <a:latin typeface="+mn-ea"/>
              </a:rPr>
              <a:t>1921 </a:t>
            </a:r>
            <a:r>
              <a:rPr lang="en-US" altLang="zh-TW" sz="2400" dirty="0" smtClean="0">
                <a:solidFill>
                  <a:schemeClr val="tx2"/>
                </a:solidFill>
                <a:latin typeface="+mn-ea"/>
              </a:rPr>
              <a:t>- </a:t>
            </a:r>
            <a:r>
              <a:rPr lang="en-US" altLang="zh-TW" sz="2400" dirty="0">
                <a:solidFill>
                  <a:schemeClr val="tx2"/>
                </a:solidFill>
                <a:latin typeface="+mn-ea"/>
              </a:rPr>
              <a:t>1960</a:t>
            </a:r>
            <a:r>
              <a:rPr lang="zh-TW" altLang="en-US" sz="2400" dirty="0">
                <a:solidFill>
                  <a:schemeClr val="tx2"/>
                </a:solidFill>
                <a:latin typeface="+mn-ea"/>
              </a:rPr>
              <a:t>年</a:t>
            </a:r>
            <a:r>
              <a:rPr lang="en-US" altLang="zh-TW" sz="2400" dirty="0">
                <a:solidFill>
                  <a:schemeClr val="tx2"/>
                </a:solidFill>
                <a:latin typeface="+mn-ea"/>
              </a:rPr>
              <a:t> </a:t>
            </a:r>
            <a:r>
              <a:rPr lang="zh-TW" altLang="en-US" sz="2400" dirty="0">
                <a:solidFill>
                  <a:schemeClr val="tx2"/>
                </a:solidFill>
                <a:latin typeface="+mn-ea"/>
              </a:rPr>
              <a:t> </a:t>
            </a:r>
            <a:r>
              <a:rPr lang="en-US" altLang="zh-TW" sz="2400" dirty="0">
                <a:solidFill>
                  <a:schemeClr val="tx2"/>
                </a:solidFill>
                <a:latin typeface="+mn-ea"/>
              </a:rPr>
              <a:t>ASTM member magazine</a:t>
            </a:r>
            <a:r>
              <a:rPr lang="zh-TW" altLang="en-US" sz="2400" dirty="0">
                <a:solidFill>
                  <a:schemeClr val="tx2"/>
                </a:solidFill>
                <a:latin typeface="+mn-ea"/>
              </a:rPr>
              <a:t>季刊雜誌，內容包含技術委員會的活動、發表刊物及技術</a:t>
            </a:r>
            <a:r>
              <a:rPr lang="zh-TW" altLang="en-US" sz="2400" dirty="0" smtClean="0">
                <a:solidFill>
                  <a:schemeClr val="tx2"/>
                </a:solidFill>
                <a:latin typeface="+mn-ea"/>
              </a:rPr>
              <a:t>論文</a:t>
            </a:r>
            <a:endParaRPr lang="en-US" altLang="zh-TW" sz="2400" b="1" dirty="0" smtClean="0">
              <a:solidFill>
                <a:schemeClr val="bg1">
                  <a:lumMod val="10000"/>
                </a:schemeClr>
              </a:solidFill>
              <a:latin typeface="+mn-ea"/>
            </a:endParaRPr>
          </a:p>
          <a:p>
            <a:pPr marL="342900" indent="-342900">
              <a:buClr>
                <a:srgbClr val="B3D2DF"/>
              </a:buClr>
              <a:buFont typeface="Wingdings" panose="05000000000000000000" pitchFamily="2" charset="2"/>
              <a:buChar char="n"/>
            </a:pPr>
            <a:r>
              <a:rPr lang="en-US" altLang="zh-TW" sz="2400" b="1" dirty="0" smtClean="0">
                <a:solidFill>
                  <a:schemeClr val="bg1">
                    <a:lumMod val="10000"/>
                  </a:schemeClr>
                </a:solidFill>
                <a:latin typeface="+mn-ea"/>
              </a:rPr>
              <a:t>Materials Research &amp; Standards</a:t>
            </a:r>
            <a:r>
              <a:rPr lang="zh-TW" altLang="en-US" sz="2400" b="1" dirty="0" smtClean="0">
                <a:solidFill>
                  <a:schemeClr val="bg1">
                    <a:lumMod val="10000"/>
                  </a:schemeClr>
                </a:solidFill>
                <a:latin typeface="+mn-ea"/>
                <a:cs typeface="Verdana" panose="020B0604030504040204" pitchFamily="34" charset="0"/>
              </a:rPr>
              <a:t>材料搜尋和標準文件</a:t>
            </a:r>
            <a:endParaRPr lang="en-US" altLang="zh-TW" sz="2400" b="1" dirty="0" smtClean="0">
              <a:solidFill>
                <a:schemeClr val="bg1">
                  <a:lumMod val="10000"/>
                </a:schemeClr>
              </a:solidFill>
              <a:latin typeface="+mn-ea"/>
            </a:endParaRPr>
          </a:p>
          <a:p>
            <a:r>
              <a:rPr lang="zh-TW" altLang="en-US" sz="2400" dirty="0" smtClean="0">
                <a:solidFill>
                  <a:schemeClr val="tx2"/>
                </a:solidFill>
                <a:latin typeface="+mn-ea"/>
              </a:rPr>
              <a:t>追溯於</a:t>
            </a:r>
            <a:r>
              <a:rPr lang="en-US" altLang="zh-TW" sz="2400" dirty="0">
                <a:solidFill>
                  <a:schemeClr val="tx2"/>
                </a:solidFill>
                <a:latin typeface="+mn-ea"/>
              </a:rPr>
              <a:t>1961 </a:t>
            </a:r>
            <a:r>
              <a:rPr lang="en-US" altLang="zh-TW" sz="2400" dirty="0" smtClean="0">
                <a:solidFill>
                  <a:schemeClr val="tx2"/>
                </a:solidFill>
                <a:latin typeface="+mn-ea"/>
              </a:rPr>
              <a:t>-1972</a:t>
            </a:r>
            <a:r>
              <a:rPr lang="zh-TW" altLang="en-US" sz="2400" dirty="0" smtClean="0">
                <a:solidFill>
                  <a:schemeClr val="tx2"/>
                </a:solidFill>
                <a:latin typeface="+mn-ea"/>
              </a:rPr>
              <a:t>年</a:t>
            </a:r>
            <a:r>
              <a:rPr lang="en-US" altLang="zh-TW" sz="2400" dirty="0" smtClean="0">
                <a:solidFill>
                  <a:schemeClr val="tx2"/>
                </a:solidFill>
                <a:latin typeface="+mn-ea"/>
              </a:rPr>
              <a:t> </a:t>
            </a:r>
            <a:r>
              <a:rPr lang="zh-TW" altLang="en-US" sz="2400" dirty="0" smtClean="0">
                <a:solidFill>
                  <a:schemeClr val="tx2"/>
                </a:solidFill>
                <a:latin typeface="+mn-ea"/>
              </a:rPr>
              <a:t> </a:t>
            </a:r>
            <a:r>
              <a:rPr lang="en-US" altLang="zh-TW" sz="2400" dirty="0">
                <a:solidFill>
                  <a:schemeClr val="tx2"/>
                </a:solidFill>
                <a:latin typeface="+mn-ea"/>
              </a:rPr>
              <a:t>ASTM member </a:t>
            </a:r>
            <a:r>
              <a:rPr lang="en-US" altLang="zh-TW" sz="2400" dirty="0" smtClean="0">
                <a:solidFill>
                  <a:schemeClr val="tx2"/>
                </a:solidFill>
                <a:latin typeface="+mn-ea"/>
              </a:rPr>
              <a:t>magazine</a:t>
            </a:r>
            <a:r>
              <a:rPr lang="zh-TW" altLang="en-US" sz="2400" dirty="0" smtClean="0">
                <a:solidFill>
                  <a:schemeClr val="tx2"/>
                </a:solidFill>
                <a:latin typeface="+mn-ea"/>
              </a:rPr>
              <a:t>月刊</a:t>
            </a:r>
            <a:r>
              <a:rPr lang="zh-TW" altLang="en-US" sz="2400" dirty="0">
                <a:solidFill>
                  <a:schemeClr val="tx2"/>
                </a:solidFill>
                <a:latin typeface="+mn-ea"/>
              </a:rPr>
              <a:t>雜誌</a:t>
            </a:r>
            <a:r>
              <a:rPr lang="en-US" altLang="zh-TW" sz="2400" dirty="0" smtClean="0">
                <a:solidFill>
                  <a:schemeClr val="tx2"/>
                </a:solidFill>
                <a:latin typeface="+mn-ea"/>
              </a:rPr>
              <a:t>.</a:t>
            </a:r>
            <a:r>
              <a:rPr lang="zh-TW" altLang="en-US" sz="2400" dirty="0">
                <a:solidFill>
                  <a:schemeClr val="tx2"/>
                </a:solidFill>
                <a:latin typeface="+mn-ea"/>
              </a:rPr>
              <a:t>內容包含技術委員會的活動、發表刊物及技術</a:t>
            </a:r>
            <a:r>
              <a:rPr lang="zh-TW" altLang="en-US" sz="2400" dirty="0" smtClean="0">
                <a:solidFill>
                  <a:schemeClr val="tx2"/>
                </a:solidFill>
                <a:latin typeface="+mn-ea"/>
              </a:rPr>
              <a:t>論文</a:t>
            </a:r>
            <a:endParaRPr lang="en-US" altLang="zh-TW" sz="2400" dirty="0">
              <a:solidFill>
                <a:schemeClr val="tx2"/>
              </a:solidFill>
              <a:latin typeface="+mn-ea"/>
            </a:endParaRPr>
          </a:p>
        </p:txBody>
      </p:sp>
    </p:spTree>
    <p:extLst>
      <p:ext uri="{BB962C8B-B14F-4D97-AF65-F5344CB8AC3E}">
        <p14:creationId xmlns:p14="http://schemas.microsoft.com/office/powerpoint/2010/main" val="4049165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4916" y="653809"/>
            <a:ext cx="11029616" cy="1013800"/>
          </a:xfrm>
        </p:spPr>
        <p:txBody>
          <a:bodyPr>
            <a:noAutofit/>
          </a:bodyPr>
          <a:lstStyle/>
          <a:p>
            <a:r>
              <a:rPr lang="en-US" altLang="zh-TW" sz="3200" b="1" dirty="0">
                <a:latin typeface="+mj-ea"/>
                <a:cs typeface="Verdana" panose="020B0604030504040204" pitchFamily="34" charset="0"/>
              </a:rPr>
              <a:t>ASTM Training</a:t>
            </a:r>
            <a:br>
              <a:rPr lang="en-US" altLang="zh-TW" sz="3200" b="1" dirty="0">
                <a:latin typeface="+mj-ea"/>
                <a:cs typeface="Verdana" panose="020B0604030504040204" pitchFamily="34" charset="0"/>
              </a:rPr>
            </a:br>
            <a:r>
              <a:rPr lang="en-US" altLang="zh-TW" sz="3200" b="1" dirty="0">
                <a:latin typeface="+mj-ea"/>
                <a:cs typeface="Verdana" panose="020B0604030504040204" pitchFamily="34" charset="0"/>
              </a:rPr>
              <a:t>and E-Learning</a:t>
            </a:r>
            <a:r>
              <a:rPr lang="zh-TW" altLang="en-US" sz="3200" b="1" dirty="0">
                <a:latin typeface="+mj-ea"/>
                <a:cs typeface="Verdana" panose="020B0604030504040204" pitchFamily="34" charset="0"/>
              </a:rPr>
              <a:t> </a:t>
            </a:r>
            <a:r>
              <a:rPr lang="en-US" altLang="zh-TW" sz="3200" b="1" dirty="0">
                <a:latin typeface="+mj-ea"/>
                <a:cs typeface="Verdana" panose="020B0604030504040204" pitchFamily="34" charset="0"/>
              </a:rPr>
              <a:t>-</a:t>
            </a:r>
            <a:r>
              <a:rPr lang="zh-TW" altLang="en-US" sz="3200" b="1" dirty="0">
                <a:latin typeface="+mj-ea"/>
                <a:cs typeface="Verdana" panose="020B0604030504040204" pitchFamily="34" charset="0"/>
              </a:rPr>
              <a:t> 實踐標準的培訓</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530"/>
          <a:stretch/>
        </p:blipFill>
        <p:spPr bwMode="auto">
          <a:xfrm>
            <a:off x="149543" y="1907735"/>
            <a:ext cx="1587817" cy="219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8003"/>
          <a:stretch/>
        </p:blipFill>
        <p:spPr bwMode="auto">
          <a:xfrm>
            <a:off x="2450785" y="1878924"/>
            <a:ext cx="234981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2506027" y="2993578"/>
            <a:ext cx="2239329" cy="369332"/>
          </a:xfrm>
          <a:prstGeom prst="rect">
            <a:avLst/>
          </a:prstGeom>
          <a:noFill/>
        </p:spPr>
        <p:txBody>
          <a:bodyPr wrap="square" rtlCol="0">
            <a:spAutoFit/>
          </a:bodyPr>
          <a:lstStyle/>
          <a:p>
            <a:r>
              <a:rPr lang="zh-TW" altLang="en-US" b="1" dirty="0">
                <a:solidFill>
                  <a:schemeClr val="bg2">
                    <a:lumMod val="10000"/>
                  </a:schemeClr>
                </a:solidFill>
              </a:rPr>
              <a:t>線上自我學習課程</a:t>
            </a:r>
          </a:p>
        </p:txBody>
      </p:sp>
      <p:sp>
        <p:nvSpPr>
          <p:cNvPr id="9" name="文字方塊 8"/>
          <p:cNvSpPr txBox="1"/>
          <p:nvPr/>
        </p:nvSpPr>
        <p:spPr>
          <a:xfrm>
            <a:off x="5814304" y="2993578"/>
            <a:ext cx="2239329" cy="369332"/>
          </a:xfrm>
          <a:prstGeom prst="rect">
            <a:avLst/>
          </a:prstGeom>
          <a:noFill/>
        </p:spPr>
        <p:txBody>
          <a:bodyPr wrap="square" rtlCol="0">
            <a:spAutoFit/>
          </a:bodyPr>
          <a:lstStyle/>
          <a:p>
            <a:r>
              <a:rPr lang="zh-TW" altLang="en-US" b="1" dirty="0">
                <a:solidFill>
                  <a:schemeClr val="bg2">
                    <a:lumMod val="10000"/>
                  </a:schemeClr>
                </a:solidFill>
              </a:rPr>
              <a:t>專人指導</a:t>
            </a:r>
            <a:r>
              <a:rPr lang="zh-TW" altLang="en-US" b="1" dirty="0" smtClean="0">
                <a:solidFill>
                  <a:schemeClr val="bg2">
                    <a:lumMod val="10000"/>
                  </a:schemeClr>
                </a:solidFill>
              </a:rPr>
              <a:t>學習</a:t>
            </a:r>
            <a:r>
              <a:rPr lang="zh-TW" altLang="en-US" b="1" dirty="0">
                <a:solidFill>
                  <a:schemeClr val="bg2">
                    <a:lumMod val="10000"/>
                  </a:schemeClr>
                </a:solidFill>
              </a:rPr>
              <a:t>課程</a:t>
            </a:r>
          </a:p>
        </p:txBody>
      </p:sp>
      <p:sp>
        <p:nvSpPr>
          <p:cNvPr id="10" name="文字方塊 9"/>
          <p:cNvSpPr txBox="1"/>
          <p:nvPr/>
        </p:nvSpPr>
        <p:spPr>
          <a:xfrm>
            <a:off x="8929684" y="3003198"/>
            <a:ext cx="2859346" cy="646331"/>
          </a:xfrm>
          <a:prstGeom prst="rect">
            <a:avLst/>
          </a:prstGeom>
          <a:noFill/>
        </p:spPr>
        <p:txBody>
          <a:bodyPr wrap="square" rtlCol="0">
            <a:spAutoFit/>
          </a:bodyPr>
          <a:lstStyle/>
          <a:p>
            <a:r>
              <a:rPr lang="zh-TW" altLang="en-US" b="1" dirty="0">
                <a:solidFill>
                  <a:schemeClr val="bg2">
                    <a:lumMod val="10000"/>
                  </a:schemeClr>
                </a:solidFill>
              </a:rPr>
              <a:t>參與</a:t>
            </a:r>
            <a:r>
              <a:rPr lang="en-US" altLang="zh-TW" b="1" dirty="0" smtClean="0">
                <a:solidFill>
                  <a:schemeClr val="bg2">
                    <a:lumMod val="10000"/>
                  </a:schemeClr>
                </a:solidFill>
              </a:rPr>
              <a:t>ASTM Webinar Series </a:t>
            </a:r>
            <a:r>
              <a:rPr lang="zh-TW" altLang="en-US" b="1" dirty="0" smtClean="0">
                <a:solidFill>
                  <a:schemeClr val="bg2">
                    <a:lumMod val="10000"/>
                  </a:schemeClr>
                </a:solidFill>
              </a:rPr>
              <a:t>培訓</a:t>
            </a:r>
            <a:r>
              <a:rPr lang="zh-TW" altLang="en-US" b="1" dirty="0">
                <a:solidFill>
                  <a:schemeClr val="bg2">
                    <a:lumMod val="10000"/>
                  </a:schemeClr>
                </a:solidFill>
              </a:rPr>
              <a:t>課程</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444240"/>
            <a:ext cx="4221481" cy="314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715001" y="3422921"/>
            <a:ext cx="2865120" cy="3416320"/>
          </a:xfrm>
          <a:prstGeom prst="rect">
            <a:avLst/>
          </a:prstGeom>
        </p:spPr>
        <p:txBody>
          <a:bodyPr wrap="square">
            <a:spAutoFit/>
          </a:bodyPr>
          <a:lstStyle/>
          <a:p>
            <a:r>
              <a:rPr lang="en-US" altLang="zh-TW" b="1" dirty="0" smtClean="0">
                <a:solidFill>
                  <a:schemeClr val="bg1">
                    <a:lumMod val="25000"/>
                  </a:schemeClr>
                </a:solidFill>
              </a:rPr>
              <a:t>-Asphalt </a:t>
            </a:r>
            <a:r>
              <a:rPr lang="en-US" altLang="zh-TW" b="1" dirty="0">
                <a:solidFill>
                  <a:schemeClr val="bg1">
                    <a:lumMod val="25000"/>
                  </a:schemeClr>
                </a:solidFill>
              </a:rPr>
              <a:t>Lab Technician </a:t>
            </a:r>
            <a:r>
              <a:rPr lang="en-US" altLang="zh-TW" b="1" dirty="0" smtClean="0">
                <a:solidFill>
                  <a:schemeClr val="bg1">
                    <a:lumMod val="25000"/>
                  </a:schemeClr>
                </a:solidFill>
              </a:rPr>
              <a:t>Training</a:t>
            </a:r>
          </a:p>
          <a:p>
            <a:r>
              <a:rPr lang="en-US" altLang="zh-TW" b="1" dirty="0" smtClean="0">
                <a:solidFill>
                  <a:schemeClr val="bg1">
                    <a:lumMod val="25000"/>
                  </a:schemeClr>
                </a:solidFill>
              </a:rPr>
              <a:t>-Coal Chemistry</a:t>
            </a:r>
            <a:endParaRPr lang="en-US" altLang="zh-TW" b="1" dirty="0">
              <a:solidFill>
                <a:schemeClr val="bg1">
                  <a:lumMod val="25000"/>
                </a:schemeClr>
              </a:solidFill>
            </a:endParaRPr>
          </a:p>
          <a:p>
            <a:r>
              <a:rPr lang="en-US" altLang="zh-TW" b="1" dirty="0" smtClean="0">
                <a:solidFill>
                  <a:schemeClr val="bg1">
                    <a:lumMod val="25000"/>
                  </a:schemeClr>
                </a:solidFill>
              </a:rPr>
              <a:t>-Corrosion</a:t>
            </a:r>
            <a:endParaRPr lang="en-US" altLang="zh-TW" b="1" dirty="0">
              <a:solidFill>
                <a:schemeClr val="bg1">
                  <a:lumMod val="25000"/>
                </a:schemeClr>
              </a:solidFill>
            </a:endParaRPr>
          </a:p>
          <a:p>
            <a:r>
              <a:rPr lang="en-US" altLang="zh-TW" b="1" dirty="0" smtClean="0">
                <a:solidFill>
                  <a:schemeClr val="bg1">
                    <a:lumMod val="25000"/>
                  </a:schemeClr>
                </a:solidFill>
              </a:rPr>
              <a:t>-Environmental</a:t>
            </a:r>
            <a:endParaRPr lang="en-US" altLang="zh-TW" b="1" dirty="0">
              <a:solidFill>
                <a:schemeClr val="bg1">
                  <a:lumMod val="25000"/>
                </a:schemeClr>
              </a:solidFill>
            </a:endParaRPr>
          </a:p>
          <a:p>
            <a:r>
              <a:rPr lang="en-US" altLang="zh-TW" b="1" dirty="0" smtClean="0">
                <a:solidFill>
                  <a:schemeClr val="bg1">
                    <a:lumMod val="25000"/>
                  </a:schemeClr>
                </a:solidFill>
              </a:rPr>
              <a:t>-Light </a:t>
            </a:r>
            <a:r>
              <a:rPr lang="en-US" altLang="zh-TW" b="1" dirty="0">
                <a:solidFill>
                  <a:schemeClr val="bg1">
                    <a:lumMod val="25000"/>
                  </a:schemeClr>
                </a:solidFill>
              </a:rPr>
              <a:t>Sport </a:t>
            </a:r>
            <a:r>
              <a:rPr lang="en-US" altLang="zh-TW" b="1" dirty="0" smtClean="0">
                <a:solidFill>
                  <a:schemeClr val="bg1">
                    <a:lumMod val="25000"/>
                  </a:schemeClr>
                </a:solidFill>
              </a:rPr>
              <a:t>Aircraft</a:t>
            </a:r>
            <a:endParaRPr lang="en-US" altLang="zh-TW" b="1" dirty="0">
              <a:solidFill>
                <a:schemeClr val="bg1">
                  <a:lumMod val="25000"/>
                </a:schemeClr>
              </a:solidFill>
            </a:endParaRPr>
          </a:p>
          <a:p>
            <a:r>
              <a:rPr lang="en-US" altLang="zh-TW" b="1" dirty="0" smtClean="0">
                <a:solidFill>
                  <a:schemeClr val="bg1">
                    <a:lumMod val="25000"/>
                  </a:schemeClr>
                </a:solidFill>
              </a:rPr>
              <a:t>-Oxygen</a:t>
            </a:r>
            <a:endParaRPr lang="en-US" altLang="zh-TW" b="1" dirty="0">
              <a:solidFill>
                <a:schemeClr val="bg1">
                  <a:lumMod val="25000"/>
                </a:schemeClr>
              </a:solidFill>
            </a:endParaRPr>
          </a:p>
          <a:p>
            <a:r>
              <a:rPr lang="en-US" altLang="zh-TW" b="1" dirty="0" smtClean="0">
                <a:solidFill>
                  <a:schemeClr val="bg1">
                    <a:lumMod val="25000"/>
                  </a:schemeClr>
                </a:solidFill>
              </a:rPr>
              <a:t>-Petroleum</a:t>
            </a:r>
            <a:endParaRPr lang="en-US" altLang="zh-TW" b="1" dirty="0">
              <a:solidFill>
                <a:schemeClr val="bg1">
                  <a:lumMod val="25000"/>
                </a:schemeClr>
              </a:solidFill>
            </a:endParaRPr>
          </a:p>
          <a:p>
            <a:r>
              <a:rPr lang="en-US" altLang="zh-TW" b="1" dirty="0" smtClean="0">
                <a:solidFill>
                  <a:schemeClr val="bg1">
                    <a:lumMod val="25000"/>
                  </a:schemeClr>
                </a:solidFill>
              </a:rPr>
              <a:t>-Plastics</a:t>
            </a:r>
            <a:endParaRPr lang="en-US" altLang="zh-TW" b="1" dirty="0">
              <a:solidFill>
                <a:schemeClr val="bg1">
                  <a:lumMod val="25000"/>
                </a:schemeClr>
              </a:solidFill>
            </a:endParaRPr>
          </a:p>
          <a:p>
            <a:r>
              <a:rPr lang="en-US" altLang="zh-TW" b="1" dirty="0" smtClean="0">
                <a:solidFill>
                  <a:schemeClr val="bg1">
                    <a:lumMod val="25000"/>
                  </a:schemeClr>
                </a:solidFill>
              </a:rPr>
              <a:t>-Rubber</a:t>
            </a:r>
            <a:endParaRPr lang="en-US" altLang="zh-TW" b="1" dirty="0">
              <a:solidFill>
                <a:schemeClr val="bg1">
                  <a:lumMod val="25000"/>
                </a:schemeClr>
              </a:solidFill>
            </a:endParaRPr>
          </a:p>
          <a:p>
            <a:r>
              <a:rPr lang="en-US" altLang="zh-TW" b="1" dirty="0" smtClean="0">
                <a:solidFill>
                  <a:schemeClr val="bg1">
                    <a:lumMod val="25000"/>
                  </a:schemeClr>
                </a:solidFill>
              </a:rPr>
              <a:t>-Statistics</a:t>
            </a:r>
            <a:endParaRPr lang="en-US" altLang="zh-TW" b="1" dirty="0">
              <a:solidFill>
                <a:schemeClr val="bg1">
                  <a:lumMod val="25000"/>
                </a:schemeClr>
              </a:solidFill>
            </a:endParaRPr>
          </a:p>
          <a:p>
            <a:r>
              <a:rPr lang="en-US" altLang="zh-TW" b="1" dirty="0" smtClean="0">
                <a:solidFill>
                  <a:schemeClr val="bg1">
                    <a:lumMod val="25000"/>
                  </a:schemeClr>
                </a:solidFill>
              </a:rPr>
              <a:t>-Textiles</a:t>
            </a:r>
            <a:endParaRPr lang="en-US" altLang="zh-TW" b="1" dirty="0">
              <a:solidFill>
                <a:schemeClr val="bg1">
                  <a:lumMod val="25000"/>
                </a:schemeClr>
              </a:solidFill>
              <a:effectLst/>
            </a:endParaRPr>
          </a:p>
        </p:txBody>
      </p:sp>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7276" t="-333" b="333"/>
          <a:stretch/>
        </p:blipFill>
        <p:spPr bwMode="auto">
          <a:xfrm>
            <a:off x="8929684" y="1878925"/>
            <a:ext cx="240316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688" r="34273"/>
          <a:stretch/>
        </p:blipFill>
        <p:spPr bwMode="auto">
          <a:xfrm>
            <a:off x="5849182" y="1878923"/>
            <a:ext cx="235291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8580121" y="3702777"/>
            <a:ext cx="3844714" cy="2031325"/>
          </a:xfrm>
          <a:prstGeom prst="rect">
            <a:avLst/>
          </a:prstGeom>
        </p:spPr>
        <p:txBody>
          <a:bodyPr wrap="square">
            <a:spAutoFit/>
          </a:bodyPr>
          <a:lstStyle/>
          <a:p>
            <a:r>
              <a:rPr lang="en-US" altLang="zh-TW" b="1" dirty="0" smtClean="0">
                <a:solidFill>
                  <a:schemeClr val="bg1">
                    <a:lumMod val="25000"/>
                  </a:schemeClr>
                </a:solidFill>
              </a:rPr>
              <a:t>-Additive </a:t>
            </a:r>
            <a:r>
              <a:rPr lang="en-US" altLang="zh-TW" b="1" dirty="0">
                <a:solidFill>
                  <a:schemeClr val="bg1">
                    <a:lumMod val="25000"/>
                  </a:schemeClr>
                </a:solidFill>
              </a:rPr>
              <a:t>Manufacturing </a:t>
            </a:r>
            <a:r>
              <a:rPr lang="en-US" altLang="zh-TW" b="1" dirty="0" smtClean="0">
                <a:solidFill>
                  <a:schemeClr val="bg1">
                    <a:lumMod val="25000"/>
                  </a:schemeClr>
                </a:solidFill>
              </a:rPr>
              <a:t>Technology</a:t>
            </a:r>
          </a:p>
          <a:p>
            <a:r>
              <a:rPr lang="en-US" altLang="zh-TW" b="1" dirty="0" smtClean="0">
                <a:solidFill>
                  <a:schemeClr val="bg1">
                    <a:lumMod val="25000"/>
                  </a:schemeClr>
                </a:solidFill>
              </a:rPr>
              <a:t>-Environmental </a:t>
            </a:r>
            <a:r>
              <a:rPr lang="en-US" altLang="zh-TW" b="1" dirty="0">
                <a:solidFill>
                  <a:schemeClr val="bg1">
                    <a:lumMod val="25000"/>
                  </a:schemeClr>
                </a:solidFill>
              </a:rPr>
              <a:t>Assessment &amp; Risk </a:t>
            </a:r>
            <a:r>
              <a:rPr lang="en-US" altLang="zh-TW" b="1" dirty="0" smtClean="0">
                <a:solidFill>
                  <a:schemeClr val="bg1">
                    <a:lumMod val="25000"/>
                  </a:schemeClr>
                </a:solidFill>
              </a:rPr>
              <a:t>Management</a:t>
            </a:r>
          </a:p>
          <a:p>
            <a:r>
              <a:rPr lang="en-US" altLang="zh-TW" b="1" dirty="0" smtClean="0">
                <a:solidFill>
                  <a:schemeClr val="bg1">
                    <a:lumMod val="25000"/>
                  </a:schemeClr>
                </a:solidFill>
              </a:rPr>
              <a:t>-Fatigue </a:t>
            </a:r>
            <a:r>
              <a:rPr lang="en-US" altLang="zh-TW" b="1" dirty="0">
                <a:solidFill>
                  <a:schemeClr val="bg1">
                    <a:lumMod val="25000"/>
                  </a:schemeClr>
                </a:solidFill>
              </a:rPr>
              <a:t>&amp; </a:t>
            </a:r>
            <a:r>
              <a:rPr lang="en-US" altLang="zh-TW" b="1" dirty="0" smtClean="0">
                <a:solidFill>
                  <a:schemeClr val="bg1">
                    <a:lumMod val="25000"/>
                  </a:schemeClr>
                </a:solidFill>
              </a:rPr>
              <a:t>Fracture</a:t>
            </a:r>
          </a:p>
          <a:p>
            <a:r>
              <a:rPr lang="en-US" altLang="zh-TW" b="1" dirty="0">
                <a:solidFill>
                  <a:schemeClr val="bg1">
                    <a:lumMod val="25000"/>
                  </a:schemeClr>
                </a:solidFill>
              </a:rPr>
              <a:t>Fatigue &amp; Fracture, </a:t>
            </a:r>
            <a:r>
              <a:rPr lang="en-US" altLang="zh-TW" b="1" dirty="0" smtClean="0">
                <a:solidFill>
                  <a:schemeClr val="bg1">
                    <a:lumMod val="25000"/>
                  </a:schemeClr>
                </a:solidFill>
              </a:rPr>
              <a:t>Continued</a:t>
            </a:r>
          </a:p>
          <a:p>
            <a:r>
              <a:rPr lang="en-US" altLang="zh-TW" b="1" dirty="0" smtClean="0">
                <a:solidFill>
                  <a:schemeClr val="bg1">
                    <a:lumMod val="25000"/>
                  </a:schemeClr>
                </a:solidFill>
              </a:rPr>
              <a:t>-Petroleum</a:t>
            </a:r>
            <a:endParaRPr lang="zh-TW" altLang="en-US" dirty="0">
              <a:solidFill>
                <a:schemeClr val="bg1">
                  <a:lumMod val="25000"/>
                </a:schemeClr>
              </a:solidFill>
            </a:endParaRPr>
          </a:p>
        </p:txBody>
      </p:sp>
    </p:spTree>
    <p:extLst>
      <p:ext uri="{BB962C8B-B14F-4D97-AF65-F5344CB8AC3E}">
        <p14:creationId xmlns:p14="http://schemas.microsoft.com/office/powerpoint/2010/main" val="2901297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資料庫特色</a:t>
            </a:r>
          </a:p>
        </p:txBody>
      </p:sp>
      <p:sp>
        <p:nvSpPr>
          <p:cNvPr id="3" name="內容版面配置區 2"/>
          <p:cNvSpPr>
            <a:spLocks noGrp="1"/>
          </p:cNvSpPr>
          <p:nvPr>
            <p:ph idx="1"/>
          </p:nvPr>
        </p:nvSpPr>
        <p:spPr>
          <a:xfrm>
            <a:off x="1531218" y="2358626"/>
            <a:ext cx="11029615" cy="3678303"/>
          </a:xfrm>
        </p:spPr>
        <p:txBody>
          <a:bodyPr>
            <a:noAutofit/>
          </a:bodyPr>
          <a:lstStyle/>
          <a:p>
            <a:pPr>
              <a:spcBef>
                <a:spcPts val="1750"/>
              </a:spcBef>
              <a:buClr>
                <a:srgbClr val="FF9933"/>
              </a:buClr>
              <a:buFont typeface="Wingdings" pitchFamily="2" charset="2"/>
              <a:buChar char=""/>
            </a:pPr>
            <a:r>
              <a:rPr lang="en-US" altLang="zh-TW" sz="2400" dirty="0">
                <a:solidFill>
                  <a:srgbClr val="000000"/>
                </a:solidFill>
                <a:latin typeface="+mn-ea"/>
              </a:rPr>
              <a:t>IP</a:t>
            </a:r>
            <a:r>
              <a:rPr lang="zh-TW" altLang="zh-TW" sz="2400" dirty="0">
                <a:solidFill>
                  <a:srgbClr val="000000"/>
                </a:solidFill>
                <a:latin typeface="+mn-ea"/>
              </a:rPr>
              <a:t>連線</a:t>
            </a:r>
            <a:r>
              <a:rPr lang="en-US" altLang="zh-TW" sz="2400" dirty="0">
                <a:solidFill>
                  <a:srgbClr val="000000"/>
                </a:solidFill>
                <a:latin typeface="+mn-ea"/>
              </a:rPr>
              <a:t>,</a:t>
            </a:r>
            <a:r>
              <a:rPr lang="zh-TW" altLang="zh-TW" sz="2400" dirty="0">
                <a:solidFill>
                  <a:srgbClr val="000000"/>
                </a:solidFill>
                <a:latin typeface="+mn-ea"/>
              </a:rPr>
              <a:t>不需牢記帳號及密碼</a:t>
            </a:r>
            <a:r>
              <a:rPr lang="zh-TW" altLang="en-US" sz="2400" dirty="0">
                <a:solidFill>
                  <a:srgbClr val="000000"/>
                </a:solidFill>
                <a:latin typeface="+mn-ea"/>
              </a:rPr>
              <a:t>。</a:t>
            </a:r>
            <a:endParaRPr lang="zh-TW" altLang="zh-TW" sz="2400" dirty="0">
              <a:solidFill>
                <a:srgbClr val="000000"/>
              </a:solidFill>
              <a:latin typeface="+mn-ea"/>
            </a:endParaRPr>
          </a:p>
          <a:p>
            <a:pPr>
              <a:spcBef>
                <a:spcPts val="1750"/>
              </a:spcBef>
              <a:buClr>
                <a:srgbClr val="FF9933"/>
              </a:buClr>
              <a:buFont typeface="Wingdings" pitchFamily="2" charset="2"/>
              <a:buChar char=""/>
            </a:pPr>
            <a:r>
              <a:rPr lang="zh-TW" altLang="zh-TW" sz="2400" dirty="0">
                <a:solidFill>
                  <a:srgbClr val="000000"/>
                </a:solidFill>
                <a:latin typeface="+mn-ea"/>
              </a:rPr>
              <a:t>無同時上線人數限制</a:t>
            </a:r>
            <a:r>
              <a:rPr lang="zh-TW" altLang="en-US" sz="2400" dirty="0">
                <a:solidFill>
                  <a:srgbClr val="000000"/>
                </a:solidFill>
                <a:latin typeface="+mn-ea"/>
              </a:rPr>
              <a:t>。</a:t>
            </a:r>
            <a:endParaRPr lang="zh-TW" altLang="zh-TW" sz="2400" dirty="0">
              <a:solidFill>
                <a:srgbClr val="000000"/>
              </a:solidFill>
              <a:latin typeface="+mn-ea"/>
            </a:endParaRPr>
          </a:p>
          <a:p>
            <a:pPr>
              <a:spcBef>
                <a:spcPts val="1750"/>
              </a:spcBef>
              <a:buClr>
                <a:srgbClr val="FF9933"/>
              </a:buClr>
              <a:buFont typeface="Wingdings" pitchFamily="2" charset="2"/>
              <a:buChar char=""/>
            </a:pPr>
            <a:r>
              <a:rPr lang="zh-TW" altLang="zh-TW" sz="2400" dirty="0">
                <a:solidFill>
                  <a:srgbClr val="000000"/>
                </a:solidFill>
                <a:latin typeface="+mn-ea"/>
              </a:rPr>
              <a:t>無下載篇數限制</a:t>
            </a:r>
            <a:r>
              <a:rPr lang="zh-TW" altLang="en-US" sz="2400" dirty="0">
                <a:solidFill>
                  <a:srgbClr val="000000"/>
                </a:solidFill>
                <a:latin typeface="+mn-ea"/>
              </a:rPr>
              <a:t>。</a:t>
            </a:r>
            <a:endParaRPr lang="zh-TW" altLang="zh-TW" sz="2400" dirty="0">
              <a:solidFill>
                <a:srgbClr val="000000"/>
              </a:solidFill>
              <a:latin typeface="+mn-ea"/>
            </a:endParaRPr>
          </a:p>
          <a:p>
            <a:pPr>
              <a:spcBef>
                <a:spcPts val="1750"/>
              </a:spcBef>
              <a:buClr>
                <a:srgbClr val="FF9933"/>
              </a:buClr>
              <a:buFont typeface="Wingdings" pitchFamily="2" charset="2"/>
              <a:buChar char=""/>
            </a:pPr>
            <a:r>
              <a:rPr lang="zh-TW" altLang="zh-TW" sz="2400" dirty="0">
                <a:solidFill>
                  <a:srgbClr val="000000"/>
                </a:solidFill>
                <a:latin typeface="+mn-ea"/>
              </a:rPr>
              <a:t>強大的搜尋引擎</a:t>
            </a:r>
            <a:r>
              <a:rPr lang="zh-TW" altLang="en-US" sz="2400" dirty="0">
                <a:solidFill>
                  <a:srgbClr val="000000"/>
                </a:solidFill>
                <a:latin typeface="+mn-ea"/>
              </a:rPr>
              <a:t>。</a:t>
            </a:r>
            <a:endParaRPr lang="zh-TW" altLang="zh-TW" sz="2400" dirty="0">
              <a:solidFill>
                <a:srgbClr val="000000"/>
              </a:solidFill>
              <a:latin typeface="+mn-ea"/>
            </a:endParaRPr>
          </a:p>
          <a:p>
            <a:pPr>
              <a:spcBef>
                <a:spcPts val="1750"/>
              </a:spcBef>
              <a:buClr>
                <a:srgbClr val="FF9933"/>
              </a:buClr>
              <a:buFont typeface="Wingdings" pitchFamily="2" charset="2"/>
              <a:buChar char=""/>
            </a:pPr>
            <a:r>
              <a:rPr lang="zh-TW" altLang="zh-TW" sz="2400" dirty="0">
                <a:solidFill>
                  <a:srgbClr val="000000"/>
                </a:solidFill>
                <a:latin typeface="+mn-ea"/>
              </a:rPr>
              <a:t>簡易的瀏覽結構</a:t>
            </a:r>
            <a:r>
              <a:rPr lang="zh-TW" altLang="en-US" sz="2400" dirty="0">
                <a:solidFill>
                  <a:srgbClr val="000000"/>
                </a:solidFill>
                <a:latin typeface="+mn-ea"/>
              </a:rPr>
              <a:t>。</a:t>
            </a:r>
            <a:endParaRPr lang="zh-TW" altLang="zh-TW" sz="2400" dirty="0">
              <a:solidFill>
                <a:srgbClr val="000000"/>
              </a:solidFill>
              <a:latin typeface="+mn-ea"/>
            </a:endParaRPr>
          </a:p>
          <a:p>
            <a:pPr>
              <a:spcBef>
                <a:spcPts val="1750"/>
              </a:spcBef>
              <a:buClr>
                <a:srgbClr val="FF9933"/>
              </a:buClr>
              <a:buFont typeface="Wingdings" pitchFamily="2" charset="2"/>
              <a:buChar char=""/>
            </a:pPr>
            <a:r>
              <a:rPr lang="zh-TW" altLang="zh-TW" sz="2400" dirty="0">
                <a:solidFill>
                  <a:srgbClr val="000000"/>
                </a:solidFill>
                <a:latin typeface="+mn-ea"/>
              </a:rPr>
              <a:t>現行的技術標準提供</a:t>
            </a:r>
            <a:r>
              <a:rPr lang="en-US" altLang="zh-TW" sz="2400" dirty="0">
                <a:solidFill>
                  <a:srgbClr val="000000"/>
                </a:solidFill>
                <a:latin typeface="+mn-ea"/>
              </a:rPr>
              <a:t>PDF</a:t>
            </a:r>
            <a:r>
              <a:rPr lang="zh-TW" altLang="zh-TW" sz="2400" dirty="0">
                <a:solidFill>
                  <a:srgbClr val="000000"/>
                </a:solidFill>
                <a:latin typeface="+mn-ea"/>
              </a:rPr>
              <a:t>及</a:t>
            </a:r>
            <a:r>
              <a:rPr lang="en-US" altLang="zh-TW" sz="2400" dirty="0">
                <a:solidFill>
                  <a:srgbClr val="000000"/>
                </a:solidFill>
                <a:latin typeface="+mn-ea"/>
              </a:rPr>
              <a:t>HTML</a:t>
            </a:r>
            <a:r>
              <a:rPr lang="zh-TW" altLang="zh-TW" sz="2400" dirty="0">
                <a:solidFill>
                  <a:srgbClr val="000000"/>
                </a:solidFill>
                <a:latin typeface="+mn-ea"/>
              </a:rPr>
              <a:t>格式</a:t>
            </a:r>
            <a:r>
              <a:rPr lang="zh-TW" altLang="en-US" sz="2400" dirty="0">
                <a:solidFill>
                  <a:srgbClr val="000000"/>
                </a:solidFill>
                <a:latin typeface="+mn-ea"/>
              </a:rPr>
              <a:t>。</a:t>
            </a:r>
            <a:endParaRPr lang="zh-TW" altLang="zh-TW" sz="2400" dirty="0">
              <a:solidFill>
                <a:srgbClr val="000000"/>
              </a:solidFill>
              <a:latin typeface="+mn-ea"/>
            </a:endParaRPr>
          </a:p>
          <a:p>
            <a:endParaRPr lang="zh-TW" altLang="en-US" sz="2400" dirty="0">
              <a:latin typeface="+mn-ea"/>
            </a:endParaRPr>
          </a:p>
        </p:txBody>
      </p:sp>
      <p:pic>
        <p:nvPicPr>
          <p:cNvPr id="4" name="Picture 5" descr="D:\working area\computers-414-15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8589" y="2672464"/>
            <a:ext cx="28384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143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7" name="文字方塊 6"/>
          <p:cNvSpPr txBox="1"/>
          <p:nvPr/>
        </p:nvSpPr>
        <p:spPr>
          <a:xfrm>
            <a:off x="2247343" y="3268414"/>
            <a:ext cx="8437413" cy="769441"/>
          </a:xfrm>
          <a:prstGeom prst="rect">
            <a:avLst/>
          </a:prstGeom>
          <a:noFill/>
        </p:spPr>
        <p:txBody>
          <a:bodyPr wrap="square" rtlCol="0">
            <a:spAutoFit/>
          </a:bodyPr>
          <a:lstStyle/>
          <a:p>
            <a:r>
              <a:rPr lang="zh-TW" altLang="en-US" sz="4400" dirty="0">
                <a:solidFill>
                  <a:srgbClr val="C00000"/>
                </a:solidFill>
              </a:rPr>
              <a:t>檢索技巧 </a:t>
            </a:r>
            <a:r>
              <a:rPr lang="en-US" altLang="zh-TW" sz="4400" dirty="0">
                <a:solidFill>
                  <a:srgbClr val="C00000"/>
                </a:solidFill>
              </a:rPr>
              <a:t>&amp;</a:t>
            </a:r>
            <a:r>
              <a:rPr lang="zh-TW" altLang="en-US" sz="4400" dirty="0">
                <a:solidFill>
                  <a:srgbClr val="C00000"/>
                </a:solidFill>
              </a:rPr>
              <a:t> 個人化功能設定</a:t>
            </a:r>
            <a:endParaRPr lang="en-US" altLang="zh-TW" sz="4400" dirty="0">
              <a:solidFill>
                <a:srgbClr val="C00000"/>
              </a:solidFill>
            </a:endParaRPr>
          </a:p>
        </p:txBody>
      </p:sp>
      <p:sp>
        <p:nvSpPr>
          <p:cNvPr id="8" name="矩形 7"/>
          <p:cNvSpPr/>
          <p:nvPr/>
        </p:nvSpPr>
        <p:spPr>
          <a:xfrm>
            <a:off x="1983155" y="2899052"/>
            <a:ext cx="7730835" cy="15081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內容版面配置區 2"/>
          <p:cNvSpPr>
            <a:spLocks noGrp="1"/>
          </p:cNvSpPr>
          <p:nvPr>
            <p:ph idx="1"/>
          </p:nvPr>
        </p:nvSpPr>
        <p:spPr>
          <a:xfrm>
            <a:off x="1983155" y="3179697"/>
            <a:ext cx="11029615" cy="3678303"/>
          </a:xfrm>
        </p:spPr>
        <p:txBody>
          <a:bodyPr>
            <a:normAutofit/>
          </a:bodyPr>
          <a:lstStyle/>
          <a:p>
            <a:r>
              <a:rPr lang="zh-TW" altLang="en-US" sz="2800" dirty="0">
                <a:latin typeface="+mn-ea"/>
              </a:rPr>
              <a:t>連線網址 </a:t>
            </a:r>
            <a:r>
              <a:rPr lang="en-US" altLang="zh-TW" sz="2800" dirty="0">
                <a:latin typeface="+mn-ea"/>
                <a:hlinkClick r:id="rId2"/>
              </a:rPr>
              <a:t>Http://compass.astm.org</a:t>
            </a:r>
            <a:endParaRPr lang="en-US" altLang="zh-TW" sz="2800" dirty="0">
              <a:latin typeface="+mn-ea"/>
            </a:endParaRPr>
          </a:p>
          <a:p>
            <a:r>
              <a:rPr lang="zh-TW" altLang="en-US" sz="2800" dirty="0">
                <a:latin typeface="+mn-ea"/>
              </a:rPr>
              <a:t>或經由圖書館電子資源，登入後連線。</a:t>
            </a:r>
          </a:p>
        </p:txBody>
      </p:sp>
    </p:spTree>
    <p:extLst>
      <p:ext uri="{BB962C8B-B14F-4D97-AF65-F5344CB8AC3E}">
        <p14:creationId xmlns:p14="http://schemas.microsoft.com/office/powerpoint/2010/main" val="2762378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27" y="1791844"/>
            <a:ext cx="11398350" cy="53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登入 </a:t>
            </a:r>
            <a:r>
              <a:rPr lang="en-US" altLang="zh-TW" sz="3200" b="1" dirty="0" err="1">
                <a:latin typeface="+mj-ea"/>
                <a:cs typeface="Verdana" panose="020B0604030504040204" pitchFamily="34" charset="0"/>
              </a:rPr>
              <a:t>Astm</a:t>
            </a:r>
            <a:r>
              <a:rPr lang="en-US" altLang="zh-TW" sz="3200" b="1" dirty="0">
                <a:latin typeface="+mj-ea"/>
                <a:cs typeface="Verdana" panose="020B0604030504040204" pitchFamily="34" charset="0"/>
              </a:rPr>
              <a:t> compass</a:t>
            </a:r>
            <a:r>
              <a:rPr lang="zh-TW" altLang="en-US" sz="3200" b="1" dirty="0">
                <a:latin typeface="+mj-ea"/>
                <a:cs typeface="Verdana" panose="020B0604030504040204" pitchFamily="34" charset="0"/>
              </a:rPr>
              <a:t> 首頁</a:t>
            </a:r>
          </a:p>
        </p:txBody>
      </p:sp>
      <p:sp>
        <p:nvSpPr>
          <p:cNvPr id="7" name="矩形 6"/>
          <p:cNvSpPr/>
          <p:nvPr/>
        </p:nvSpPr>
        <p:spPr>
          <a:xfrm>
            <a:off x="2525077" y="2528843"/>
            <a:ext cx="6708930" cy="9305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2525077" y="2057468"/>
            <a:ext cx="1448790"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檢索功能列</a:t>
            </a:r>
          </a:p>
        </p:txBody>
      </p:sp>
      <p:sp>
        <p:nvSpPr>
          <p:cNvPr id="9" name="矩形 8"/>
          <p:cNvSpPr/>
          <p:nvPr/>
        </p:nvSpPr>
        <p:spPr>
          <a:xfrm>
            <a:off x="482927" y="4470344"/>
            <a:ext cx="1603169" cy="11083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482927" y="4081031"/>
            <a:ext cx="1332014"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標準文獻</a:t>
            </a:r>
          </a:p>
        </p:txBody>
      </p:sp>
      <p:sp>
        <p:nvSpPr>
          <p:cNvPr id="11" name="矩形 10"/>
          <p:cNvSpPr/>
          <p:nvPr/>
        </p:nvSpPr>
        <p:spPr>
          <a:xfrm>
            <a:off x="3249471" y="4343399"/>
            <a:ext cx="2106299" cy="1280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3249472" y="3930751"/>
            <a:ext cx="1332014"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數位圖書館</a:t>
            </a:r>
          </a:p>
        </p:txBody>
      </p:sp>
      <p:sp>
        <p:nvSpPr>
          <p:cNvPr id="13" name="矩形 12"/>
          <p:cNvSpPr/>
          <p:nvPr/>
        </p:nvSpPr>
        <p:spPr>
          <a:xfrm>
            <a:off x="6022362" y="4130691"/>
            <a:ext cx="2370524" cy="28959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6022362" y="3702604"/>
            <a:ext cx="1199410"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附加功能</a:t>
            </a:r>
          </a:p>
        </p:txBody>
      </p:sp>
      <p:sp>
        <p:nvSpPr>
          <p:cNvPr id="15" name="矩形 14"/>
          <p:cNvSpPr/>
          <p:nvPr/>
        </p:nvSpPr>
        <p:spPr>
          <a:xfrm>
            <a:off x="9024257" y="4115417"/>
            <a:ext cx="2525487" cy="19689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9101799" y="3680503"/>
            <a:ext cx="1561962"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個人化功能列</a:t>
            </a:r>
          </a:p>
        </p:txBody>
      </p:sp>
      <p:sp>
        <p:nvSpPr>
          <p:cNvPr id="19" name="矩形 18"/>
          <p:cNvSpPr/>
          <p:nvPr/>
        </p:nvSpPr>
        <p:spPr>
          <a:xfrm>
            <a:off x="482927" y="5623794"/>
            <a:ext cx="2766545" cy="608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3343867" y="5884322"/>
            <a:ext cx="1260000" cy="400110"/>
          </a:xfrm>
          <a:prstGeom prst="rect">
            <a:avLst/>
          </a:prstGeom>
          <a:solidFill>
            <a:srgbClr val="FFC000"/>
          </a:solidFill>
        </p:spPr>
        <p:txBody>
          <a:bodyPr wrap="square" rtlCol="0">
            <a:spAutoFit/>
          </a:bodyPr>
          <a:lstStyle/>
          <a:p>
            <a:pPr algn="ctr"/>
            <a:r>
              <a:rPr lang="zh-TW" altLang="en-US" sz="2000" b="1" dirty="0">
                <a:solidFill>
                  <a:schemeClr val="bg1">
                    <a:lumMod val="10000"/>
                  </a:schemeClr>
                </a:solidFill>
              </a:rPr>
              <a:t>術語查詢</a:t>
            </a:r>
          </a:p>
        </p:txBody>
      </p:sp>
    </p:spTree>
    <p:extLst>
      <p:ext uri="{BB962C8B-B14F-4D97-AF65-F5344CB8AC3E}">
        <p14:creationId xmlns:p14="http://schemas.microsoft.com/office/powerpoint/2010/main" val="32816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67661"/>
            <a:ext cx="11403013"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529731" y="694268"/>
            <a:ext cx="11029616" cy="1013800"/>
          </a:xfrm>
        </p:spPr>
        <p:txBody>
          <a:bodyPr>
            <a:normAutofit/>
          </a:bodyPr>
          <a:lstStyle/>
          <a:p>
            <a:r>
              <a:rPr lang="zh-TW" altLang="en-US" sz="3200" b="1" dirty="0">
                <a:latin typeface="+mj-ea"/>
                <a:cs typeface="Verdana" panose="020B0604030504040204" pitchFamily="34" charset="0"/>
              </a:rPr>
              <a:t>檢索功能列</a:t>
            </a:r>
          </a:p>
        </p:txBody>
      </p:sp>
      <p:sp>
        <p:nvSpPr>
          <p:cNvPr id="5" name="文字方塊 4"/>
          <p:cNvSpPr txBox="1"/>
          <p:nvPr/>
        </p:nvSpPr>
        <p:spPr>
          <a:xfrm>
            <a:off x="3942606" y="2324925"/>
            <a:ext cx="4203866" cy="1200329"/>
          </a:xfrm>
          <a:prstGeom prst="rect">
            <a:avLst/>
          </a:prstGeom>
          <a:solidFill>
            <a:srgbClr val="FFC000"/>
          </a:solidFill>
        </p:spPr>
        <p:txBody>
          <a:bodyPr wrap="square" rtlCol="0">
            <a:spAutoFit/>
          </a:bodyPr>
          <a:lstStyle/>
          <a:p>
            <a:r>
              <a:rPr lang="zh-TW" altLang="en-US" b="1" dirty="0">
                <a:solidFill>
                  <a:schemeClr val="bg1">
                    <a:lumMod val="10000"/>
                  </a:schemeClr>
                </a:solidFill>
              </a:rPr>
              <a:t>以標準名稱</a:t>
            </a:r>
            <a:r>
              <a:rPr lang="en-US" altLang="zh-TW" b="1" dirty="0">
                <a:solidFill>
                  <a:schemeClr val="bg1">
                    <a:lumMod val="10000"/>
                  </a:schemeClr>
                </a:solidFill>
              </a:rPr>
              <a:t>(</a:t>
            </a:r>
            <a:r>
              <a:rPr lang="zh-TW" altLang="en-US" b="1" dirty="0">
                <a:solidFill>
                  <a:schemeClr val="bg1">
                    <a:lumMod val="10000"/>
                  </a:schemeClr>
                </a:solidFill>
              </a:rPr>
              <a:t>如</a:t>
            </a:r>
            <a:r>
              <a:rPr lang="en-US" altLang="zh-TW" b="1" dirty="0">
                <a:solidFill>
                  <a:schemeClr val="bg1">
                    <a:lumMod val="10000"/>
                  </a:schemeClr>
                </a:solidFill>
              </a:rPr>
              <a:t>:A53)</a:t>
            </a:r>
            <a:r>
              <a:rPr lang="zh-TW" altLang="en-US" b="1" dirty="0">
                <a:solidFill>
                  <a:schemeClr val="bg1">
                    <a:lumMod val="10000"/>
                  </a:schemeClr>
                </a:solidFill>
              </a:rPr>
              <a:t>或關鍵字</a:t>
            </a:r>
            <a:r>
              <a:rPr lang="en-US" altLang="zh-TW" b="1" dirty="0">
                <a:solidFill>
                  <a:schemeClr val="bg1">
                    <a:lumMod val="10000"/>
                  </a:schemeClr>
                </a:solidFill>
              </a:rPr>
              <a:t>(</a:t>
            </a:r>
            <a:r>
              <a:rPr lang="zh-TW" altLang="en-US" b="1" dirty="0">
                <a:solidFill>
                  <a:schemeClr val="bg1">
                    <a:lumMod val="10000"/>
                  </a:schemeClr>
                </a:solidFill>
              </a:rPr>
              <a:t>串</a:t>
            </a:r>
            <a:r>
              <a:rPr lang="en-US" altLang="zh-TW" b="1" dirty="0">
                <a:solidFill>
                  <a:schemeClr val="bg1">
                    <a:lumMod val="10000"/>
                  </a:schemeClr>
                </a:solidFill>
              </a:rPr>
              <a:t>)</a:t>
            </a:r>
            <a:r>
              <a:rPr lang="zh-TW" altLang="en-US" b="1" dirty="0">
                <a:solidFill>
                  <a:schemeClr val="bg1">
                    <a:lumMod val="10000"/>
                  </a:schemeClr>
                </a:solidFill>
              </a:rPr>
              <a:t>搜尋</a:t>
            </a:r>
          </a:p>
          <a:p>
            <a:r>
              <a:rPr lang="zh-TW" altLang="en-US" b="1" dirty="0">
                <a:solidFill>
                  <a:schemeClr val="bg1">
                    <a:lumMod val="10000"/>
                  </a:schemeClr>
                </a:solidFill>
              </a:rPr>
              <a:t>整個</a:t>
            </a:r>
            <a:r>
              <a:rPr lang="en-US" altLang="zh-TW" b="1" dirty="0">
                <a:solidFill>
                  <a:schemeClr val="bg1">
                    <a:lumMod val="10000"/>
                  </a:schemeClr>
                </a:solidFill>
              </a:rPr>
              <a:t>ASTM </a:t>
            </a:r>
            <a:r>
              <a:rPr lang="zh-TW" altLang="en-US" b="1" dirty="0" smtClean="0">
                <a:solidFill>
                  <a:schemeClr val="bg1">
                    <a:lumMod val="10000"/>
                  </a:schemeClr>
                </a:solidFill>
              </a:rPr>
              <a:t>資料庫</a:t>
            </a:r>
            <a:r>
              <a:rPr lang="zh-TW" altLang="en-US" b="1" dirty="0">
                <a:solidFill>
                  <a:schemeClr val="bg1">
                    <a:lumMod val="10000"/>
                  </a:schemeClr>
                </a:solidFill>
              </a:rPr>
              <a:t>。搜尋結果將</a:t>
            </a:r>
          </a:p>
          <a:p>
            <a:r>
              <a:rPr lang="zh-TW" altLang="en-US" b="1" dirty="0">
                <a:solidFill>
                  <a:schemeClr val="bg1">
                    <a:lumMod val="10000"/>
                  </a:schemeClr>
                </a:solidFill>
              </a:rPr>
              <a:t>會依相關度排序且可能會同時包含標</a:t>
            </a:r>
          </a:p>
          <a:p>
            <a:r>
              <a:rPr lang="zh-TW" altLang="en-US" b="1" dirty="0">
                <a:solidFill>
                  <a:schemeClr val="bg1">
                    <a:lumMod val="10000"/>
                  </a:schemeClr>
                </a:solidFill>
              </a:rPr>
              <a:t>準文件及工程出版物。</a:t>
            </a:r>
          </a:p>
        </p:txBody>
      </p:sp>
      <p:sp>
        <p:nvSpPr>
          <p:cNvPr id="14" name="文字方塊 13"/>
          <p:cNvSpPr txBox="1"/>
          <p:nvPr/>
        </p:nvSpPr>
        <p:spPr>
          <a:xfrm>
            <a:off x="674637" y="4413851"/>
            <a:ext cx="1911988" cy="646331"/>
          </a:xfrm>
          <a:prstGeom prst="rect">
            <a:avLst/>
          </a:prstGeom>
          <a:solidFill>
            <a:srgbClr val="FFC000"/>
          </a:solidFill>
        </p:spPr>
        <p:txBody>
          <a:bodyPr wrap="square" rtlCol="0">
            <a:spAutoFit/>
          </a:bodyPr>
          <a:lstStyle/>
          <a:p>
            <a:r>
              <a:rPr lang="zh-TW" altLang="en-US" b="1" dirty="0" smtClean="0">
                <a:solidFill>
                  <a:schemeClr val="bg1">
                    <a:lumMod val="10000"/>
                  </a:schemeClr>
                </a:solidFill>
              </a:rPr>
              <a:t>選擇檢索文獻類型</a:t>
            </a:r>
            <a:endParaRPr lang="zh-TW" altLang="en-US" b="1" dirty="0">
              <a:solidFill>
                <a:schemeClr val="bg1">
                  <a:lumMod val="10000"/>
                </a:schemeClr>
              </a:solidFill>
            </a:endParaRPr>
          </a:p>
        </p:txBody>
      </p:sp>
      <p:sp>
        <p:nvSpPr>
          <p:cNvPr id="4" name="文字方塊 3"/>
          <p:cNvSpPr txBox="1"/>
          <p:nvPr/>
        </p:nvSpPr>
        <p:spPr>
          <a:xfrm>
            <a:off x="3811978" y="3649024"/>
            <a:ext cx="3099462" cy="646331"/>
          </a:xfrm>
          <a:prstGeom prst="rect">
            <a:avLst/>
          </a:prstGeom>
          <a:noFill/>
        </p:spPr>
        <p:txBody>
          <a:bodyPr wrap="square" rtlCol="0">
            <a:spAutoFit/>
          </a:bodyPr>
          <a:lstStyle/>
          <a:p>
            <a:r>
              <a:rPr lang="en-US" altLang="zh-TW" sz="3600" b="1" u="sng" dirty="0">
                <a:solidFill>
                  <a:srgbClr val="FF0000"/>
                </a:solidFill>
              </a:rPr>
              <a:t>Concrete </a:t>
            </a:r>
            <a:endParaRPr lang="zh-TW" altLang="en-US" sz="3600" b="1" u="sng" dirty="0">
              <a:solidFill>
                <a:srgbClr val="FF0000"/>
              </a:solidFill>
            </a:endParaRPr>
          </a:p>
        </p:txBody>
      </p:sp>
      <p:sp>
        <p:nvSpPr>
          <p:cNvPr id="13" name="文字方塊 12"/>
          <p:cNvSpPr txBox="1"/>
          <p:nvPr/>
        </p:nvSpPr>
        <p:spPr>
          <a:xfrm>
            <a:off x="3811978" y="4367685"/>
            <a:ext cx="2101933"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輸入關鍵字檢索</a:t>
            </a:r>
          </a:p>
        </p:txBody>
      </p:sp>
    </p:spTree>
    <p:extLst>
      <p:ext uri="{BB962C8B-B14F-4D97-AF65-F5344CB8AC3E}">
        <p14:creationId xmlns:p14="http://schemas.microsoft.com/office/powerpoint/2010/main" val="6627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4"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85" y="1641067"/>
            <a:ext cx="10370684" cy="67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049704" y="3502485"/>
            <a:ext cx="1490047" cy="4209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125288" y="2894172"/>
            <a:ext cx="1570077"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結果筆數顯示</a:t>
            </a:r>
          </a:p>
        </p:txBody>
      </p:sp>
      <p:pic>
        <p:nvPicPr>
          <p:cNvPr id="5" name="圖片 4">
            <a:extLst>
              <a:ext uri="{FF2B5EF4-FFF2-40B4-BE49-F238E27FC236}">
                <a16:creationId xmlns="" xmlns:a16="http://schemas.microsoft.com/office/drawing/2014/main" id="{BF183643-CBBA-49A6-9FAE-C1387EA63753}"/>
              </a:ext>
            </a:extLst>
          </p:cNvPr>
          <p:cNvPicPr>
            <a:picLocks noChangeAspect="1"/>
          </p:cNvPicPr>
          <p:nvPr/>
        </p:nvPicPr>
        <p:blipFill>
          <a:blip r:embed="rId3"/>
          <a:stretch>
            <a:fillRect/>
          </a:stretch>
        </p:blipFill>
        <p:spPr>
          <a:xfrm>
            <a:off x="1049704" y="1788282"/>
            <a:ext cx="2828925" cy="5142044"/>
          </a:xfrm>
          <a:prstGeom prst="rect">
            <a:avLst/>
          </a:prstGeom>
        </p:spPr>
      </p:pic>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檢索頁面</a:t>
            </a:r>
          </a:p>
        </p:txBody>
      </p:sp>
      <p:sp>
        <p:nvSpPr>
          <p:cNvPr id="8" name="矩形 7"/>
          <p:cNvSpPr/>
          <p:nvPr/>
        </p:nvSpPr>
        <p:spPr>
          <a:xfrm>
            <a:off x="4971503" y="3750707"/>
            <a:ext cx="698552" cy="4135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4716424" y="3299886"/>
            <a:ext cx="1170203"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各種版本</a:t>
            </a:r>
          </a:p>
        </p:txBody>
      </p:sp>
      <p:sp>
        <p:nvSpPr>
          <p:cNvPr id="10" name="矩形 9"/>
          <p:cNvSpPr/>
          <p:nvPr/>
        </p:nvSpPr>
        <p:spPr>
          <a:xfrm>
            <a:off x="6687889" y="3750707"/>
            <a:ext cx="877681" cy="4135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7687860" y="3712973"/>
            <a:ext cx="1436690" cy="369332"/>
          </a:xfrm>
          <a:prstGeom prst="rect">
            <a:avLst/>
          </a:prstGeom>
          <a:solidFill>
            <a:srgbClr val="FFC000"/>
          </a:solidFill>
        </p:spPr>
        <p:txBody>
          <a:bodyPr wrap="square" rtlCol="0">
            <a:spAutoFit/>
          </a:bodyPr>
          <a:lstStyle/>
          <a:p>
            <a:r>
              <a:rPr lang="zh-TW" altLang="en-US" b="1" dirty="0" smtClean="0">
                <a:solidFill>
                  <a:schemeClr val="bg1">
                    <a:lumMod val="10000"/>
                  </a:schemeClr>
                </a:solidFill>
              </a:rPr>
              <a:t>下載</a:t>
            </a:r>
            <a:r>
              <a:rPr lang="zh-TW" altLang="en-US" b="1" dirty="0">
                <a:solidFill>
                  <a:schemeClr val="bg1">
                    <a:lumMod val="10000"/>
                  </a:schemeClr>
                </a:solidFill>
              </a:rPr>
              <a:t>檔案</a:t>
            </a:r>
          </a:p>
        </p:txBody>
      </p:sp>
      <p:sp>
        <p:nvSpPr>
          <p:cNvPr id="12" name="矩形 11"/>
          <p:cNvSpPr/>
          <p:nvPr/>
        </p:nvSpPr>
        <p:spPr>
          <a:xfrm>
            <a:off x="1189056" y="2007545"/>
            <a:ext cx="1350695" cy="2141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3176304" y="1906308"/>
            <a:ext cx="3835740" cy="646331"/>
          </a:xfrm>
          <a:prstGeom prst="rect">
            <a:avLst/>
          </a:prstGeom>
          <a:solidFill>
            <a:srgbClr val="FFC000"/>
          </a:solidFill>
        </p:spPr>
        <p:txBody>
          <a:bodyPr wrap="square" rtlCol="0">
            <a:spAutoFit/>
          </a:bodyPr>
          <a:lstStyle/>
          <a:p>
            <a:r>
              <a:rPr lang="en-US" altLang="zh-TW" b="1" dirty="0" err="1">
                <a:solidFill>
                  <a:schemeClr val="bg1">
                    <a:lumMod val="10000"/>
                  </a:schemeClr>
                </a:solidFill>
              </a:rPr>
              <a:t>MySubscription</a:t>
            </a:r>
            <a:r>
              <a:rPr lang="zh-TW" altLang="en-US" b="1" dirty="0">
                <a:solidFill>
                  <a:schemeClr val="bg1">
                    <a:lumMod val="10000"/>
                  </a:schemeClr>
                </a:solidFill>
              </a:rPr>
              <a:t>功能，在學校有訂閱的範圍裡查找。</a:t>
            </a:r>
          </a:p>
        </p:txBody>
      </p:sp>
      <p:sp>
        <p:nvSpPr>
          <p:cNvPr id="15" name="矩形 14"/>
          <p:cNvSpPr/>
          <p:nvPr/>
        </p:nvSpPr>
        <p:spPr>
          <a:xfrm>
            <a:off x="1049704" y="2383971"/>
            <a:ext cx="2751596" cy="47146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66856" y="4250857"/>
            <a:ext cx="1420666"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檢索條件</a:t>
            </a:r>
          </a:p>
        </p:txBody>
      </p:sp>
    </p:spTree>
    <p:extLst>
      <p:ext uri="{BB962C8B-B14F-4D97-AF65-F5344CB8AC3E}">
        <p14:creationId xmlns:p14="http://schemas.microsoft.com/office/powerpoint/2010/main" val="34941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7" name="文字方塊 6"/>
          <p:cNvSpPr txBox="1"/>
          <p:nvPr/>
        </p:nvSpPr>
        <p:spPr>
          <a:xfrm>
            <a:off x="1638198" y="2565071"/>
            <a:ext cx="6721434" cy="1754326"/>
          </a:xfrm>
          <a:prstGeom prst="rect">
            <a:avLst/>
          </a:prstGeom>
          <a:noFill/>
        </p:spPr>
        <p:txBody>
          <a:bodyPr wrap="square" rtlCol="0">
            <a:spAutoFit/>
          </a:bodyPr>
          <a:lstStyle/>
          <a:p>
            <a:r>
              <a:rPr lang="en-US" altLang="zh-TW" sz="5400" dirty="0">
                <a:solidFill>
                  <a:srgbClr val="C00000"/>
                </a:solidFill>
              </a:rPr>
              <a:t>ASTM international</a:t>
            </a:r>
          </a:p>
          <a:p>
            <a:r>
              <a:rPr lang="zh-TW" altLang="en-US" sz="5400" dirty="0">
                <a:solidFill>
                  <a:srgbClr val="C00000"/>
                </a:solidFill>
              </a:rPr>
              <a:t>國際標準組織</a:t>
            </a:r>
          </a:p>
        </p:txBody>
      </p:sp>
      <p:sp>
        <p:nvSpPr>
          <p:cNvPr id="8" name="矩形 7"/>
          <p:cNvSpPr/>
          <p:nvPr/>
        </p:nvSpPr>
        <p:spPr>
          <a:xfrm>
            <a:off x="1377538" y="2327564"/>
            <a:ext cx="9179626" cy="254131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descr="D:\working area\logo\ast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632" y="2442722"/>
            <a:ext cx="20193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D:\Users\Andrew.Cheng\Desktop\sdvsvsdvs\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785" y="4071497"/>
            <a:ext cx="26955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43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8F122B8-C0B3-4F22-8044-21B89E5A05BE}"/>
              </a:ext>
            </a:extLst>
          </p:cNvPr>
          <p:cNvSpPr>
            <a:spLocks noGrp="1"/>
          </p:cNvSpPr>
          <p:nvPr>
            <p:ph type="title"/>
          </p:nvPr>
        </p:nvSpPr>
        <p:spPr/>
        <p:txBody>
          <a:bodyPr>
            <a:normAutofit/>
          </a:bodyPr>
          <a:lstStyle/>
          <a:p>
            <a:r>
              <a:rPr lang="zh-TW" altLang="en-US" sz="3200" b="1" dirty="0">
                <a:latin typeface="+mj-ea"/>
                <a:cs typeface="Verdana" panose="020B0604030504040204" pitchFamily="34" charset="0"/>
              </a:rPr>
              <a:t>標準瀏覽</a:t>
            </a:r>
          </a:p>
        </p:txBody>
      </p:sp>
      <p:pic>
        <p:nvPicPr>
          <p:cNvPr id="4" name="內容版面配置區 3">
            <a:extLst>
              <a:ext uri="{FF2B5EF4-FFF2-40B4-BE49-F238E27FC236}">
                <a16:creationId xmlns="" xmlns:a16="http://schemas.microsoft.com/office/drawing/2014/main" id="{6F02E98D-D6CF-4B1C-A68E-D9F75C11E476}"/>
              </a:ext>
            </a:extLst>
          </p:cNvPr>
          <p:cNvPicPr>
            <a:picLocks noGrp="1" noChangeAspect="1"/>
          </p:cNvPicPr>
          <p:nvPr>
            <p:ph idx="1"/>
          </p:nvPr>
        </p:nvPicPr>
        <p:blipFill>
          <a:blip r:embed="rId2"/>
          <a:stretch>
            <a:fillRect/>
          </a:stretch>
        </p:blipFill>
        <p:spPr>
          <a:xfrm>
            <a:off x="1542197" y="1910687"/>
            <a:ext cx="7410734" cy="4776716"/>
          </a:xfrm>
          <a:prstGeom prst="rect">
            <a:avLst/>
          </a:prstGeom>
        </p:spPr>
      </p:pic>
      <p:sp>
        <p:nvSpPr>
          <p:cNvPr id="5" name="矩形 4">
            <a:extLst>
              <a:ext uri="{FF2B5EF4-FFF2-40B4-BE49-F238E27FC236}">
                <a16:creationId xmlns="" xmlns:a16="http://schemas.microsoft.com/office/drawing/2014/main" id="{7BE2FE0B-F283-4C14-A8AA-E2DEDF122A22}"/>
              </a:ext>
            </a:extLst>
          </p:cNvPr>
          <p:cNvSpPr/>
          <p:nvPr/>
        </p:nvSpPr>
        <p:spPr>
          <a:xfrm>
            <a:off x="1542197" y="3222240"/>
            <a:ext cx="4653887" cy="58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 xmlns:a16="http://schemas.microsoft.com/office/drawing/2014/main" id="{44B9F5AE-D179-4B64-97B8-9FA6953A3FA4}"/>
              </a:ext>
            </a:extLst>
          </p:cNvPr>
          <p:cNvSpPr/>
          <p:nvPr/>
        </p:nvSpPr>
        <p:spPr>
          <a:xfrm>
            <a:off x="1542197" y="4002456"/>
            <a:ext cx="4954137" cy="8152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 xmlns:a16="http://schemas.microsoft.com/office/drawing/2014/main" id="{3AE5D0BB-4ABC-46D4-B6C6-3DFD60247A16}"/>
              </a:ext>
            </a:extLst>
          </p:cNvPr>
          <p:cNvSpPr/>
          <p:nvPr/>
        </p:nvSpPr>
        <p:spPr>
          <a:xfrm>
            <a:off x="6591869" y="4299045"/>
            <a:ext cx="1733265" cy="6823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 xmlns:a16="http://schemas.microsoft.com/office/drawing/2014/main" id="{E4DA19A6-5EF5-4842-A588-5D3836419AE6}"/>
              </a:ext>
            </a:extLst>
          </p:cNvPr>
          <p:cNvSpPr/>
          <p:nvPr/>
        </p:nvSpPr>
        <p:spPr>
          <a:xfrm>
            <a:off x="6591870" y="3690795"/>
            <a:ext cx="2251880" cy="58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 xmlns:a16="http://schemas.microsoft.com/office/drawing/2014/main" id="{1A4AE442-65F0-4E85-9AC5-BD924AEE105D}"/>
              </a:ext>
            </a:extLst>
          </p:cNvPr>
          <p:cNvSpPr txBox="1"/>
          <p:nvPr/>
        </p:nvSpPr>
        <p:spPr>
          <a:xfrm>
            <a:off x="259307" y="3215257"/>
            <a:ext cx="1146411"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標準標題</a:t>
            </a:r>
          </a:p>
        </p:txBody>
      </p:sp>
      <p:sp>
        <p:nvSpPr>
          <p:cNvPr id="10" name="文字方塊 9">
            <a:extLst>
              <a:ext uri="{FF2B5EF4-FFF2-40B4-BE49-F238E27FC236}">
                <a16:creationId xmlns="" xmlns:a16="http://schemas.microsoft.com/office/drawing/2014/main" id="{C5CF5248-A268-453F-B0C2-F275B70AA5DB}"/>
              </a:ext>
            </a:extLst>
          </p:cNvPr>
          <p:cNvSpPr txBox="1"/>
          <p:nvPr/>
        </p:nvSpPr>
        <p:spPr>
          <a:xfrm>
            <a:off x="259307" y="3983537"/>
            <a:ext cx="1146411"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標準介紹</a:t>
            </a:r>
          </a:p>
        </p:txBody>
      </p:sp>
      <p:sp>
        <p:nvSpPr>
          <p:cNvPr id="11" name="文字方塊 10">
            <a:extLst>
              <a:ext uri="{FF2B5EF4-FFF2-40B4-BE49-F238E27FC236}">
                <a16:creationId xmlns="" xmlns:a16="http://schemas.microsoft.com/office/drawing/2014/main" id="{53C41649-89BD-4D25-AB09-AC9B10167900}"/>
              </a:ext>
            </a:extLst>
          </p:cNvPr>
          <p:cNvSpPr txBox="1"/>
          <p:nvPr/>
        </p:nvSpPr>
        <p:spPr>
          <a:xfrm>
            <a:off x="8939286" y="3633124"/>
            <a:ext cx="1710517"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標準文檔下載</a:t>
            </a:r>
          </a:p>
        </p:txBody>
      </p:sp>
      <p:sp>
        <p:nvSpPr>
          <p:cNvPr id="12" name="文字方塊 11">
            <a:extLst>
              <a:ext uri="{FF2B5EF4-FFF2-40B4-BE49-F238E27FC236}">
                <a16:creationId xmlns="" xmlns:a16="http://schemas.microsoft.com/office/drawing/2014/main" id="{07F22C21-D523-408C-998A-F95F998541D5}"/>
              </a:ext>
            </a:extLst>
          </p:cNvPr>
          <p:cNvSpPr txBox="1"/>
          <p:nvPr/>
        </p:nvSpPr>
        <p:spPr>
          <a:xfrm>
            <a:off x="8470713" y="4455573"/>
            <a:ext cx="1123664"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相關連結</a:t>
            </a:r>
          </a:p>
        </p:txBody>
      </p:sp>
    </p:spTree>
    <p:extLst>
      <p:ext uri="{BB962C8B-B14F-4D97-AF65-F5344CB8AC3E}">
        <p14:creationId xmlns:p14="http://schemas.microsoft.com/office/powerpoint/2010/main" val="129323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3F8DAE0-E8FE-4D79-A515-2862273351A7}"/>
              </a:ext>
            </a:extLst>
          </p:cNvPr>
          <p:cNvSpPr>
            <a:spLocks noGrp="1"/>
          </p:cNvSpPr>
          <p:nvPr>
            <p:ph type="title"/>
          </p:nvPr>
        </p:nvSpPr>
        <p:spPr/>
        <p:txBody>
          <a:bodyPr>
            <a:normAutofit/>
          </a:bodyPr>
          <a:lstStyle/>
          <a:p>
            <a:r>
              <a:rPr lang="zh-TW" altLang="en-US" sz="3200" b="1" dirty="0">
                <a:latin typeface="+mj-ea"/>
                <a:cs typeface="Verdana" panose="020B0604030504040204" pitchFamily="34" charset="0"/>
              </a:rPr>
              <a:t>標準範例</a:t>
            </a:r>
          </a:p>
        </p:txBody>
      </p:sp>
      <p:pic>
        <p:nvPicPr>
          <p:cNvPr id="4" name="內容版面配置區 3">
            <a:extLst>
              <a:ext uri="{FF2B5EF4-FFF2-40B4-BE49-F238E27FC236}">
                <a16:creationId xmlns="" xmlns:a16="http://schemas.microsoft.com/office/drawing/2014/main" id="{1F3F573E-F3DC-4DF6-8915-D7DE0B112917}"/>
              </a:ext>
            </a:extLst>
          </p:cNvPr>
          <p:cNvPicPr>
            <a:picLocks noGrp="1" noChangeAspect="1"/>
          </p:cNvPicPr>
          <p:nvPr>
            <p:ph idx="1"/>
          </p:nvPr>
        </p:nvPicPr>
        <p:blipFill>
          <a:blip r:embed="rId2"/>
          <a:stretch>
            <a:fillRect/>
          </a:stretch>
        </p:blipFill>
        <p:spPr>
          <a:xfrm>
            <a:off x="1300021" y="1929433"/>
            <a:ext cx="5034518" cy="4618583"/>
          </a:xfrm>
          <a:prstGeom prst="rect">
            <a:avLst/>
          </a:prstGeom>
        </p:spPr>
      </p:pic>
      <p:pic>
        <p:nvPicPr>
          <p:cNvPr id="5" name="圖片 4">
            <a:extLst>
              <a:ext uri="{FF2B5EF4-FFF2-40B4-BE49-F238E27FC236}">
                <a16:creationId xmlns="" xmlns:a16="http://schemas.microsoft.com/office/drawing/2014/main" id="{D2A5E4FE-CBC3-44DF-8245-3468ECD1054C}"/>
              </a:ext>
            </a:extLst>
          </p:cNvPr>
          <p:cNvPicPr>
            <a:picLocks noChangeAspect="1"/>
          </p:cNvPicPr>
          <p:nvPr/>
        </p:nvPicPr>
        <p:blipFill>
          <a:blip r:embed="rId3"/>
          <a:stretch>
            <a:fillRect/>
          </a:stretch>
        </p:blipFill>
        <p:spPr>
          <a:xfrm>
            <a:off x="6520070" y="1929433"/>
            <a:ext cx="5168348" cy="4618583"/>
          </a:xfrm>
          <a:prstGeom prst="rect">
            <a:avLst/>
          </a:prstGeom>
        </p:spPr>
      </p:pic>
    </p:spTree>
    <p:extLst>
      <p:ext uri="{BB962C8B-B14F-4D97-AF65-F5344CB8AC3E}">
        <p14:creationId xmlns:p14="http://schemas.microsoft.com/office/powerpoint/2010/main" val="2421572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下載之文件均有授權單位詳細資料</a:t>
            </a:r>
          </a:p>
        </p:txBody>
      </p:sp>
      <p:sp>
        <p:nvSpPr>
          <p:cNvPr id="3" name="內容版面配置區 2"/>
          <p:cNvSpPr>
            <a:spLocks noGrp="1"/>
          </p:cNvSpPr>
          <p:nvPr>
            <p:ph idx="1"/>
          </p:nvPr>
        </p:nvSpPr>
        <p:spPr>
          <a:xfrm>
            <a:off x="545582" y="747481"/>
            <a:ext cx="11029615" cy="3678303"/>
          </a:xfrm>
        </p:spPr>
        <p:txBody>
          <a:bodyPr/>
          <a:lstStyle/>
          <a:p>
            <a:r>
              <a:rPr lang="zh-TW" altLang="en-US" sz="3200" dirty="0"/>
              <a:t>每頁頁尾均有標示下載日期</a:t>
            </a:r>
            <a:r>
              <a:rPr lang="zh-TW" altLang="zh-TW" sz="3200" dirty="0"/>
              <a:t>、</a:t>
            </a:r>
            <a:r>
              <a:rPr lang="zh-TW" altLang="en-US" sz="3200" dirty="0"/>
              <a:t>時間與下載授權單位名稱。</a:t>
            </a:r>
            <a:endParaRPr lang="zh-TW" altLang="zh-TW" sz="3200" dirty="0"/>
          </a:p>
          <a:p>
            <a:endParaRPr lang="zh-TW" altLang="en-US" dirty="0"/>
          </a:p>
        </p:txBody>
      </p:sp>
      <p:pic>
        <p:nvPicPr>
          <p:cNvPr id="1026" name="Picture 2" descr="D:\Users\Andrew.Cheng\Desktop\1111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28" y="3249951"/>
            <a:ext cx="1182052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45582" y="4218426"/>
            <a:ext cx="8297839" cy="9826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28111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3F8DAE0-E8FE-4D79-A515-2862273351A7}"/>
              </a:ext>
            </a:extLst>
          </p:cNvPr>
          <p:cNvSpPr>
            <a:spLocks noGrp="1"/>
          </p:cNvSpPr>
          <p:nvPr>
            <p:ph type="title"/>
          </p:nvPr>
        </p:nvSpPr>
        <p:spPr/>
        <p:txBody>
          <a:bodyPr>
            <a:normAutofit/>
          </a:bodyPr>
          <a:lstStyle/>
          <a:p>
            <a:r>
              <a:rPr lang="zh-TW" altLang="en-US" sz="3200" b="1" dirty="0" smtClean="0">
                <a:latin typeface="+mj-ea"/>
                <a:cs typeface="Verdana" panose="020B0604030504040204" pitchFamily="34" charset="0"/>
              </a:rPr>
              <a:t>實際操作</a:t>
            </a:r>
            <a:endParaRPr lang="zh-TW" altLang="en-US" sz="3200" b="1" dirty="0">
              <a:latin typeface="+mj-ea"/>
              <a:cs typeface="Verdana" panose="020B0604030504040204" pitchFamily="34" charset="0"/>
            </a:endParaRPr>
          </a:p>
        </p:txBody>
      </p:sp>
      <p:sp>
        <p:nvSpPr>
          <p:cNvPr id="5" name="矩形 4"/>
          <p:cNvSpPr/>
          <p:nvPr/>
        </p:nvSpPr>
        <p:spPr>
          <a:xfrm>
            <a:off x="327423" y="1847612"/>
            <a:ext cx="10523455" cy="1631216"/>
          </a:xfrm>
          <a:prstGeom prst="rect">
            <a:avLst/>
          </a:prstGeom>
        </p:spPr>
        <p:txBody>
          <a:bodyPr wrap="square">
            <a:spAutoFit/>
          </a:bodyPr>
          <a:lstStyle/>
          <a:p>
            <a:r>
              <a:rPr lang="en-US" altLang="zh-TW" sz="2400" dirty="0" smtClean="0">
                <a:solidFill>
                  <a:schemeClr val="tx2"/>
                </a:solidFill>
              </a:rPr>
              <a:t>1 .</a:t>
            </a:r>
            <a:r>
              <a:rPr lang="zh-TW" altLang="en-US" sz="2400" dirty="0" smtClean="0">
                <a:solidFill>
                  <a:schemeClr val="tx2"/>
                </a:solidFill>
              </a:rPr>
              <a:t>請試著檢索標準編號並下載 </a:t>
            </a:r>
            <a:r>
              <a:rPr lang="en-US" altLang="zh-TW" sz="2400" dirty="0" smtClean="0">
                <a:solidFill>
                  <a:schemeClr val="tx2"/>
                </a:solidFill>
              </a:rPr>
              <a:t>ASTM</a:t>
            </a:r>
            <a:r>
              <a:rPr lang="zh-TW" altLang="en-US" sz="2400" dirty="0" smtClean="0">
                <a:solidFill>
                  <a:schemeClr val="tx2"/>
                </a:solidFill>
              </a:rPr>
              <a:t> </a:t>
            </a:r>
            <a:r>
              <a:rPr lang="en-US" altLang="zh-TW" sz="2400" b="1" dirty="0" smtClean="0">
                <a:solidFill>
                  <a:srgbClr val="FF0000"/>
                </a:solidFill>
              </a:rPr>
              <a:t>D1143</a:t>
            </a:r>
            <a:r>
              <a:rPr lang="zh-TW" altLang="en-US" sz="2400" dirty="0" smtClean="0">
                <a:solidFill>
                  <a:schemeClr val="tx2"/>
                </a:solidFill>
              </a:rPr>
              <a:t> 橋梁負重測試</a:t>
            </a:r>
            <a:r>
              <a:rPr lang="zh-TW" altLang="en-US" sz="2400" dirty="0">
                <a:solidFill>
                  <a:schemeClr val="tx2"/>
                </a:solidFill>
              </a:rPr>
              <a:t>最新</a:t>
            </a:r>
            <a:r>
              <a:rPr lang="zh-TW" altLang="en-US" sz="2400" dirty="0" smtClean="0">
                <a:solidFill>
                  <a:schemeClr val="tx2"/>
                </a:solidFill>
              </a:rPr>
              <a:t>標準</a:t>
            </a:r>
            <a:r>
              <a:rPr lang="en-US" altLang="zh-TW" sz="2400" dirty="0" smtClean="0">
                <a:solidFill>
                  <a:schemeClr val="tx2"/>
                </a:solidFill>
              </a:rPr>
              <a:t>”</a:t>
            </a:r>
            <a:r>
              <a:rPr lang="zh-TW" altLang="en-US" sz="2400" dirty="0" smtClean="0">
                <a:solidFill>
                  <a:schemeClr val="tx2"/>
                </a:solidFill>
              </a:rPr>
              <a:t> </a:t>
            </a:r>
            <a:r>
              <a:rPr lang="en-US" altLang="zh-TW" sz="2400" dirty="0">
                <a:solidFill>
                  <a:schemeClr val="tx2"/>
                </a:solidFill>
              </a:rPr>
              <a:t>D1143/D1143M–07</a:t>
            </a:r>
            <a:r>
              <a:rPr lang="zh-TW" altLang="en-US" sz="2400" dirty="0">
                <a:solidFill>
                  <a:schemeClr val="tx2"/>
                </a:solidFill>
              </a:rPr>
              <a:t> </a:t>
            </a:r>
            <a:r>
              <a:rPr lang="en-US" altLang="zh-TW" sz="2400" dirty="0">
                <a:solidFill>
                  <a:schemeClr val="tx2"/>
                </a:solidFill>
              </a:rPr>
              <a:t>Standard Test Methods for Deep Foundations Under Static Axial Compressive </a:t>
            </a:r>
            <a:r>
              <a:rPr lang="en-US" altLang="zh-TW" sz="2400" dirty="0" smtClean="0">
                <a:solidFill>
                  <a:schemeClr val="tx2"/>
                </a:solidFill>
              </a:rPr>
              <a:t>Load” </a:t>
            </a:r>
            <a:r>
              <a:rPr lang="zh-TW" altLang="en-US" sz="2400" dirty="0" smtClean="0">
                <a:solidFill>
                  <a:schemeClr val="tx2"/>
                </a:solidFill>
              </a:rPr>
              <a:t>之</a:t>
            </a:r>
            <a:r>
              <a:rPr lang="en-US" altLang="zh-TW" sz="2400" dirty="0" smtClean="0">
                <a:solidFill>
                  <a:schemeClr val="tx2"/>
                </a:solidFill>
              </a:rPr>
              <a:t>PDF </a:t>
            </a:r>
            <a:r>
              <a:rPr lang="zh-TW" altLang="en-US" sz="2400" dirty="0" smtClean="0">
                <a:solidFill>
                  <a:schemeClr val="tx2"/>
                </a:solidFill>
              </a:rPr>
              <a:t>檔案</a:t>
            </a:r>
            <a:endParaRPr lang="en-US" altLang="zh-TW" sz="2400" dirty="0">
              <a:solidFill>
                <a:schemeClr val="tx2"/>
              </a:solidFill>
            </a:endParaRPr>
          </a:p>
          <a:p>
            <a:endParaRPr lang="en-US" altLang="zh-TW" sz="2800" dirty="0"/>
          </a:p>
        </p:txBody>
      </p:sp>
      <p:sp>
        <p:nvSpPr>
          <p:cNvPr id="15" name="矩形 14"/>
          <p:cNvSpPr/>
          <p:nvPr/>
        </p:nvSpPr>
        <p:spPr>
          <a:xfrm>
            <a:off x="434103" y="3462635"/>
            <a:ext cx="3513058" cy="1200329"/>
          </a:xfrm>
          <a:prstGeom prst="rect">
            <a:avLst/>
          </a:prstGeom>
        </p:spPr>
        <p:txBody>
          <a:bodyPr wrap="square">
            <a:spAutoFit/>
          </a:bodyPr>
          <a:lstStyle/>
          <a:p>
            <a:r>
              <a:rPr lang="en-US" altLang="zh-TW" sz="2400" dirty="0">
                <a:solidFill>
                  <a:schemeClr val="tx2"/>
                </a:solidFill>
              </a:rPr>
              <a:t>2. </a:t>
            </a:r>
            <a:r>
              <a:rPr lang="zh-TW" altLang="en-US" sz="2400" dirty="0">
                <a:solidFill>
                  <a:schemeClr val="tx2"/>
                </a:solidFill>
              </a:rPr>
              <a:t>找出新舊</a:t>
            </a:r>
            <a:r>
              <a:rPr lang="zh-TW" altLang="en-US" sz="2400" dirty="0" smtClean="0">
                <a:solidFill>
                  <a:schemeClr val="tx2"/>
                </a:solidFill>
              </a:rPr>
              <a:t>標準</a:t>
            </a:r>
            <a:endParaRPr lang="en-US" altLang="zh-TW" sz="2400" dirty="0" smtClean="0">
              <a:solidFill>
                <a:schemeClr val="tx2"/>
              </a:solidFill>
            </a:endParaRPr>
          </a:p>
          <a:p>
            <a:r>
              <a:rPr lang="zh-TW" altLang="en-US" sz="2400" dirty="0" smtClean="0">
                <a:solidFill>
                  <a:schemeClr val="tx2"/>
                </a:solidFill>
              </a:rPr>
              <a:t>比較</a:t>
            </a:r>
            <a:r>
              <a:rPr lang="zh-TW" altLang="en-US" sz="2400" dirty="0">
                <a:solidFill>
                  <a:schemeClr val="tx2"/>
                </a:solidFill>
              </a:rPr>
              <a:t>畫面 </a:t>
            </a:r>
            <a:endParaRPr lang="en-US" altLang="zh-TW" sz="2400" dirty="0" smtClean="0">
              <a:solidFill>
                <a:schemeClr val="tx2"/>
              </a:solidFill>
            </a:endParaRPr>
          </a:p>
          <a:p>
            <a:r>
              <a:rPr lang="en-US" altLang="zh-TW" sz="2400" dirty="0" smtClean="0">
                <a:solidFill>
                  <a:schemeClr val="tx2"/>
                </a:solidFill>
              </a:rPr>
              <a:t>“</a:t>
            </a:r>
            <a:r>
              <a:rPr lang="en-US" altLang="zh-TW" sz="2400" dirty="0">
                <a:solidFill>
                  <a:schemeClr val="tx2"/>
                </a:solidFill>
                <a:hlinkClick r:id="rId2"/>
              </a:rPr>
              <a:t>Version Comparison</a:t>
            </a:r>
            <a:r>
              <a:rPr lang="en-US" altLang="zh-TW" sz="2400" dirty="0">
                <a:solidFill>
                  <a:schemeClr val="tx2"/>
                </a:solidFill>
              </a:rPr>
              <a:t>”</a:t>
            </a:r>
            <a:r>
              <a:rPr lang="zh-TW" altLang="en-US" sz="2400" dirty="0">
                <a:solidFill>
                  <a:schemeClr val="tx2"/>
                </a:solidFill>
              </a:rPr>
              <a:t> </a:t>
            </a:r>
            <a:endParaRPr lang="en-US" altLang="zh-TW" sz="2400" dirty="0">
              <a:solidFill>
                <a:schemeClr val="tx2"/>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970847"/>
            <a:ext cx="7467599" cy="412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007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個人化設定</a:t>
            </a:r>
          </a:p>
        </p:txBody>
      </p:sp>
      <p:sp>
        <p:nvSpPr>
          <p:cNvPr id="3" name="內容版面配置區 2"/>
          <p:cNvSpPr>
            <a:spLocks noGrp="1"/>
          </p:cNvSpPr>
          <p:nvPr>
            <p:ph idx="1"/>
          </p:nvPr>
        </p:nvSpPr>
        <p:spPr/>
        <p:txBody>
          <a:bodyPr/>
          <a:lstStyle/>
          <a:p>
            <a:endParaRPr lang="zh-TW" altLang="en-US"/>
          </a:p>
        </p:txBody>
      </p:sp>
      <p:pic>
        <p:nvPicPr>
          <p:cNvPr id="4" name="Picture 15" descr="D:\Users\Andrew.Cheng\Desktop\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3075"/>
            <a:ext cx="11885682" cy="663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0287082" y="2716523"/>
            <a:ext cx="1763891" cy="4652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0287082" y="2223743"/>
            <a:ext cx="1448790" cy="369332"/>
          </a:xfrm>
          <a:prstGeom prst="rect">
            <a:avLst/>
          </a:prstGeom>
          <a:solidFill>
            <a:srgbClr val="FFC000"/>
          </a:solidFill>
        </p:spPr>
        <p:txBody>
          <a:bodyPr wrap="square" rtlCol="0">
            <a:spAutoFit/>
          </a:bodyPr>
          <a:lstStyle/>
          <a:p>
            <a:r>
              <a:rPr lang="zh-TW" altLang="en-US" b="1" dirty="0">
                <a:solidFill>
                  <a:schemeClr val="bg1">
                    <a:lumMod val="10000"/>
                  </a:schemeClr>
                </a:solidFill>
              </a:rPr>
              <a:t>個人登入</a:t>
            </a:r>
          </a:p>
        </p:txBody>
      </p:sp>
      <p:pic>
        <p:nvPicPr>
          <p:cNvPr id="2050" name="Picture 2" descr="D:\Users\Andrew.Cheng\Desktop\sdvsvsdv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722" y="2223743"/>
            <a:ext cx="5552728" cy="38495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Users\Andrew.Cheng\Desktop\sdvsvsdv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3467" y="1154337"/>
            <a:ext cx="7546744" cy="598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6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45" y="1735916"/>
            <a:ext cx="2657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575484" y="399724"/>
            <a:ext cx="11029616" cy="1013800"/>
          </a:xfrm>
        </p:spPr>
        <p:txBody>
          <a:bodyPr>
            <a:normAutofit/>
          </a:bodyPr>
          <a:lstStyle/>
          <a:p>
            <a:r>
              <a:rPr lang="en-US" altLang="zh-TW" sz="3200" b="1" dirty="0">
                <a:latin typeface="+mj-ea"/>
                <a:cs typeface="Verdana" panose="020B0604030504040204" pitchFamily="34" charset="0"/>
              </a:rPr>
              <a:t>My Annotation</a:t>
            </a:r>
            <a:r>
              <a:rPr lang="zh-TW" altLang="en-US" sz="3200" b="1" dirty="0">
                <a:latin typeface="+mj-ea"/>
                <a:cs typeface="Verdana" panose="020B0604030504040204" pitchFamily="34" charset="0"/>
              </a:rPr>
              <a:t> 我的註解</a:t>
            </a:r>
          </a:p>
        </p:txBody>
      </p:sp>
      <p:sp>
        <p:nvSpPr>
          <p:cNvPr id="4" name="矩形 3"/>
          <p:cNvSpPr/>
          <p:nvPr/>
        </p:nvSpPr>
        <p:spPr>
          <a:xfrm>
            <a:off x="575484" y="2129051"/>
            <a:ext cx="1433012"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75" name="Picture 3" descr="D:\Users\Andrew.Cheng\Desktop\sdvsvsdv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920" y="2250230"/>
            <a:ext cx="6051735" cy="3856805"/>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3315640" y="5597862"/>
            <a:ext cx="1734852" cy="5707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27591" y="4178632"/>
            <a:ext cx="3092329" cy="1077218"/>
          </a:xfrm>
          <a:prstGeom prst="rect">
            <a:avLst/>
          </a:prstGeom>
          <a:solidFill>
            <a:srgbClr val="FFC000"/>
          </a:solidFill>
        </p:spPr>
        <p:txBody>
          <a:bodyPr wrap="square" rtlCol="0">
            <a:spAutoFit/>
          </a:bodyPr>
          <a:lstStyle/>
          <a:p>
            <a:r>
              <a:rPr lang="zh-TW" altLang="en-US" sz="1600" dirty="0" smtClean="0">
                <a:solidFill>
                  <a:schemeClr val="tx1">
                    <a:lumMod val="10000"/>
                  </a:schemeClr>
                </a:solidFill>
              </a:rPr>
              <a:t>在</a:t>
            </a:r>
            <a:r>
              <a:rPr lang="zh-TW" altLang="en-US" sz="1600" dirty="0">
                <a:solidFill>
                  <a:schemeClr val="tx1">
                    <a:lumMod val="10000"/>
                  </a:schemeClr>
                </a:solidFill>
              </a:rPr>
              <a:t>點選</a:t>
            </a:r>
            <a:r>
              <a:rPr lang="en-US" altLang="zh-TW" sz="1600" dirty="0">
                <a:solidFill>
                  <a:schemeClr val="tx1">
                    <a:lumMod val="10000"/>
                  </a:schemeClr>
                </a:solidFill>
              </a:rPr>
              <a:t>Add/Edit Annotation </a:t>
            </a:r>
            <a:r>
              <a:rPr lang="zh-TW" altLang="en-US" sz="1600" dirty="0">
                <a:solidFill>
                  <a:schemeClr val="tx1">
                    <a:lumMod val="10000"/>
                  </a:schemeClr>
                </a:solidFill>
              </a:rPr>
              <a:t>後，將出現視窗提供您純文字或附件檔案的選項。</a:t>
            </a:r>
          </a:p>
          <a:p>
            <a:r>
              <a:rPr lang="zh-TW" altLang="en-US" sz="1600" dirty="0">
                <a:solidFill>
                  <a:schemeClr val="tx1">
                    <a:lumMod val="10000"/>
                  </a:schemeClr>
                </a:solidFill>
              </a:rPr>
              <a:t>選定後請點選</a:t>
            </a:r>
            <a:r>
              <a:rPr lang="en-US" altLang="zh-TW" sz="1600" dirty="0">
                <a:solidFill>
                  <a:schemeClr val="tx1">
                    <a:lumMod val="10000"/>
                  </a:schemeClr>
                </a:solidFill>
              </a:rPr>
              <a:t>Save Annotation</a:t>
            </a:r>
            <a:r>
              <a:rPr lang="zh-TW" altLang="en-US" sz="1600" dirty="0">
                <a:solidFill>
                  <a:schemeClr val="tx1">
                    <a:lumMod val="10000"/>
                  </a:schemeClr>
                </a:solidFill>
              </a:rPr>
              <a:t>。</a:t>
            </a:r>
            <a:endParaRPr lang="zh-TW" altLang="en-US" sz="1600" b="1" dirty="0">
              <a:solidFill>
                <a:schemeClr val="tx1">
                  <a:lumMod val="10000"/>
                </a:schemeClr>
              </a:solidFill>
            </a:endParaRPr>
          </a:p>
        </p:txBody>
      </p:sp>
      <p:pic>
        <p:nvPicPr>
          <p:cNvPr id="3076" name="Picture 4" descr="D:\Users\Andrew.Cheng\Desktop\sdvsvsdvs\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840" y="1535444"/>
            <a:ext cx="6380052" cy="528637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372319" y="5780448"/>
            <a:ext cx="6324573" cy="6522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6534605" y="4424852"/>
            <a:ext cx="3092329" cy="830997"/>
          </a:xfrm>
          <a:prstGeom prst="rect">
            <a:avLst/>
          </a:prstGeom>
          <a:solidFill>
            <a:srgbClr val="FFC000"/>
          </a:solidFill>
        </p:spPr>
        <p:txBody>
          <a:bodyPr wrap="square" rtlCol="0">
            <a:spAutoFit/>
          </a:bodyPr>
          <a:lstStyle/>
          <a:p>
            <a:r>
              <a:rPr lang="zh-TW" altLang="en-US" sz="1600" dirty="0">
                <a:solidFill>
                  <a:schemeClr val="tx1">
                    <a:lumMod val="10000"/>
                  </a:schemeClr>
                </a:solidFill>
              </a:rPr>
              <a:t>註解將立刻被記錄於該份標準文件的目次中間且標註日期時間與作者。</a:t>
            </a:r>
            <a:endParaRPr lang="zh-TW" altLang="en-US" sz="1600" b="1" dirty="0">
              <a:solidFill>
                <a:schemeClr val="tx1">
                  <a:lumMod val="10000"/>
                </a:schemeClr>
              </a:solidFill>
            </a:endParaRPr>
          </a:p>
        </p:txBody>
      </p:sp>
    </p:spTree>
    <p:extLst>
      <p:ext uri="{BB962C8B-B14F-4D97-AF65-F5344CB8AC3E}">
        <p14:creationId xmlns:p14="http://schemas.microsoft.com/office/powerpoint/2010/main" val="20689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17" y="1742395"/>
            <a:ext cx="2657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My bookmarks</a:t>
            </a:r>
            <a:r>
              <a:rPr lang="zh-TW" altLang="en-US" sz="3200" b="1" dirty="0">
                <a:latin typeface="+mj-ea"/>
                <a:cs typeface="Verdana" panose="020B0604030504040204" pitchFamily="34" charset="0"/>
              </a:rPr>
              <a:t> 我的書籤</a:t>
            </a:r>
          </a:p>
        </p:txBody>
      </p:sp>
      <p:sp>
        <p:nvSpPr>
          <p:cNvPr id="4" name="矩形 3"/>
          <p:cNvSpPr/>
          <p:nvPr/>
        </p:nvSpPr>
        <p:spPr>
          <a:xfrm>
            <a:off x="423084" y="2394876"/>
            <a:ext cx="1433012"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27591" y="3774595"/>
            <a:ext cx="3092329" cy="830997"/>
          </a:xfrm>
          <a:prstGeom prst="rect">
            <a:avLst/>
          </a:prstGeom>
          <a:solidFill>
            <a:srgbClr val="FFC000"/>
          </a:solidFill>
        </p:spPr>
        <p:txBody>
          <a:bodyPr wrap="square" rtlCol="0">
            <a:spAutoFit/>
          </a:bodyPr>
          <a:lstStyle/>
          <a:p>
            <a:r>
              <a:rPr lang="zh-TW" altLang="en-US" sz="1600" dirty="0">
                <a:solidFill>
                  <a:schemeClr val="tx1">
                    <a:lumMod val="10000"/>
                  </a:schemeClr>
                </a:solidFill>
              </a:rPr>
              <a:t>我的書籤功能可以將常用且重要的標準紀錄，創造一個快速連結之頁面。</a:t>
            </a:r>
            <a:endParaRPr lang="zh-TW" altLang="en-US" sz="1600" b="1" dirty="0">
              <a:solidFill>
                <a:schemeClr val="tx1">
                  <a:lumMod val="10000"/>
                </a:schemeClr>
              </a:solidFill>
            </a:endParaRPr>
          </a:p>
        </p:txBody>
      </p:sp>
      <p:pic>
        <p:nvPicPr>
          <p:cNvPr id="4098" name="Picture 2" descr="D:\Users\Andrew.Cheng\Desktop\sdvsvsdv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920" y="2216482"/>
            <a:ext cx="6105525" cy="3924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19920" y="2216482"/>
            <a:ext cx="8766404" cy="353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0894979" y="3233057"/>
            <a:ext cx="1089497" cy="278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0169727" y="2704968"/>
            <a:ext cx="1727200" cy="369332"/>
          </a:xfrm>
          <a:prstGeom prst="rect">
            <a:avLst/>
          </a:prstGeom>
          <a:solidFill>
            <a:srgbClr val="FFC000"/>
          </a:solidFill>
        </p:spPr>
        <p:txBody>
          <a:bodyPr wrap="square" rtlCol="0">
            <a:spAutoFit/>
          </a:bodyPr>
          <a:lstStyle/>
          <a:p>
            <a:r>
              <a:rPr lang="zh-TW" altLang="en-US" dirty="0">
                <a:solidFill>
                  <a:schemeClr val="bg1">
                    <a:lumMod val="10000"/>
                  </a:schemeClr>
                </a:solidFill>
              </a:rPr>
              <a:t>儲存我</a:t>
            </a:r>
            <a:r>
              <a:rPr lang="zh-TW" altLang="en-US" dirty="0" smtClean="0">
                <a:solidFill>
                  <a:schemeClr val="bg1">
                    <a:lumMod val="10000"/>
                  </a:schemeClr>
                </a:solidFill>
              </a:rPr>
              <a:t>的</a:t>
            </a:r>
            <a:r>
              <a:rPr lang="zh-TW" altLang="en-US" dirty="0">
                <a:solidFill>
                  <a:schemeClr val="bg1">
                    <a:lumMod val="10000"/>
                  </a:schemeClr>
                </a:solidFill>
              </a:rPr>
              <a:t>書籤</a:t>
            </a:r>
          </a:p>
        </p:txBody>
      </p:sp>
    </p:spTree>
    <p:extLst>
      <p:ext uri="{BB962C8B-B14F-4D97-AF65-F5344CB8AC3E}">
        <p14:creationId xmlns:p14="http://schemas.microsoft.com/office/powerpoint/2010/main" val="5177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105" y="2028334"/>
            <a:ext cx="6590758" cy="405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45" y="1735916"/>
            <a:ext cx="2657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568942" y="662599"/>
            <a:ext cx="11029616" cy="1013800"/>
          </a:xfrm>
        </p:spPr>
        <p:txBody>
          <a:bodyPr>
            <a:normAutofit/>
          </a:bodyPr>
          <a:lstStyle/>
          <a:p>
            <a:r>
              <a:rPr lang="en-US" altLang="zh-TW" sz="3200" b="1" dirty="0">
                <a:latin typeface="+mj-ea"/>
                <a:cs typeface="Verdana" panose="020B0604030504040204" pitchFamily="34" charset="0"/>
              </a:rPr>
              <a:t>My saved searches</a:t>
            </a:r>
            <a:r>
              <a:rPr lang="zh-TW" altLang="en-US" sz="3200" b="1" dirty="0">
                <a:latin typeface="+mj-ea"/>
                <a:cs typeface="Verdana" panose="020B0604030504040204" pitchFamily="34" charset="0"/>
              </a:rPr>
              <a:t> 儲存檢索結果</a:t>
            </a:r>
          </a:p>
        </p:txBody>
      </p:sp>
      <p:sp>
        <p:nvSpPr>
          <p:cNvPr id="4" name="矩形 3"/>
          <p:cNvSpPr/>
          <p:nvPr/>
        </p:nvSpPr>
        <p:spPr>
          <a:xfrm>
            <a:off x="589271" y="2655099"/>
            <a:ext cx="1433012"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6321587" y="5500938"/>
            <a:ext cx="3092329" cy="584775"/>
          </a:xfrm>
          <a:prstGeom prst="rect">
            <a:avLst/>
          </a:prstGeom>
          <a:solidFill>
            <a:srgbClr val="FFC000"/>
          </a:solidFill>
        </p:spPr>
        <p:txBody>
          <a:bodyPr wrap="square" rtlCol="0">
            <a:spAutoFit/>
          </a:bodyPr>
          <a:lstStyle/>
          <a:p>
            <a:r>
              <a:rPr lang="zh-TW" altLang="en-US" sz="1600" b="1" dirty="0">
                <a:solidFill>
                  <a:schemeClr val="tx1">
                    <a:lumMod val="10000"/>
                  </a:schemeClr>
                </a:solidFill>
              </a:rPr>
              <a:t>儲存我的檢索結果可以方便下次</a:t>
            </a:r>
            <a:r>
              <a:rPr lang="zh-TW" altLang="en-US" sz="1600" b="1" dirty="0" smtClean="0">
                <a:solidFill>
                  <a:schemeClr val="tx1">
                    <a:lumMod val="10000"/>
                  </a:schemeClr>
                </a:solidFill>
              </a:rPr>
              <a:t>連結此左側勾選檢索條件結果</a:t>
            </a:r>
            <a:endParaRPr lang="zh-TW" altLang="en-US" sz="1600" b="1" dirty="0">
              <a:solidFill>
                <a:schemeClr val="tx1">
                  <a:lumMod val="10000"/>
                </a:schemeClr>
              </a:solidFill>
            </a:endParaRPr>
          </a:p>
        </p:txBody>
      </p:sp>
    </p:spTree>
    <p:extLst>
      <p:ext uri="{BB962C8B-B14F-4D97-AF65-F5344CB8AC3E}">
        <p14:creationId xmlns:p14="http://schemas.microsoft.com/office/powerpoint/2010/main" val="398292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16" y="1809950"/>
            <a:ext cx="2657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My group</a:t>
            </a:r>
            <a:r>
              <a:rPr lang="zh-TW" altLang="en-US" sz="3200" b="1" dirty="0">
                <a:latin typeface="+mj-ea"/>
                <a:cs typeface="Verdana" panose="020B0604030504040204" pitchFamily="34" charset="0"/>
              </a:rPr>
              <a:t> 我的群組</a:t>
            </a:r>
          </a:p>
        </p:txBody>
      </p:sp>
      <p:sp>
        <p:nvSpPr>
          <p:cNvPr id="4" name="矩形 3"/>
          <p:cNvSpPr/>
          <p:nvPr/>
        </p:nvSpPr>
        <p:spPr>
          <a:xfrm>
            <a:off x="423084" y="2994968"/>
            <a:ext cx="1001679"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27590" y="4673755"/>
            <a:ext cx="3092329" cy="584775"/>
          </a:xfrm>
          <a:prstGeom prst="rect">
            <a:avLst/>
          </a:prstGeom>
          <a:solidFill>
            <a:srgbClr val="FFC000"/>
          </a:solidFill>
        </p:spPr>
        <p:txBody>
          <a:bodyPr wrap="square" rtlCol="0">
            <a:spAutoFit/>
          </a:bodyPr>
          <a:lstStyle/>
          <a:p>
            <a:r>
              <a:rPr lang="zh-TW" altLang="en-US" sz="1600" dirty="0">
                <a:solidFill>
                  <a:schemeClr val="tx1">
                    <a:lumMod val="10000"/>
                  </a:schemeClr>
                </a:solidFill>
              </a:rPr>
              <a:t>透過</a:t>
            </a:r>
            <a:r>
              <a:rPr lang="en-US" altLang="zh-TW" sz="1600" dirty="0">
                <a:solidFill>
                  <a:schemeClr val="tx1">
                    <a:lumMod val="10000"/>
                  </a:schemeClr>
                </a:solidFill>
              </a:rPr>
              <a:t>My Group </a:t>
            </a:r>
            <a:r>
              <a:rPr lang="zh-TW" altLang="en-US" sz="1600" dirty="0">
                <a:solidFill>
                  <a:schemeClr val="tx1">
                    <a:lumMod val="10000"/>
                  </a:schemeClr>
                </a:solidFill>
              </a:rPr>
              <a:t>頁面編輯</a:t>
            </a:r>
            <a:r>
              <a:rPr lang="zh-TW" altLang="en-US" sz="1600" dirty="0">
                <a:solidFill>
                  <a:schemeClr val="tx1">
                    <a:lumMod val="10000"/>
                  </a:schemeClr>
                </a:solidFill>
                <a:latin typeface="新細明體"/>
                <a:ea typeface="新細明體"/>
              </a:rPr>
              <a:t>、新增您的群組或是聯絡群組成員。</a:t>
            </a:r>
            <a:endParaRPr lang="zh-TW" altLang="en-US" sz="1600" b="1" dirty="0">
              <a:solidFill>
                <a:schemeClr val="tx1">
                  <a:lumMod val="10000"/>
                </a:schemeClr>
              </a:solidFill>
            </a:endParaRPr>
          </a:p>
        </p:txBody>
      </p:sp>
      <p:pic>
        <p:nvPicPr>
          <p:cNvPr id="6146" name="Picture 2" descr="D:\Users\Andrew.Cheng\Desktop\sdvsvsdvs\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372" y="1990724"/>
            <a:ext cx="6219825" cy="486727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589618" y="3724956"/>
            <a:ext cx="1304116"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 name="群組 2"/>
          <p:cNvGrpSpPr/>
          <p:nvPr/>
        </p:nvGrpSpPr>
        <p:grpSpPr>
          <a:xfrm>
            <a:off x="3219919" y="1588485"/>
            <a:ext cx="8318241" cy="5129898"/>
            <a:chOff x="3219919" y="1491619"/>
            <a:chExt cx="8318241" cy="5129898"/>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919" y="1491619"/>
              <a:ext cx="8318241" cy="484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7715"/>
            <a:stretch/>
          </p:blipFill>
          <p:spPr bwMode="auto">
            <a:xfrm>
              <a:off x="3219919" y="2364828"/>
              <a:ext cx="6034440" cy="425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矩形 12"/>
          <p:cNvSpPr/>
          <p:nvPr/>
        </p:nvSpPr>
        <p:spPr>
          <a:xfrm>
            <a:off x="3219919" y="1906144"/>
            <a:ext cx="1001679"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4323113" y="1809950"/>
            <a:ext cx="1674933" cy="338554"/>
          </a:xfrm>
          <a:prstGeom prst="rect">
            <a:avLst/>
          </a:prstGeom>
          <a:solidFill>
            <a:srgbClr val="FFC000"/>
          </a:solidFill>
        </p:spPr>
        <p:txBody>
          <a:bodyPr wrap="square" rtlCol="0">
            <a:spAutoFit/>
          </a:bodyPr>
          <a:lstStyle/>
          <a:p>
            <a:r>
              <a:rPr lang="zh-TW" altLang="en-US" sz="1600" dirty="0">
                <a:solidFill>
                  <a:schemeClr val="tx1">
                    <a:lumMod val="10000"/>
                  </a:schemeClr>
                </a:solidFill>
              </a:rPr>
              <a:t>設定小組名稱</a:t>
            </a:r>
            <a:endParaRPr lang="zh-TW" altLang="en-US" sz="1600" b="1" dirty="0">
              <a:solidFill>
                <a:schemeClr val="tx1">
                  <a:lumMod val="10000"/>
                </a:schemeClr>
              </a:solidFill>
            </a:endParaRPr>
          </a:p>
        </p:txBody>
      </p:sp>
      <p:sp>
        <p:nvSpPr>
          <p:cNvPr id="16" name="文字方塊 15"/>
          <p:cNvSpPr txBox="1"/>
          <p:nvPr/>
        </p:nvSpPr>
        <p:spPr>
          <a:xfrm>
            <a:off x="8557477" y="3676859"/>
            <a:ext cx="1393764" cy="338554"/>
          </a:xfrm>
          <a:prstGeom prst="rect">
            <a:avLst/>
          </a:prstGeom>
          <a:solidFill>
            <a:srgbClr val="FFC000"/>
          </a:solidFill>
        </p:spPr>
        <p:txBody>
          <a:bodyPr wrap="square" rtlCol="0">
            <a:spAutoFit/>
          </a:bodyPr>
          <a:lstStyle/>
          <a:p>
            <a:r>
              <a:rPr lang="zh-TW" altLang="en-US" sz="1600" b="1" dirty="0" smtClean="0">
                <a:solidFill>
                  <a:schemeClr val="tx1">
                    <a:lumMod val="10000"/>
                  </a:schemeClr>
                </a:solidFill>
              </a:rPr>
              <a:t>選擇組員</a:t>
            </a:r>
            <a:endParaRPr lang="zh-TW" altLang="en-US" sz="1600" b="1" dirty="0">
              <a:solidFill>
                <a:schemeClr val="tx1">
                  <a:lumMod val="10000"/>
                </a:schemeClr>
              </a:solidFill>
            </a:endParaRPr>
          </a:p>
        </p:txBody>
      </p:sp>
      <p:sp>
        <p:nvSpPr>
          <p:cNvPr id="17" name="矩形 16"/>
          <p:cNvSpPr/>
          <p:nvPr/>
        </p:nvSpPr>
        <p:spPr>
          <a:xfrm>
            <a:off x="3239996" y="3349599"/>
            <a:ext cx="5074533" cy="14364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239997" y="4798529"/>
            <a:ext cx="5074533" cy="15592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8557476" y="5089253"/>
            <a:ext cx="1393764" cy="584775"/>
          </a:xfrm>
          <a:prstGeom prst="rect">
            <a:avLst/>
          </a:prstGeom>
          <a:solidFill>
            <a:srgbClr val="FFC000"/>
          </a:solidFill>
        </p:spPr>
        <p:txBody>
          <a:bodyPr wrap="square" rtlCol="0">
            <a:spAutoFit/>
          </a:bodyPr>
          <a:lstStyle/>
          <a:p>
            <a:r>
              <a:rPr lang="zh-TW" altLang="en-US" sz="1600" b="1" dirty="0" smtClean="0">
                <a:solidFill>
                  <a:schemeClr val="tx1">
                    <a:lumMod val="10000"/>
                  </a:schemeClr>
                </a:solidFill>
              </a:rPr>
              <a:t>選擇與組員分享的標準</a:t>
            </a:r>
            <a:endParaRPr lang="zh-TW" altLang="en-US" sz="1600" b="1" dirty="0">
              <a:solidFill>
                <a:schemeClr val="tx1">
                  <a:lumMod val="10000"/>
                </a:schemeClr>
              </a:solidFill>
            </a:endParaRPr>
          </a:p>
        </p:txBody>
      </p:sp>
    </p:spTree>
    <p:extLst>
      <p:ext uri="{BB962C8B-B14F-4D97-AF65-F5344CB8AC3E}">
        <p14:creationId xmlns:p14="http://schemas.microsoft.com/office/powerpoint/2010/main" val="37715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16" grpId="0" animBg="1"/>
      <p:bldP spid="17" grpId="0" animBg="1"/>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55" y="1707335"/>
            <a:ext cx="2657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8769" y="2154632"/>
            <a:ext cx="7029054" cy="438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Standards shared with me</a:t>
            </a:r>
            <a:r>
              <a:rPr lang="zh-TW" altLang="en-US" sz="3200" b="1" dirty="0">
                <a:latin typeface="+mj-ea"/>
                <a:cs typeface="Verdana" panose="020B0604030504040204" pitchFamily="34" charset="0"/>
              </a:rPr>
              <a:t> 標準協作邀請</a:t>
            </a:r>
          </a:p>
        </p:txBody>
      </p:sp>
      <p:sp>
        <p:nvSpPr>
          <p:cNvPr id="4" name="矩形 3"/>
          <p:cNvSpPr/>
          <p:nvPr/>
        </p:nvSpPr>
        <p:spPr>
          <a:xfrm>
            <a:off x="423084" y="3197932"/>
            <a:ext cx="2016261"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9113273" y="4039349"/>
            <a:ext cx="2654941" cy="584775"/>
          </a:xfrm>
          <a:prstGeom prst="rect">
            <a:avLst/>
          </a:prstGeom>
          <a:solidFill>
            <a:srgbClr val="FFC000"/>
          </a:solidFill>
        </p:spPr>
        <p:txBody>
          <a:bodyPr wrap="square" rtlCol="0">
            <a:spAutoFit/>
          </a:bodyPr>
          <a:lstStyle/>
          <a:p>
            <a:r>
              <a:rPr lang="zh-TW" altLang="en-US" sz="1600" dirty="0">
                <a:solidFill>
                  <a:schemeClr val="tx1">
                    <a:lumMod val="10000"/>
                  </a:schemeClr>
                </a:solidFill>
                <a:latin typeface="新細明體"/>
                <a:ea typeface="新細明體"/>
              </a:rPr>
              <a:t>與您的群組成員</a:t>
            </a:r>
            <a:r>
              <a:rPr lang="zh-TW" altLang="en-US" sz="1600" dirty="0" smtClean="0">
                <a:solidFill>
                  <a:schemeClr val="tx1">
                    <a:lumMod val="10000"/>
                  </a:schemeClr>
                </a:solidFill>
                <a:latin typeface="新細明體"/>
                <a:ea typeface="新細明體"/>
              </a:rPr>
              <a:t>分享</a:t>
            </a:r>
            <a:r>
              <a:rPr lang="en-US" altLang="zh-TW" sz="1600" dirty="0" smtClean="0">
                <a:solidFill>
                  <a:schemeClr val="tx1">
                    <a:lumMod val="10000"/>
                  </a:schemeClr>
                </a:solidFill>
                <a:latin typeface="新細明體"/>
                <a:ea typeface="新細明體"/>
              </a:rPr>
              <a:t>ASTM</a:t>
            </a:r>
            <a:r>
              <a:rPr lang="zh-TW" altLang="en-US" sz="1600" dirty="0" smtClean="0">
                <a:solidFill>
                  <a:schemeClr val="tx1">
                    <a:lumMod val="10000"/>
                  </a:schemeClr>
                </a:solidFill>
                <a:latin typeface="新細明體"/>
                <a:ea typeface="新細明體"/>
              </a:rPr>
              <a:t>標準文件</a:t>
            </a:r>
            <a:r>
              <a:rPr lang="zh-TW" altLang="en-US" sz="1600" dirty="0">
                <a:solidFill>
                  <a:schemeClr val="tx1">
                    <a:lumMod val="10000"/>
                  </a:schemeClr>
                </a:solidFill>
                <a:latin typeface="新細明體"/>
                <a:ea typeface="新細明體"/>
              </a:rPr>
              <a:t>並共同討論</a:t>
            </a:r>
            <a:r>
              <a:rPr lang="zh-TW" altLang="en-US" sz="1600" dirty="0" smtClean="0">
                <a:solidFill>
                  <a:schemeClr val="tx1">
                    <a:lumMod val="10000"/>
                  </a:schemeClr>
                </a:solidFill>
                <a:latin typeface="新細明體"/>
                <a:ea typeface="新細明體"/>
              </a:rPr>
              <a:t>。</a:t>
            </a:r>
            <a:endParaRPr lang="en-US" altLang="zh-TW" sz="1600" dirty="0">
              <a:solidFill>
                <a:schemeClr val="tx1">
                  <a:lumMod val="10000"/>
                </a:schemeClr>
              </a:solidFill>
              <a:latin typeface="新細明體"/>
              <a:ea typeface="新細明體"/>
            </a:endParaRPr>
          </a:p>
        </p:txBody>
      </p:sp>
      <p:sp>
        <p:nvSpPr>
          <p:cNvPr id="14" name="矩形 13"/>
          <p:cNvSpPr/>
          <p:nvPr/>
        </p:nvSpPr>
        <p:spPr>
          <a:xfrm>
            <a:off x="8297694" y="4792888"/>
            <a:ext cx="1046907"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2618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組織介紹</a:t>
            </a:r>
          </a:p>
        </p:txBody>
      </p:sp>
      <p:sp>
        <p:nvSpPr>
          <p:cNvPr id="3" name="內容版面配置區 2"/>
          <p:cNvSpPr>
            <a:spLocks noGrp="1"/>
          </p:cNvSpPr>
          <p:nvPr>
            <p:ph idx="1"/>
          </p:nvPr>
        </p:nvSpPr>
        <p:spPr>
          <a:xfrm>
            <a:off x="520101" y="1965435"/>
            <a:ext cx="11029615" cy="4575819"/>
          </a:xfrm>
        </p:spPr>
        <p:txBody>
          <a:bodyPr/>
          <a:lstStyle/>
          <a:p>
            <a:r>
              <a:rPr lang="en-US" altLang="zh-TW" sz="2400" dirty="0">
                <a:latin typeface="+mn-ea"/>
              </a:rPr>
              <a:t>ASTM international </a:t>
            </a:r>
            <a:r>
              <a:rPr lang="zh-TW" altLang="en-US" sz="2400" dirty="0">
                <a:latin typeface="+mn-ea"/>
              </a:rPr>
              <a:t>國際標準組織 成立於</a:t>
            </a:r>
            <a:r>
              <a:rPr lang="en-US" altLang="zh-TW" sz="2400" dirty="0" smtClean="0">
                <a:latin typeface="+mn-ea"/>
              </a:rPr>
              <a:t>1898</a:t>
            </a:r>
            <a:r>
              <a:rPr lang="zh-TW" altLang="en-US" sz="2400" dirty="0" smtClean="0">
                <a:latin typeface="+mn-ea"/>
              </a:rPr>
              <a:t>年</a:t>
            </a:r>
            <a:endParaRPr lang="en-US" altLang="zh-TW" sz="2400" dirty="0">
              <a:latin typeface="+mn-ea"/>
            </a:endParaRPr>
          </a:p>
          <a:p>
            <a:r>
              <a:rPr lang="zh-TW" altLang="zh-TW" sz="2400" dirty="0">
                <a:latin typeface="+mn-ea"/>
              </a:rPr>
              <a:t>世界上最早、最大的非營利性標準制定組織</a:t>
            </a:r>
            <a:r>
              <a:rPr lang="zh-TW" altLang="en-US" sz="2400" dirty="0">
                <a:latin typeface="+mn-ea"/>
              </a:rPr>
              <a:t>。</a:t>
            </a:r>
            <a:endParaRPr lang="en-US" altLang="zh-TW" sz="2400" dirty="0">
              <a:latin typeface="+mn-ea"/>
            </a:endParaRPr>
          </a:p>
          <a:p>
            <a:r>
              <a:rPr lang="zh-TW" altLang="en-US" sz="2400" dirty="0" smtClean="0">
                <a:latin typeface="+mn-ea"/>
              </a:rPr>
              <a:t>前身</a:t>
            </a:r>
            <a:r>
              <a:rPr lang="zh-TW" altLang="en-US" sz="2400" dirty="0">
                <a:latin typeface="+mn-ea"/>
              </a:rPr>
              <a:t>為美國</a:t>
            </a:r>
            <a:r>
              <a:rPr lang="zh-TW" altLang="en-US" sz="2400" dirty="0" smtClean="0">
                <a:latin typeface="+mn-ea"/>
              </a:rPr>
              <a:t>材料暨測試</a:t>
            </a:r>
            <a:r>
              <a:rPr lang="zh-TW" altLang="en-US" sz="2400" dirty="0">
                <a:latin typeface="+mn-ea"/>
              </a:rPr>
              <a:t>學會 </a:t>
            </a:r>
            <a:r>
              <a:rPr lang="en-US" altLang="zh-TW" sz="2400" dirty="0">
                <a:solidFill>
                  <a:srgbClr val="FF0000"/>
                </a:solidFill>
                <a:latin typeface="+mn-ea"/>
              </a:rPr>
              <a:t>A</a:t>
            </a:r>
            <a:r>
              <a:rPr lang="en-US" altLang="zh-TW" sz="2400" dirty="0">
                <a:latin typeface="+mn-ea"/>
              </a:rPr>
              <a:t>merican </a:t>
            </a:r>
            <a:r>
              <a:rPr lang="en-US" altLang="zh-TW" sz="2400" dirty="0">
                <a:solidFill>
                  <a:srgbClr val="FF0000"/>
                </a:solidFill>
                <a:latin typeface="+mn-ea"/>
              </a:rPr>
              <a:t>S</a:t>
            </a:r>
            <a:r>
              <a:rPr lang="en-US" altLang="zh-TW" sz="2400" dirty="0">
                <a:latin typeface="+mn-ea"/>
              </a:rPr>
              <a:t>ociety of </a:t>
            </a:r>
            <a:r>
              <a:rPr lang="en-US" altLang="zh-TW" sz="2400" dirty="0">
                <a:solidFill>
                  <a:srgbClr val="FF0000"/>
                </a:solidFill>
                <a:latin typeface="+mn-ea"/>
              </a:rPr>
              <a:t>T</a:t>
            </a:r>
            <a:r>
              <a:rPr lang="en-US" altLang="zh-TW" sz="2400" dirty="0">
                <a:latin typeface="+mn-ea"/>
              </a:rPr>
              <a:t>esting and </a:t>
            </a:r>
            <a:r>
              <a:rPr lang="en-US" altLang="zh-TW" sz="2400" dirty="0">
                <a:solidFill>
                  <a:srgbClr val="FF0000"/>
                </a:solidFill>
                <a:latin typeface="+mn-ea"/>
              </a:rPr>
              <a:t>M</a:t>
            </a:r>
            <a:r>
              <a:rPr lang="en-US" altLang="zh-TW" sz="2400" dirty="0">
                <a:latin typeface="+mn-ea"/>
              </a:rPr>
              <a:t>aterials</a:t>
            </a:r>
          </a:p>
          <a:p>
            <a:r>
              <a:rPr lang="zh-TW" altLang="en-US" sz="2400" dirty="0">
                <a:latin typeface="+mn-ea"/>
              </a:rPr>
              <a:t>創辦人為 </a:t>
            </a:r>
            <a:r>
              <a:rPr lang="en-US" altLang="zh-TW" sz="2400" dirty="0">
                <a:latin typeface="+mn-ea"/>
              </a:rPr>
              <a:t>Charles Benjamin </a:t>
            </a:r>
            <a:r>
              <a:rPr lang="en-US" altLang="zh-TW" sz="2400" dirty="0" smtClean="0">
                <a:latin typeface="+mn-ea"/>
              </a:rPr>
              <a:t>Dudley</a:t>
            </a:r>
          </a:p>
          <a:p>
            <a:r>
              <a:rPr lang="zh-TW" altLang="en-US" sz="2400" dirty="0" smtClean="0">
                <a:latin typeface="+mn-ea"/>
              </a:rPr>
              <a:t>全球</a:t>
            </a:r>
            <a:r>
              <a:rPr lang="zh-TW" altLang="en-US" sz="2400" dirty="0">
                <a:latin typeface="+mn-ea"/>
              </a:rPr>
              <a:t>都在使用</a:t>
            </a:r>
            <a:r>
              <a:rPr lang="en-US" altLang="zh-TW" sz="2400" dirty="0">
                <a:latin typeface="+mn-ea"/>
              </a:rPr>
              <a:t>ASTM</a:t>
            </a:r>
            <a:r>
              <a:rPr lang="zh-TW" altLang="en-US" sz="2400" dirty="0" smtClean="0">
                <a:latin typeface="+mn-ea"/>
              </a:rPr>
              <a:t>標準</a:t>
            </a:r>
            <a:endParaRPr lang="en-US" altLang="zh-TW" sz="2400" dirty="0" smtClean="0">
              <a:latin typeface="+mn-ea"/>
            </a:endParaRPr>
          </a:p>
          <a:p>
            <a:r>
              <a:rPr lang="zh-TW" altLang="en-US" sz="2400" dirty="0">
                <a:latin typeface="+mn-ea"/>
              </a:rPr>
              <a:t>任何志願者都能成為</a:t>
            </a:r>
            <a:r>
              <a:rPr lang="en-US" altLang="zh-TW" sz="2400" dirty="0">
                <a:latin typeface="+mn-ea"/>
              </a:rPr>
              <a:t>ASTM</a:t>
            </a:r>
            <a:r>
              <a:rPr lang="zh-TW" altLang="en-US" sz="2400" dirty="0">
                <a:latin typeface="+mn-ea"/>
              </a:rPr>
              <a:t>會員並</a:t>
            </a:r>
            <a:r>
              <a:rPr lang="zh-TW" altLang="en-US" sz="2400" dirty="0" smtClean="0">
                <a:latin typeface="+mn-ea"/>
              </a:rPr>
              <a:t>參與標準制訂</a:t>
            </a:r>
            <a:endParaRPr lang="en-US" altLang="zh-TW" sz="2400" dirty="0">
              <a:latin typeface="+mn-ea"/>
            </a:endParaRPr>
          </a:p>
          <a:p>
            <a:r>
              <a:rPr lang="zh-TW" altLang="zh-TW" sz="2400" dirty="0" smtClean="0">
                <a:latin typeface="+mn-ea"/>
              </a:rPr>
              <a:t>任務</a:t>
            </a:r>
            <a:r>
              <a:rPr lang="zh-TW" altLang="zh-TW" sz="2400" dirty="0">
                <a:latin typeface="+mn-ea"/>
              </a:rPr>
              <a:t>是制訂材料、産品、系統和檢測服務的標準及促進有關知識的發展</a:t>
            </a:r>
            <a:r>
              <a:rPr lang="zh-TW" altLang="zh-TW" sz="2400" dirty="0" smtClean="0">
                <a:latin typeface="+mn-ea"/>
              </a:rPr>
              <a:t>。</a:t>
            </a:r>
            <a:endParaRPr lang="en-US" altLang="zh-TW" dirty="0">
              <a:latin typeface="+mn-ea"/>
            </a:endParaRPr>
          </a:p>
          <a:p>
            <a:endParaRPr lang="en-US" altLang="zh-TW" dirty="0"/>
          </a:p>
          <a:p>
            <a:endParaRPr lang="zh-TW" alt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856" y="3568139"/>
            <a:ext cx="1195103" cy="14164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圓角矩形 5"/>
          <p:cNvSpPr/>
          <p:nvPr/>
        </p:nvSpPr>
        <p:spPr>
          <a:xfrm>
            <a:off x="1560033" y="5612954"/>
            <a:ext cx="9361967" cy="114392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zh-TW" altLang="en-US"/>
          </a:p>
        </p:txBody>
      </p:sp>
      <p:grpSp>
        <p:nvGrpSpPr>
          <p:cNvPr id="7" name="群組 6"/>
          <p:cNvGrpSpPr/>
          <p:nvPr/>
        </p:nvGrpSpPr>
        <p:grpSpPr>
          <a:xfrm>
            <a:off x="1731405" y="5716095"/>
            <a:ext cx="9739382" cy="937637"/>
            <a:chOff x="960120" y="2091083"/>
            <a:chExt cx="10029996" cy="1081671"/>
          </a:xfrm>
        </p:grpSpPr>
        <p:sp>
          <p:nvSpPr>
            <p:cNvPr id="8" name="矩形 7"/>
            <p:cNvSpPr/>
            <p:nvPr/>
          </p:nvSpPr>
          <p:spPr>
            <a:xfrm>
              <a:off x="8673636" y="2091083"/>
              <a:ext cx="2316480" cy="1077218"/>
            </a:xfrm>
            <a:prstGeom prst="rect">
              <a:avLst/>
            </a:prstGeom>
          </p:spPr>
          <p:txBody>
            <a:bodyPr wrap="square">
              <a:spAutoFit/>
            </a:bodyPr>
            <a:lstStyle/>
            <a:p>
              <a:r>
                <a:rPr lang="en-US" altLang="zh-TW"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120</a:t>
              </a:r>
            </a:p>
            <a:p>
              <a:r>
                <a:rPr lang="en-US" altLang="zh-TW" b="1" dirty="0">
                  <a:latin typeface="Verdana" panose="020B0604030504040204" pitchFamily="34" charset="0"/>
                  <a:ea typeface="Verdana" panose="020B0604030504040204" pitchFamily="34" charset="0"/>
                  <a:cs typeface="Verdana" panose="020B0604030504040204" pitchFamily="34" charset="0"/>
                </a:rPr>
                <a:t>Years of Operation</a:t>
              </a:r>
            </a:p>
          </p:txBody>
        </p:sp>
        <p:sp>
          <p:nvSpPr>
            <p:cNvPr id="10" name="矩形 9"/>
            <p:cNvSpPr/>
            <p:nvPr/>
          </p:nvSpPr>
          <p:spPr>
            <a:xfrm>
              <a:off x="960120" y="2095536"/>
              <a:ext cx="2057400" cy="1077218"/>
            </a:xfrm>
            <a:prstGeom prst="rect">
              <a:avLst/>
            </a:prstGeom>
          </p:spPr>
          <p:txBody>
            <a:bodyPr wrap="square">
              <a:spAutoFit/>
            </a:bodyPr>
            <a:lstStyle/>
            <a:p>
              <a:r>
                <a:rPr lang="en-US" altLang="zh-TW"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12,500+</a:t>
              </a:r>
            </a:p>
            <a:p>
              <a:r>
                <a:rPr lang="en-US" altLang="zh-TW" b="1" dirty="0">
                  <a:latin typeface="Verdana" panose="020B0604030504040204" pitchFamily="34" charset="0"/>
                  <a:ea typeface="Verdana" panose="020B0604030504040204" pitchFamily="34" charset="0"/>
                  <a:cs typeface="Verdana" panose="020B0604030504040204" pitchFamily="34" charset="0"/>
                </a:rPr>
                <a:t>Global ASTM Standards</a:t>
              </a:r>
            </a:p>
          </p:txBody>
        </p:sp>
        <p:sp>
          <p:nvSpPr>
            <p:cNvPr id="11" name="矩形 10"/>
            <p:cNvSpPr/>
            <p:nvPr/>
          </p:nvSpPr>
          <p:spPr>
            <a:xfrm>
              <a:off x="3313655" y="2095533"/>
              <a:ext cx="2407920" cy="1077218"/>
            </a:xfrm>
            <a:prstGeom prst="rect">
              <a:avLst/>
            </a:prstGeom>
            <a:ln>
              <a:noFill/>
            </a:ln>
          </p:spPr>
          <p:txBody>
            <a:bodyPr wrap="square">
              <a:spAutoFit/>
            </a:bodyPr>
            <a:lstStyle/>
            <a:p>
              <a:r>
                <a:rPr lang="en-US" altLang="zh-TW"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30,000+</a:t>
              </a:r>
            </a:p>
            <a:p>
              <a:r>
                <a:rPr lang="en-US" altLang="zh-TW" b="1" dirty="0">
                  <a:latin typeface="Verdana" panose="020B0604030504040204" pitchFamily="34" charset="0"/>
                  <a:ea typeface="Verdana" panose="020B0604030504040204" pitchFamily="34" charset="0"/>
                  <a:cs typeface="Verdana" panose="020B0604030504040204" pitchFamily="34" charset="0"/>
                </a:rPr>
                <a:t>Volunteer Members</a:t>
              </a:r>
            </a:p>
          </p:txBody>
        </p:sp>
        <p:sp>
          <p:nvSpPr>
            <p:cNvPr id="12" name="矩形 11"/>
            <p:cNvSpPr/>
            <p:nvPr/>
          </p:nvSpPr>
          <p:spPr>
            <a:xfrm>
              <a:off x="5904454" y="2091083"/>
              <a:ext cx="2714753" cy="1077218"/>
            </a:xfrm>
            <a:prstGeom prst="rect">
              <a:avLst/>
            </a:prstGeom>
          </p:spPr>
          <p:txBody>
            <a:bodyPr wrap="square">
              <a:spAutoFit/>
            </a:bodyPr>
            <a:lstStyle/>
            <a:p>
              <a:r>
                <a:rPr lang="en-US" altLang="zh-TW"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140+</a:t>
              </a:r>
            </a:p>
            <a:p>
              <a:r>
                <a:rPr lang="en-US" altLang="zh-TW" b="1" dirty="0">
                  <a:latin typeface="Verdana" panose="020B0604030504040204" pitchFamily="34" charset="0"/>
                  <a:ea typeface="Verdana" panose="020B0604030504040204" pitchFamily="34" charset="0"/>
                  <a:cs typeface="Verdana" panose="020B0604030504040204" pitchFamily="34" charset="0"/>
                </a:rPr>
                <a:t>Participating Countries</a:t>
              </a:r>
              <a:endParaRPr lang="zh-TW" altLang="en-US" b="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179167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60" y="1730272"/>
            <a:ext cx="2657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88" y="1770416"/>
            <a:ext cx="7377111" cy="495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PUBLICATIONS shared with me</a:t>
            </a:r>
            <a:r>
              <a:rPr lang="zh-TW" altLang="en-US" sz="3200" b="1" dirty="0">
                <a:latin typeface="+mj-ea"/>
                <a:cs typeface="Verdana" panose="020B0604030504040204" pitchFamily="34" charset="0"/>
              </a:rPr>
              <a:t> 其他文件協作邀請</a:t>
            </a:r>
          </a:p>
        </p:txBody>
      </p:sp>
      <p:sp>
        <p:nvSpPr>
          <p:cNvPr id="4" name="矩形 3"/>
          <p:cNvSpPr/>
          <p:nvPr/>
        </p:nvSpPr>
        <p:spPr>
          <a:xfrm>
            <a:off x="407960" y="3451800"/>
            <a:ext cx="2016261"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9039360" y="2389938"/>
            <a:ext cx="2654941" cy="830997"/>
          </a:xfrm>
          <a:prstGeom prst="rect">
            <a:avLst/>
          </a:prstGeom>
          <a:solidFill>
            <a:srgbClr val="FFC000"/>
          </a:solidFill>
        </p:spPr>
        <p:txBody>
          <a:bodyPr wrap="square" rtlCol="0">
            <a:spAutoFit/>
          </a:bodyPr>
          <a:lstStyle/>
          <a:p>
            <a:r>
              <a:rPr lang="zh-TW" altLang="en-US" sz="1600" dirty="0">
                <a:solidFill>
                  <a:schemeClr val="bg1">
                    <a:lumMod val="10000"/>
                  </a:schemeClr>
                </a:solidFill>
              </a:rPr>
              <a:t>與您的群組成員分享</a:t>
            </a:r>
            <a:r>
              <a:rPr lang="en-US" altLang="zh-TW" sz="1600" dirty="0">
                <a:solidFill>
                  <a:schemeClr val="bg1">
                    <a:lumMod val="10000"/>
                  </a:schemeClr>
                </a:solidFill>
              </a:rPr>
              <a:t>ASTM</a:t>
            </a:r>
            <a:r>
              <a:rPr lang="zh-TW" altLang="en-US" sz="1600" dirty="0">
                <a:solidFill>
                  <a:schemeClr val="bg1">
                    <a:lumMod val="10000"/>
                  </a:schemeClr>
                </a:solidFill>
              </a:rPr>
              <a:t>出版的其他文件，以便共同討論</a:t>
            </a:r>
            <a:endParaRPr lang="en-US" altLang="zh-TW" sz="1600" dirty="0">
              <a:solidFill>
                <a:schemeClr val="bg1">
                  <a:lumMod val="10000"/>
                </a:schemeClr>
              </a:solidFill>
            </a:endParaRPr>
          </a:p>
        </p:txBody>
      </p:sp>
      <p:sp>
        <p:nvSpPr>
          <p:cNvPr id="14" name="矩形 13"/>
          <p:cNvSpPr/>
          <p:nvPr/>
        </p:nvSpPr>
        <p:spPr>
          <a:xfrm>
            <a:off x="6352162" y="2398206"/>
            <a:ext cx="855881"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4047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35" y="1883210"/>
            <a:ext cx="6871475" cy="650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60" y="1730272"/>
            <a:ext cx="2657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normAutofit/>
          </a:bodyPr>
          <a:lstStyle/>
          <a:p>
            <a:r>
              <a:rPr lang="en-US" altLang="zh-TW" sz="3200" b="1" dirty="0" smtClean="0">
                <a:latin typeface="+mj-ea"/>
                <a:cs typeface="Verdana" panose="020B0604030504040204" pitchFamily="34" charset="0"/>
              </a:rPr>
              <a:t>Track changes </a:t>
            </a:r>
            <a:r>
              <a:rPr lang="zh-TW" altLang="en-US" sz="3200" b="1" dirty="0" smtClean="0">
                <a:latin typeface="+mj-ea"/>
                <a:cs typeface="Verdana" panose="020B0604030504040204" pitchFamily="34" charset="0"/>
              </a:rPr>
              <a:t>追蹤文檔變更</a:t>
            </a:r>
            <a:r>
              <a:rPr lang="en-US" altLang="zh-TW" sz="3200" b="1" dirty="0" smtClean="0">
                <a:latin typeface="+mj-ea"/>
                <a:cs typeface="Verdana" panose="020B0604030504040204" pitchFamily="34" charset="0"/>
              </a:rPr>
              <a:t>(</a:t>
            </a:r>
            <a:r>
              <a:rPr lang="zh-TW" altLang="en-US" sz="3200" b="1" dirty="0" smtClean="0">
                <a:latin typeface="+mj-ea"/>
                <a:cs typeface="Verdana" panose="020B0604030504040204" pitchFamily="34" charset="0"/>
              </a:rPr>
              <a:t>每週發信通知</a:t>
            </a:r>
            <a:r>
              <a:rPr lang="en-US" altLang="zh-TW" sz="3200" b="1" dirty="0" smtClean="0">
                <a:latin typeface="+mj-ea"/>
                <a:cs typeface="Verdana" panose="020B0604030504040204" pitchFamily="34" charset="0"/>
              </a:rPr>
              <a:t>)</a:t>
            </a:r>
            <a:endParaRPr lang="zh-TW" altLang="en-US" sz="3200" b="1" dirty="0">
              <a:latin typeface="+mj-ea"/>
              <a:cs typeface="Verdana" panose="020B0604030504040204" pitchFamily="34" charset="0"/>
            </a:endParaRPr>
          </a:p>
        </p:txBody>
      </p:sp>
      <p:sp>
        <p:nvSpPr>
          <p:cNvPr id="4" name="矩形 3"/>
          <p:cNvSpPr/>
          <p:nvPr/>
        </p:nvSpPr>
        <p:spPr>
          <a:xfrm>
            <a:off x="407959" y="3708949"/>
            <a:ext cx="2016261"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7950788" y="2846933"/>
            <a:ext cx="2654941" cy="584775"/>
          </a:xfrm>
          <a:prstGeom prst="rect">
            <a:avLst/>
          </a:prstGeom>
          <a:solidFill>
            <a:srgbClr val="FFC000"/>
          </a:solidFill>
        </p:spPr>
        <p:txBody>
          <a:bodyPr wrap="square" rtlCol="0">
            <a:spAutoFit/>
          </a:bodyPr>
          <a:lstStyle/>
          <a:p>
            <a:r>
              <a:rPr lang="zh-TW" altLang="en-US" sz="1600" dirty="0" smtClean="0">
                <a:solidFill>
                  <a:schemeClr val="bg1">
                    <a:lumMod val="10000"/>
                  </a:schemeClr>
                </a:solidFill>
              </a:rPr>
              <a:t>可隨時開啟或關閉您想追蹤的文檔</a:t>
            </a:r>
            <a:endParaRPr lang="en-US" altLang="zh-TW" sz="1600" dirty="0">
              <a:solidFill>
                <a:schemeClr val="bg1">
                  <a:lumMod val="10000"/>
                </a:schemeClr>
              </a:solidFill>
            </a:endParaRPr>
          </a:p>
        </p:txBody>
      </p:sp>
      <p:sp>
        <p:nvSpPr>
          <p:cNvPr id="14" name="矩形 13"/>
          <p:cNvSpPr/>
          <p:nvPr/>
        </p:nvSpPr>
        <p:spPr>
          <a:xfrm>
            <a:off x="7912058" y="3592823"/>
            <a:ext cx="1453877"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183437" y="4117597"/>
            <a:ext cx="4545420" cy="36765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8038465" y="4289608"/>
            <a:ext cx="2654941" cy="584775"/>
          </a:xfrm>
          <a:prstGeom prst="rect">
            <a:avLst/>
          </a:prstGeom>
          <a:solidFill>
            <a:srgbClr val="FFC000"/>
          </a:solidFill>
        </p:spPr>
        <p:txBody>
          <a:bodyPr wrap="square" rtlCol="0">
            <a:spAutoFit/>
          </a:bodyPr>
          <a:lstStyle/>
          <a:p>
            <a:r>
              <a:rPr lang="zh-TW" altLang="en-US" sz="1600" dirty="0">
                <a:solidFill>
                  <a:schemeClr val="bg1">
                    <a:lumMod val="10000"/>
                  </a:schemeClr>
                </a:solidFill>
              </a:rPr>
              <a:t>客製勾選你想要追蹤</a:t>
            </a:r>
            <a:r>
              <a:rPr lang="zh-TW" altLang="en-US" sz="1600" dirty="0" smtClean="0">
                <a:solidFill>
                  <a:schemeClr val="bg1">
                    <a:lumMod val="10000"/>
                  </a:schemeClr>
                </a:solidFill>
              </a:rPr>
              <a:t>的文獻刊物</a:t>
            </a:r>
            <a:endParaRPr lang="en-US" altLang="zh-TW" sz="1600" dirty="0">
              <a:solidFill>
                <a:schemeClr val="bg1">
                  <a:lumMod val="10000"/>
                </a:schemeClr>
              </a:solidFill>
            </a:endParaRPr>
          </a:p>
        </p:txBody>
      </p:sp>
    </p:spTree>
    <p:extLst>
      <p:ext uri="{BB962C8B-B14F-4D97-AF65-F5344CB8AC3E}">
        <p14:creationId xmlns:p14="http://schemas.microsoft.com/office/powerpoint/2010/main" val="11763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9"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88" y="1866545"/>
            <a:ext cx="2657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Subscription detail </a:t>
            </a:r>
            <a:r>
              <a:rPr lang="zh-TW" altLang="en-US" sz="3200" b="1" dirty="0">
                <a:latin typeface="+mj-ea"/>
                <a:cs typeface="Verdana" panose="020B0604030504040204" pitchFamily="34" charset="0"/>
              </a:rPr>
              <a:t>訂閱訊息</a:t>
            </a:r>
          </a:p>
        </p:txBody>
      </p:sp>
      <p:sp>
        <p:nvSpPr>
          <p:cNvPr id="4" name="矩形 3"/>
          <p:cNvSpPr/>
          <p:nvPr/>
        </p:nvSpPr>
        <p:spPr>
          <a:xfrm>
            <a:off x="535245" y="4117505"/>
            <a:ext cx="1433012"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548041" y="4759641"/>
            <a:ext cx="2654941" cy="338554"/>
          </a:xfrm>
          <a:prstGeom prst="rect">
            <a:avLst/>
          </a:prstGeom>
          <a:solidFill>
            <a:srgbClr val="FFC000"/>
          </a:solidFill>
        </p:spPr>
        <p:txBody>
          <a:bodyPr wrap="square" rtlCol="0">
            <a:spAutoFit/>
          </a:bodyPr>
          <a:lstStyle/>
          <a:p>
            <a:r>
              <a:rPr lang="zh-TW" altLang="en-US" sz="1600" dirty="0">
                <a:solidFill>
                  <a:schemeClr val="tx1">
                    <a:lumMod val="10000"/>
                  </a:schemeClr>
                </a:solidFill>
                <a:latin typeface="新細明體"/>
                <a:ea typeface="新細明體"/>
              </a:rPr>
              <a:t>了解學校的訂閱內容有哪</a:t>
            </a:r>
            <a:r>
              <a:rPr lang="zh-TW" altLang="en-US" sz="1600" dirty="0" smtClean="0">
                <a:solidFill>
                  <a:schemeClr val="tx1">
                    <a:lumMod val="10000"/>
                  </a:schemeClr>
                </a:solidFill>
                <a:latin typeface="新細明體"/>
                <a:ea typeface="新細明體"/>
              </a:rPr>
              <a:t>些</a:t>
            </a:r>
            <a:endParaRPr lang="en-US" altLang="zh-TW" sz="1600" dirty="0" smtClean="0">
              <a:solidFill>
                <a:schemeClr val="tx1">
                  <a:lumMod val="10000"/>
                </a:schemeClr>
              </a:solidFill>
              <a:latin typeface="新細明體"/>
              <a:ea typeface="新細明體"/>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523" y="1788752"/>
            <a:ext cx="6165345" cy="489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8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45" y="1733647"/>
            <a:ext cx="26574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Hyper link</a:t>
            </a:r>
            <a:r>
              <a:rPr lang="zh-TW" altLang="en-US" sz="3200" b="1" dirty="0">
                <a:latin typeface="+mj-ea"/>
                <a:cs typeface="Verdana" panose="020B0604030504040204" pitchFamily="34" charset="0"/>
              </a:rPr>
              <a:t>  </a:t>
            </a:r>
            <a:r>
              <a:rPr lang="en-US" altLang="zh-TW" sz="3200" b="1" dirty="0">
                <a:latin typeface="+mj-ea"/>
                <a:cs typeface="Verdana" panose="020B0604030504040204" pitchFamily="34" charset="0"/>
              </a:rPr>
              <a:t>ASTM</a:t>
            </a:r>
            <a:r>
              <a:rPr lang="zh-TW" altLang="en-US" sz="3200" b="1" dirty="0">
                <a:latin typeface="+mj-ea"/>
                <a:cs typeface="Verdana" panose="020B0604030504040204" pitchFamily="34" charset="0"/>
              </a:rPr>
              <a:t>標準超連結</a:t>
            </a:r>
          </a:p>
        </p:txBody>
      </p:sp>
      <p:sp>
        <p:nvSpPr>
          <p:cNvPr id="4" name="矩形 3"/>
          <p:cNvSpPr/>
          <p:nvPr/>
        </p:nvSpPr>
        <p:spPr>
          <a:xfrm>
            <a:off x="630539" y="4244266"/>
            <a:ext cx="1433012" cy="242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548041" y="4759641"/>
            <a:ext cx="2654941" cy="830997"/>
          </a:xfrm>
          <a:prstGeom prst="rect">
            <a:avLst/>
          </a:prstGeom>
          <a:solidFill>
            <a:srgbClr val="FFC000"/>
          </a:solidFill>
        </p:spPr>
        <p:txBody>
          <a:bodyPr wrap="square" rtlCol="0">
            <a:spAutoFit/>
          </a:bodyPr>
          <a:lstStyle/>
          <a:p>
            <a:r>
              <a:rPr lang="zh-TW" altLang="en-US" sz="1600" dirty="0" smtClean="0">
                <a:solidFill>
                  <a:schemeClr val="tx1">
                    <a:lumMod val="10000"/>
                  </a:schemeClr>
                </a:solidFill>
                <a:latin typeface="新細明體"/>
                <a:ea typeface="新細明體"/>
              </a:rPr>
              <a:t>透拓拖曳</a:t>
            </a:r>
            <a:r>
              <a:rPr lang="zh-TW" altLang="en-US" sz="1600" dirty="0">
                <a:solidFill>
                  <a:schemeClr val="tx1">
                    <a:lumMod val="10000"/>
                  </a:schemeClr>
                </a:solidFill>
                <a:latin typeface="新細明體"/>
                <a:ea typeface="新細明體"/>
              </a:rPr>
              <a:t>檔案，幫你快速抓出這篇文黨有出線的</a:t>
            </a:r>
            <a:r>
              <a:rPr lang="en-US" altLang="zh-TW" sz="1600" dirty="0">
                <a:solidFill>
                  <a:schemeClr val="tx1">
                    <a:lumMod val="10000"/>
                  </a:schemeClr>
                </a:solidFill>
                <a:latin typeface="新細明體"/>
                <a:ea typeface="新細明體"/>
              </a:rPr>
              <a:t>ASTM</a:t>
            </a:r>
            <a:r>
              <a:rPr lang="zh-TW" altLang="en-US" sz="1600" dirty="0">
                <a:solidFill>
                  <a:schemeClr val="tx1">
                    <a:lumMod val="10000"/>
                  </a:schemeClr>
                </a:solidFill>
                <a:latin typeface="新細明體"/>
                <a:ea typeface="新細明體"/>
              </a:rPr>
              <a:t>標準編號，並提通連結</a:t>
            </a:r>
            <a:endParaRPr lang="en-US" altLang="zh-TW" sz="1600" dirty="0">
              <a:solidFill>
                <a:schemeClr val="tx1">
                  <a:lumMod val="10000"/>
                </a:schemeClr>
              </a:solidFill>
              <a:latin typeface="新細明體"/>
              <a:ea typeface="新細明體"/>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733" y="1774486"/>
            <a:ext cx="7363777" cy="468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493" y="3660664"/>
            <a:ext cx="8266747"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7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ASTM Mobile app</a:t>
            </a:r>
            <a:endParaRPr lang="zh-TW" altLang="en-US" sz="3200" b="1" dirty="0">
              <a:latin typeface="+mj-ea"/>
              <a:cs typeface="Verdana" panose="020B0604030504040204" pitchFamily="34" charset="0"/>
            </a:endParaRPr>
          </a:p>
        </p:txBody>
      </p:sp>
      <p:pic>
        <p:nvPicPr>
          <p:cNvPr id="10" name="圖片 9" descr="http://mobileapp.astm.org/images_mobile/logo.png"/>
          <p:cNvPicPr/>
          <p:nvPr/>
        </p:nvPicPr>
        <p:blipFill>
          <a:blip r:embed="rId2">
            <a:extLst>
              <a:ext uri="{28A0092B-C50C-407E-A947-70E740481C1C}">
                <a14:useLocalDpi xmlns:a14="http://schemas.microsoft.com/office/drawing/2010/main" val="0"/>
              </a:ext>
            </a:extLst>
          </a:blip>
          <a:srcRect/>
          <a:stretch>
            <a:fillRect/>
          </a:stretch>
        </p:blipFill>
        <p:spPr bwMode="auto">
          <a:xfrm>
            <a:off x="416242" y="1864042"/>
            <a:ext cx="2855595" cy="2855595"/>
          </a:xfrm>
          <a:prstGeom prst="rect">
            <a:avLst/>
          </a:prstGeom>
          <a:noFill/>
          <a:ln>
            <a:noFill/>
          </a:ln>
        </p:spPr>
      </p:pic>
      <p:sp>
        <p:nvSpPr>
          <p:cNvPr id="11" name="內容版面配置區 2"/>
          <p:cNvSpPr>
            <a:spLocks noGrp="1"/>
          </p:cNvSpPr>
          <p:nvPr>
            <p:ph idx="1"/>
          </p:nvPr>
        </p:nvSpPr>
        <p:spPr>
          <a:xfrm>
            <a:off x="3522512" y="2180496"/>
            <a:ext cx="8270095" cy="3678303"/>
          </a:xfrm>
        </p:spPr>
        <p:txBody>
          <a:bodyPr>
            <a:normAutofit fontScale="92500" lnSpcReduction="10000"/>
          </a:bodyPr>
          <a:lstStyle/>
          <a:p>
            <a:endParaRPr lang="zh-TW" altLang="en-US" sz="2400" dirty="0" smtClean="0">
              <a:solidFill>
                <a:schemeClr val="tx1">
                  <a:lumMod val="10000"/>
                </a:schemeClr>
              </a:solidFill>
              <a:latin typeface="+mn-ea"/>
            </a:endParaRPr>
          </a:p>
          <a:p>
            <a:pPr lvl="0"/>
            <a:r>
              <a:rPr lang="en-US" altLang="zh-TW" sz="2400" dirty="0"/>
              <a:t>Access to all upcoming ASTM Meetings</a:t>
            </a:r>
            <a:endParaRPr lang="zh-TW" altLang="zh-TW" sz="2400" dirty="0"/>
          </a:p>
          <a:p>
            <a:pPr lvl="0"/>
            <a:r>
              <a:rPr lang="en-US" altLang="zh-TW" sz="2400" dirty="0"/>
              <a:t>Full up-to-date schedule of events</a:t>
            </a:r>
            <a:endParaRPr lang="zh-TW" altLang="zh-TW" sz="2400" dirty="0"/>
          </a:p>
          <a:p>
            <a:pPr lvl="0"/>
            <a:r>
              <a:rPr lang="en-US" altLang="zh-TW" sz="2400" dirty="0"/>
              <a:t>Floor plan for all meetings</a:t>
            </a:r>
            <a:endParaRPr lang="zh-TW" altLang="zh-TW" sz="2400" dirty="0"/>
          </a:p>
          <a:p>
            <a:pPr lvl="0"/>
            <a:r>
              <a:rPr lang="en-US" altLang="zh-TW" sz="2400" dirty="0"/>
              <a:t>Venue contact info and directions</a:t>
            </a:r>
            <a:endParaRPr lang="zh-TW" altLang="zh-TW" sz="2400" dirty="0"/>
          </a:p>
          <a:p>
            <a:pPr lvl="0"/>
            <a:r>
              <a:rPr lang="en-US" altLang="zh-TW" sz="2400" dirty="0"/>
              <a:t>Local places from Yelp</a:t>
            </a:r>
            <a:endParaRPr lang="zh-TW" altLang="zh-TW" sz="2400" dirty="0"/>
          </a:p>
          <a:p>
            <a:pPr lvl="0"/>
            <a:r>
              <a:rPr lang="en-US" altLang="zh-TW" sz="2400" dirty="0"/>
              <a:t>ASTM Contact information</a:t>
            </a:r>
            <a:endParaRPr lang="zh-TW" altLang="zh-TW" sz="2400" dirty="0"/>
          </a:p>
          <a:p>
            <a:pPr lvl="0"/>
            <a:r>
              <a:rPr lang="en-US" altLang="zh-TW" sz="2400" dirty="0"/>
              <a:t>...much more, download and see</a:t>
            </a:r>
            <a:endParaRPr lang="zh-TW" altLang="zh-TW" sz="2400" dirty="0"/>
          </a:p>
          <a:p>
            <a:pPr marL="0" indent="0">
              <a:buNone/>
            </a:pPr>
            <a:endParaRPr lang="zh-TW" altLang="en-US" sz="2400" dirty="0">
              <a:solidFill>
                <a:schemeClr val="tx1">
                  <a:lumMod val="10000"/>
                </a:schemeClr>
              </a:solidFill>
              <a:latin typeface="+mn-ea"/>
            </a:endParaRPr>
          </a:p>
        </p:txBody>
      </p:sp>
    </p:spTree>
    <p:extLst>
      <p:ext uri="{BB962C8B-B14F-4D97-AF65-F5344CB8AC3E}">
        <p14:creationId xmlns:p14="http://schemas.microsoft.com/office/powerpoint/2010/main" val="571227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0232" y="732636"/>
            <a:ext cx="11029616" cy="1013800"/>
          </a:xfrm>
        </p:spPr>
        <p:txBody>
          <a:bodyPr>
            <a:normAutofit/>
          </a:bodyPr>
          <a:lstStyle/>
          <a:p>
            <a:r>
              <a:rPr lang="zh-TW" altLang="en-US" sz="3200" b="1" dirty="0">
                <a:latin typeface="+mj-ea"/>
                <a:cs typeface="Verdana" panose="020B0604030504040204" pitchFamily="34" charset="0"/>
              </a:rPr>
              <a:t>注意事項</a:t>
            </a:r>
          </a:p>
        </p:txBody>
      </p:sp>
      <p:sp>
        <p:nvSpPr>
          <p:cNvPr id="3" name="內容版面配置區 2"/>
          <p:cNvSpPr>
            <a:spLocks noGrp="1"/>
          </p:cNvSpPr>
          <p:nvPr>
            <p:ph idx="1"/>
          </p:nvPr>
        </p:nvSpPr>
        <p:spPr>
          <a:xfrm>
            <a:off x="581192" y="2180496"/>
            <a:ext cx="9732389" cy="3678303"/>
          </a:xfrm>
        </p:spPr>
        <p:txBody>
          <a:bodyPr>
            <a:normAutofit/>
          </a:bodyPr>
          <a:lstStyle/>
          <a:p>
            <a:pPr marL="0" indent="0">
              <a:buNone/>
            </a:pPr>
            <a:r>
              <a:rPr lang="zh-TW" altLang="en-US" sz="2400" dirty="0">
                <a:solidFill>
                  <a:schemeClr val="tx1">
                    <a:lumMod val="10000"/>
                  </a:schemeClr>
                </a:solidFill>
                <a:latin typeface="+mn-ea"/>
              </a:rPr>
              <a:t>提醒使用者注意下列兩點：</a:t>
            </a:r>
          </a:p>
          <a:p>
            <a:r>
              <a:rPr lang="zh-TW" altLang="en-US" sz="2400" dirty="0">
                <a:solidFill>
                  <a:schemeClr val="tx1">
                    <a:lumMod val="10000"/>
                  </a:schemeClr>
                </a:solidFill>
                <a:latin typeface="+mn-ea"/>
              </a:rPr>
              <a:t>煩請透過圖書館提供網址登入</a:t>
            </a:r>
          </a:p>
          <a:p>
            <a:r>
              <a:rPr lang="zh-TW" altLang="en-US" sz="2400" dirty="0">
                <a:solidFill>
                  <a:schemeClr val="tx1">
                    <a:lumMod val="10000"/>
                  </a:schemeClr>
                </a:solidFill>
                <a:latin typeface="+mn-ea"/>
              </a:rPr>
              <a:t>請勿透過 </a:t>
            </a:r>
            <a:r>
              <a:rPr lang="en-US" altLang="zh-TW" sz="2400" dirty="0">
                <a:solidFill>
                  <a:schemeClr val="tx1">
                    <a:lumMod val="10000"/>
                  </a:schemeClr>
                </a:solidFill>
                <a:latin typeface="+mn-ea"/>
              </a:rPr>
              <a:t>DA</a:t>
            </a:r>
            <a:r>
              <a:rPr lang="zh-TW" altLang="en-US" sz="2400" dirty="0">
                <a:solidFill>
                  <a:schemeClr val="tx1">
                    <a:lumMod val="10000"/>
                  </a:schemeClr>
                </a:solidFill>
                <a:latin typeface="+mn-ea"/>
              </a:rPr>
              <a:t>、</a:t>
            </a:r>
            <a:r>
              <a:rPr lang="en-US" altLang="zh-TW" sz="2400" dirty="0" err="1">
                <a:solidFill>
                  <a:schemeClr val="tx1">
                    <a:lumMod val="10000"/>
                  </a:schemeClr>
                </a:solidFill>
                <a:latin typeface="+mn-ea"/>
              </a:rPr>
              <a:t>FlashGet</a:t>
            </a:r>
            <a:r>
              <a:rPr lang="zh-TW" altLang="en-US" sz="2400" dirty="0">
                <a:solidFill>
                  <a:schemeClr val="tx1">
                    <a:lumMod val="10000"/>
                  </a:schemeClr>
                </a:solidFill>
                <a:latin typeface="+mn-ea"/>
              </a:rPr>
              <a:t>、</a:t>
            </a:r>
            <a:r>
              <a:rPr lang="en-US" altLang="zh-TW" sz="2400" dirty="0" err="1">
                <a:solidFill>
                  <a:schemeClr val="tx1">
                    <a:lumMod val="10000"/>
                  </a:schemeClr>
                </a:solidFill>
                <a:latin typeface="+mn-ea"/>
              </a:rPr>
              <a:t>NetAnts</a:t>
            </a:r>
            <a:r>
              <a:rPr lang="zh-TW" altLang="en-US" sz="2400" dirty="0">
                <a:solidFill>
                  <a:schemeClr val="tx1">
                    <a:lumMod val="10000"/>
                  </a:schemeClr>
                </a:solidFill>
                <a:latin typeface="+mn-ea"/>
              </a:rPr>
              <a:t>、</a:t>
            </a:r>
            <a:r>
              <a:rPr lang="en-US" altLang="zh-TW" sz="2400" dirty="0" err="1">
                <a:solidFill>
                  <a:schemeClr val="tx1">
                    <a:lumMod val="10000"/>
                  </a:schemeClr>
                </a:solidFill>
                <a:latin typeface="+mn-ea"/>
              </a:rPr>
              <a:t>RealDownload</a:t>
            </a:r>
            <a:r>
              <a:rPr lang="zh-TW" altLang="en-US" sz="2400" dirty="0">
                <a:solidFill>
                  <a:schemeClr val="tx1">
                    <a:lumMod val="10000"/>
                  </a:schemeClr>
                </a:solidFill>
                <a:latin typeface="+mn-ea"/>
              </a:rPr>
              <a:t>、</a:t>
            </a:r>
            <a:r>
              <a:rPr lang="en-US" altLang="zh-TW" sz="2400" dirty="0" err="1">
                <a:solidFill>
                  <a:schemeClr val="tx1">
                    <a:lumMod val="10000"/>
                  </a:schemeClr>
                </a:solidFill>
                <a:latin typeface="+mn-ea"/>
              </a:rPr>
              <a:t>TeleportPro</a:t>
            </a:r>
            <a:r>
              <a:rPr lang="zh-TW" altLang="en-US" sz="2400" dirty="0">
                <a:solidFill>
                  <a:schemeClr val="tx1">
                    <a:lumMod val="10000"/>
                  </a:schemeClr>
                </a:solidFill>
                <a:latin typeface="+mn-ea"/>
              </a:rPr>
              <a:t>及</a:t>
            </a:r>
            <a:r>
              <a:rPr lang="en-US" altLang="zh-TW" sz="2400" dirty="0" err="1">
                <a:solidFill>
                  <a:schemeClr val="tx1">
                    <a:lumMod val="10000"/>
                  </a:schemeClr>
                </a:solidFill>
                <a:latin typeface="+mn-ea"/>
              </a:rPr>
              <a:t>contype</a:t>
            </a:r>
            <a:r>
              <a:rPr lang="zh-TW" altLang="en-US" sz="2400" dirty="0">
                <a:solidFill>
                  <a:schemeClr val="tx1">
                    <a:lumMod val="10000"/>
                  </a:schemeClr>
                </a:solidFill>
                <a:latin typeface="+mn-ea"/>
              </a:rPr>
              <a:t>等智權下載。</a:t>
            </a:r>
          </a:p>
          <a:p>
            <a:endParaRPr lang="zh-TW" altLang="en-US" sz="2400" dirty="0">
              <a:solidFill>
                <a:schemeClr val="tx1">
                  <a:lumMod val="10000"/>
                </a:schemeClr>
              </a:solidFill>
              <a:latin typeface="+mn-ea"/>
            </a:endParaRPr>
          </a:p>
        </p:txBody>
      </p:sp>
      <p:pic>
        <p:nvPicPr>
          <p:cNvPr id="4" name="Picture 5" descr="D:\working area\Computer-Soft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900" y="4891273"/>
            <a:ext cx="168275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071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Thank you!</a:t>
            </a:r>
            <a:endParaRPr lang="zh-TW" altLang="en-US" sz="3200" b="1" dirty="0">
              <a:latin typeface="+mj-ea"/>
              <a:cs typeface="Verdana" panose="020B0604030504040204" pitchFamily="34" charset="0"/>
            </a:endParaRPr>
          </a:p>
        </p:txBody>
      </p:sp>
      <p:sp>
        <p:nvSpPr>
          <p:cNvPr id="3" name="內容版面配置區 2"/>
          <p:cNvSpPr>
            <a:spLocks noGrp="1"/>
          </p:cNvSpPr>
          <p:nvPr>
            <p:ph idx="1"/>
          </p:nvPr>
        </p:nvSpPr>
        <p:spPr>
          <a:xfrm>
            <a:off x="931712" y="3215640"/>
            <a:ext cx="11029615" cy="3368040"/>
          </a:xfrm>
        </p:spPr>
        <p:txBody>
          <a:bodyPr>
            <a:normAutofit/>
          </a:bodyPr>
          <a:lstStyle/>
          <a:p>
            <a:r>
              <a:rPr lang="zh-TW" altLang="en-US" sz="2400" dirty="0">
                <a:solidFill>
                  <a:schemeClr val="tx1">
                    <a:lumMod val="10000"/>
                  </a:schemeClr>
                </a:solidFill>
                <a:latin typeface="+mn-ea"/>
              </a:rPr>
              <a:t>涵堂資訊有限公司</a:t>
            </a:r>
          </a:p>
          <a:p>
            <a:r>
              <a:rPr lang="en-US" altLang="zh-TW" sz="2400" dirty="0">
                <a:solidFill>
                  <a:schemeClr val="tx1">
                    <a:lumMod val="10000"/>
                  </a:schemeClr>
                </a:solidFill>
                <a:latin typeface="+mn-ea"/>
              </a:rPr>
              <a:t>Tel  : + 886 2 2799-3110 </a:t>
            </a:r>
          </a:p>
          <a:p>
            <a:r>
              <a:rPr lang="en-US" altLang="zh-TW" sz="2400" dirty="0">
                <a:solidFill>
                  <a:schemeClr val="tx1">
                    <a:lumMod val="10000"/>
                  </a:schemeClr>
                </a:solidFill>
                <a:latin typeface="+mn-ea"/>
              </a:rPr>
              <a:t>Fax : + 886 2 2799-5560</a:t>
            </a:r>
          </a:p>
          <a:p>
            <a:r>
              <a:rPr lang="en-US" altLang="zh-TW" sz="2400" dirty="0">
                <a:solidFill>
                  <a:schemeClr val="tx1">
                    <a:lumMod val="10000"/>
                  </a:schemeClr>
                </a:solidFill>
                <a:latin typeface="+mn-ea"/>
              </a:rPr>
              <a:t>E-MAIL :  service@hintoninfo.com </a:t>
            </a:r>
            <a:endParaRPr lang="zh-TW" altLang="en-US" sz="2400" dirty="0">
              <a:solidFill>
                <a:schemeClr val="tx1">
                  <a:lumMod val="10000"/>
                </a:schemeClr>
              </a:solidFill>
              <a:latin typeface="+mn-ea"/>
            </a:endParaRPr>
          </a:p>
        </p:txBody>
      </p:sp>
      <p:pic>
        <p:nvPicPr>
          <p:cNvPr id="5" name="圖片 4"/>
          <p:cNvPicPr/>
          <p:nvPr/>
        </p:nvPicPr>
        <p:blipFill>
          <a:blip r:embed="rId2">
            <a:extLst>
              <a:ext uri="{28A0092B-C50C-407E-A947-70E740481C1C}">
                <a14:useLocalDpi xmlns:a14="http://schemas.microsoft.com/office/drawing/2010/main" val="0"/>
              </a:ext>
            </a:extLst>
          </a:blip>
          <a:stretch>
            <a:fillRect/>
          </a:stretch>
        </p:blipFill>
        <p:spPr>
          <a:xfrm>
            <a:off x="7362190" y="2136904"/>
            <a:ext cx="4144010" cy="4028440"/>
          </a:xfrm>
          <a:prstGeom prst="rect">
            <a:avLst/>
          </a:prstGeom>
        </p:spPr>
      </p:pic>
      <p:sp>
        <p:nvSpPr>
          <p:cNvPr id="6" name="矩形 5"/>
          <p:cNvSpPr/>
          <p:nvPr/>
        </p:nvSpPr>
        <p:spPr>
          <a:xfrm>
            <a:off x="289560" y="2200404"/>
            <a:ext cx="7376160" cy="892552"/>
          </a:xfrm>
          <a:prstGeom prst="rect">
            <a:avLst/>
          </a:prstGeom>
        </p:spPr>
        <p:txBody>
          <a:bodyPr wrap="square">
            <a:spAutoFit/>
          </a:bodyPr>
          <a:lstStyle/>
          <a:p>
            <a:r>
              <a:rPr lang="en-IN" altLang="zh-TW" sz="3200" b="1" cap="all" dirty="0" err="1">
                <a:solidFill>
                  <a:srgbClr val="0070C0"/>
                </a:solidFill>
                <a:latin typeface="+mn-ea"/>
              </a:rPr>
              <a:t>立刻掃描加入涵堂資訊LINE@好友</a:t>
            </a:r>
            <a:endParaRPr lang="zh-TW" altLang="zh-TW" sz="3200" b="1" cap="all" dirty="0">
              <a:solidFill>
                <a:srgbClr val="0070C0"/>
              </a:solidFill>
              <a:latin typeface="+mn-ea"/>
            </a:endParaRPr>
          </a:p>
          <a:p>
            <a:r>
              <a:rPr lang="zh-TW" altLang="zh-TW" sz="2000" dirty="0">
                <a:solidFill>
                  <a:srgbClr val="0070C0"/>
                </a:solidFill>
                <a:latin typeface="+mn-ea"/>
              </a:rPr>
              <a:t>資料庫最新消息及功能</a:t>
            </a:r>
            <a:r>
              <a:rPr lang="en-IN" altLang="zh-TW" sz="2000" dirty="0">
                <a:solidFill>
                  <a:srgbClr val="0070C0"/>
                </a:solidFill>
                <a:latin typeface="+mn-ea"/>
              </a:rPr>
              <a:t>x </a:t>
            </a:r>
            <a:r>
              <a:rPr lang="zh-TW" altLang="zh-TW" sz="2000" dirty="0">
                <a:solidFill>
                  <a:srgbClr val="0070C0"/>
                </a:solidFill>
                <a:latin typeface="+mn-ea"/>
              </a:rPr>
              <a:t>抽獎活動</a:t>
            </a:r>
            <a:r>
              <a:rPr lang="en-IN" altLang="zh-TW" sz="2000" dirty="0">
                <a:solidFill>
                  <a:srgbClr val="0070C0"/>
                </a:solidFill>
                <a:latin typeface="+mn-ea"/>
              </a:rPr>
              <a:t> x </a:t>
            </a:r>
            <a:r>
              <a:rPr lang="zh-TW" altLang="zh-TW" sz="2000" dirty="0">
                <a:solidFill>
                  <a:srgbClr val="0070C0"/>
                </a:solidFill>
                <a:latin typeface="+mn-ea"/>
              </a:rPr>
              <a:t>系統異常回覆 一手掌握</a:t>
            </a:r>
            <a:endParaRPr lang="zh-TW" altLang="en-US" sz="2000" dirty="0">
              <a:solidFill>
                <a:srgbClr val="0070C0"/>
              </a:solidFill>
              <a:latin typeface="+mn-ea"/>
            </a:endParaRPr>
          </a:p>
        </p:txBody>
      </p:sp>
    </p:spTree>
    <p:extLst>
      <p:ext uri="{BB962C8B-B14F-4D97-AF65-F5344CB8AC3E}">
        <p14:creationId xmlns:p14="http://schemas.microsoft.com/office/powerpoint/2010/main" val="495640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ASTM </a:t>
            </a:r>
            <a:r>
              <a:rPr lang="zh-TW" altLang="en-US" sz="3200" b="1" dirty="0">
                <a:latin typeface="+mj-ea"/>
                <a:cs typeface="Verdana" panose="020B0604030504040204" pitchFamily="34" charset="0"/>
              </a:rPr>
              <a:t>技術標準涵蓋領域</a:t>
            </a:r>
          </a:p>
        </p:txBody>
      </p:sp>
      <p:pic>
        <p:nvPicPr>
          <p:cNvPr id="5" name="Picture 7" descr="D:\working area\01eaf87d710b71878f1cb8bcf651b4a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788534"/>
            <a:ext cx="1396904" cy="109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working area\01300000291746124832840936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104" y="5788534"/>
            <a:ext cx="1495177" cy="109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D:\working area\54141711770300375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6518" y="5689600"/>
            <a:ext cx="1800225"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working area\BlatantWorld.com@flick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3281" y="5745162"/>
            <a:ext cx="1773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內容版面配置區 1"/>
          <p:cNvSpPr txBox="1">
            <a:spLocks/>
          </p:cNvSpPr>
          <p:nvPr/>
        </p:nvSpPr>
        <p:spPr>
          <a:xfrm>
            <a:off x="980439" y="1853048"/>
            <a:ext cx="4971341" cy="4809460"/>
          </a:xfrm>
          <a:prstGeom prst="rect">
            <a:avLst/>
          </a:prstGeom>
        </p:spPr>
        <p:txBody>
          <a:bodyP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altLang="zh-TW" sz="2100" dirty="0">
                <a:latin typeface="+mn-ea"/>
              </a:rPr>
              <a:t>Aerospace &amp; Shipbuilding  </a:t>
            </a:r>
            <a:r>
              <a:rPr lang="zh-TW" altLang="en-US" sz="2100" dirty="0">
                <a:latin typeface="+mn-ea"/>
              </a:rPr>
              <a:t>航空</a:t>
            </a:r>
            <a:r>
              <a:rPr lang="en-US" altLang="zh-TW" sz="2100" dirty="0">
                <a:latin typeface="+mn-ea"/>
              </a:rPr>
              <a:t>&amp;</a:t>
            </a:r>
            <a:r>
              <a:rPr lang="zh-TW" altLang="en-US" sz="2100" dirty="0">
                <a:latin typeface="+mn-ea"/>
              </a:rPr>
              <a:t>造船</a:t>
            </a:r>
            <a:endParaRPr lang="en-US" altLang="zh-TW" sz="2100" dirty="0">
              <a:latin typeface="+mn-ea"/>
            </a:endParaRPr>
          </a:p>
          <a:p>
            <a:r>
              <a:rPr lang="en-US" altLang="zh-TW" sz="2100" dirty="0">
                <a:latin typeface="+mn-ea"/>
              </a:rPr>
              <a:t>Agriculture  </a:t>
            </a:r>
            <a:r>
              <a:rPr lang="zh-TW" altLang="en-US" sz="2100" dirty="0">
                <a:latin typeface="+mn-ea"/>
              </a:rPr>
              <a:t>農業</a:t>
            </a:r>
            <a:endParaRPr lang="en-US" altLang="zh-TW" sz="2100" dirty="0">
              <a:latin typeface="+mn-ea"/>
            </a:endParaRPr>
          </a:p>
          <a:p>
            <a:r>
              <a:rPr lang="en-US" altLang="zh-TW" sz="2100" dirty="0">
                <a:latin typeface="+mn-ea"/>
              </a:rPr>
              <a:t>Asset Management </a:t>
            </a:r>
            <a:r>
              <a:rPr lang="zh-TW" altLang="en-US" sz="2100" dirty="0">
                <a:latin typeface="+mn-ea"/>
              </a:rPr>
              <a:t>資產管理</a:t>
            </a:r>
            <a:endParaRPr lang="en-US" altLang="zh-TW" sz="2100" dirty="0">
              <a:latin typeface="+mn-ea"/>
            </a:endParaRPr>
          </a:p>
          <a:p>
            <a:r>
              <a:rPr lang="en-US" altLang="zh-TW" sz="2100" dirty="0">
                <a:latin typeface="+mn-ea"/>
              </a:rPr>
              <a:t>Automotive </a:t>
            </a:r>
            <a:r>
              <a:rPr lang="zh-TW" altLang="en-US" sz="2100" dirty="0">
                <a:latin typeface="+mn-ea"/>
              </a:rPr>
              <a:t>自動機械</a:t>
            </a:r>
            <a:endParaRPr lang="en-US" altLang="zh-TW" sz="2100" dirty="0">
              <a:latin typeface="+mn-ea"/>
            </a:endParaRPr>
          </a:p>
          <a:p>
            <a:r>
              <a:rPr lang="en-US" altLang="zh-TW" sz="2100" dirty="0">
                <a:latin typeface="+mn-ea"/>
              </a:rPr>
              <a:t>Building &amp; Construction </a:t>
            </a:r>
            <a:r>
              <a:rPr lang="zh-TW" altLang="en-US" sz="2100" dirty="0">
                <a:latin typeface="+mn-ea"/>
              </a:rPr>
              <a:t>建築</a:t>
            </a:r>
            <a:r>
              <a:rPr lang="en-US" altLang="zh-TW" sz="2100" dirty="0">
                <a:latin typeface="+mn-ea"/>
              </a:rPr>
              <a:t>&amp;</a:t>
            </a:r>
            <a:r>
              <a:rPr lang="zh-TW" altLang="en-US" sz="2100" dirty="0">
                <a:latin typeface="+mn-ea"/>
              </a:rPr>
              <a:t>建設</a:t>
            </a:r>
            <a:endParaRPr lang="en-US" altLang="zh-TW" sz="2100" dirty="0">
              <a:latin typeface="+mn-ea"/>
            </a:endParaRPr>
          </a:p>
          <a:p>
            <a:r>
              <a:rPr lang="en-US" altLang="zh-TW" sz="2100" dirty="0">
                <a:latin typeface="+mn-ea"/>
              </a:rPr>
              <a:t>Chemicals </a:t>
            </a:r>
            <a:r>
              <a:rPr lang="zh-TW" altLang="en-US" sz="2100" dirty="0">
                <a:latin typeface="+mn-ea"/>
              </a:rPr>
              <a:t>化學</a:t>
            </a:r>
            <a:endParaRPr lang="en-US" altLang="zh-TW" sz="2100" dirty="0">
              <a:latin typeface="+mn-ea"/>
            </a:endParaRPr>
          </a:p>
          <a:p>
            <a:r>
              <a:rPr lang="en-US" altLang="zh-TW" sz="2100" dirty="0">
                <a:latin typeface="+mn-ea"/>
              </a:rPr>
              <a:t>Consumer Products </a:t>
            </a:r>
            <a:r>
              <a:rPr lang="zh-TW" altLang="en-US" sz="2100" dirty="0">
                <a:latin typeface="+mn-ea"/>
              </a:rPr>
              <a:t>消費者產品</a:t>
            </a:r>
            <a:endParaRPr lang="en-US" altLang="zh-TW" sz="2100" dirty="0">
              <a:latin typeface="+mn-ea"/>
            </a:endParaRPr>
          </a:p>
          <a:p>
            <a:r>
              <a:rPr lang="en-US" altLang="zh-TW" sz="2100" dirty="0">
                <a:latin typeface="+mn-ea"/>
              </a:rPr>
              <a:t>Energy &amp; Utilities  </a:t>
            </a:r>
            <a:r>
              <a:rPr lang="zh-TW" altLang="en-US" sz="2100" dirty="0">
                <a:latin typeface="+mn-ea"/>
              </a:rPr>
              <a:t>能源</a:t>
            </a:r>
            <a:r>
              <a:rPr lang="en-US" altLang="zh-TW" sz="2100" dirty="0">
                <a:latin typeface="+mn-ea"/>
              </a:rPr>
              <a:t>&amp;</a:t>
            </a:r>
            <a:r>
              <a:rPr lang="zh-TW" altLang="en-US" sz="2100" dirty="0">
                <a:latin typeface="+mn-ea"/>
              </a:rPr>
              <a:t>公營事業</a:t>
            </a:r>
            <a:endParaRPr lang="en-US" altLang="zh-TW" sz="2100" dirty="0">
              <a:latin typeface="+mn-ea"/>
            </a:endParaRPr>
          </a:p>
          <a:p>
            <a:r>
              <a:rPr lang="en-US" altLang="zh-TW" sz="2100" dirty="0">
                <a:latin typeface="+mn-ea"/>
              </a:rPr>
              <a:t>Environment </a:t>
            </a:r>
            <a:r>
              <a:rPr lang="zh-TW" altLang="en-US" sz="2100" dirty="0">
                <a:latin typeface="+mn-ea"/>
              </a:rPr>
              <a:t>環境</a:t>
            </a:r>
            <a:endParaRPr lang="en-US" altLang="zh-TW" sz="2100" dirty="0">
              <a:latin typeface="+mn-ea"/>
            </a:endParaRPr>
          </a:p>
          <a:p>
            <a:r>
              <a:rPr lang="en-US" altLang="zh-TW" sz="2100" dirty="0">
                <a:latin typeface="+mn-ea"/>
              </a:rPr>
              <a:t>Food Processing </a:t>
            </a:r>
            <a:r>
              <a:rPr lang="zh-TW" altLang="en-US" sz="2100" dirty="0">
                <a:latin typeface="+mn-ea"/>
              </a:rPr>
              <a:t>食品加工</a:t>
            </a:r>
            <a:endParaRPr lang="en-US" altLang="zh-TW" sz="2100" dirty="0">
              <a:latin typeface="+mn-ea"/>
            </a:endParaRPr>
          </a:p>
          <a:p>
            <a:pPr>
              <a:lnSpc>
                <a:spcPct val="120000"/>
              </a:lnSpc>
            </a:pPr>
            <a:r>
              <a:rPr lang="en-US" altLang="zh-TW" sz="2100" dirty="0">
                <a:latin typeface="+mn-ea"/>
              </a:rPr>
              <a:t>Health Care &amp; Medical Devices </a:t>
            </a:r>
            <a:r>
              <a:rPr lang="en-US" altLang="zh-TW" sz="2100" dirty="0" smtClean="0">
                <a:latin typeface="+mn-ea"/>
              </a:rPr>
              <a:t>  </a:t>
            </a:r>
            <a:r>
              <a:rPr lang="zh-TW" altLang="en-US" sz="2100" dirty="0">
                <a:latin typeface="+mn-ea"/>
              </a:rPr>
              <a:t>健康照護及醫療設備</a:t>
            </a:r>
            <a:endParaRPr lang="en-US" altLang="zh-TW" sz="2100" dirty="0">
              <a:latin typeface="+mn-ea"/>
            </a:endParaRPr>
          </a:p>
          <a:p>
            <a:pPr>
              <a:lnSpc>
                <a:spcPct val="120000"/>
              </a:lnSpc>
            </a:pPr>
            <a:r>
              <a:rPr lang="en-US" altLang="zh-TW" sz="2100" dirty="0">
                <a:latin typeface="+mn-ea"/>
              </a:rPr>
              <a:t>Information Technology &amp; </a:t>
            </a:r>
            <a:r>
              <a:rPr lang="en-US" altLang="zh-TW" sz="2100" dirty="0" smtClean="0">
                <a:latin typeface="+mn-ea"/>
              </a:rPr>
              <a:t>Telecommunication</a:t>
            </a:r>
            <a:r>
              <a:rPr lang="zh-TW" altLang="en-US" sz="2100" dirty="0" smtClean="0">
                <a:latin typeface="+mn-ea"/>
              </a:rPr>
              <a:t>資訊科技</a:t>
            </a:r>
            <a:r>
              <a:rPr lang="en-US" altLang="zh-TW" sz="2100" dirty="0">
                <a:latin typeface="+mn-ea"/>
              </a:rPr>
              <a:t>&amp;</a:t>
            </a:r>
            <a:r>
              <a:rPr lang="zh-TW" altLang="en-US" sz="2100" dirty="0">
                <a:latin typeface="+mn-ea"/>
              </a:rPr>
              <a:t>電信</a:t>
            </a:r>
            <a:endParaRPr lang="en-US" altLang="zh-TW" sz="2100" dirty="0">
              <a:latin typeface="+mn-ea"/>
            </a:endParaRPr>
          </a:p>
          <a:p>
            <a:endParaRPr lang="zh-TW" altLang="en-US" dirty="0"/>
          </a:p>
        </p:txBody>
      </p:sp>
      <p:sp>
        <p:nvSpPr>
          <p:cNvPr id="12" name="內容版面配置區 1"/>
          <p:cNvSpPr txBox="1">
            <a:spLocks/>
          </p:cNvSpPr>
          <p:nvPr/>
        </p:nvSpPr>
        <p:spPr>
          <a:xfrm>
            <a:off x="6088941" y="1853048"/>
            <a:ext cx="5188679" cy="4809460"/>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80000"/>
              </a:lnSpc>
            </a:pPr>
            <a:r>
              <a:rPr lang="en-US" altLang="zh-TW" sz="1600" dirty="0">
                <a:latin typeface="+mn-ea"/>
              </a:rPr>
              <a:t>Manufacturing </a:t>
            </a:r>
            <a:r>
              <a:rPr lang="zh-TW" altLang="en-US" sz="1600" dirty="0">
                <a:latin typeface="+mn-ea"/>
              </a:rPr>
              <a:t>製造</a:t>
            </a:r>
            <a:endParaRPr lang="en-US" altLang="zh-TW" sz="1600" dirty="0">
              <a:latin typeface="+mn-ea"/>
            </a:endParaRPr>
          </a:p>
          <a:p>
            <a:pPr>
              <a:lnSpc>
                <a:spcPct val="80000"/>
              </a:lnSpc>
            </a:pPr>
            <a:r>
              <a:rPr lang="en-US" altLang="zh-TW" sz="1600" dirty="0">
                <a:latin typeface="+mn-ea"/>
              </a:rPr>
              <a:t>Metals </a:t>
            </a:r>
            <a:r>
              <a:rPr lang="zh-TW" altLang="en-US" sz="1600" dirty="0">
                <a:latin typeface="+mn-ea"/>
              </a:rPr>
              <a:t>金屬</a:t>
            </a:r>
            <a:endParaRPr lang="en-US" altLang="zh-TW" sz="1600" dirty="0">
              <a:latin typeface="+mn-ea"/>
            </a:endParaRPr>
          </a:p>
          <a:p>
            <a:pPr>
              <a:lnSpc>
                <a:spcPct val="80000"/>
              </a:lnSpc>
            </a:pPr>
            <a:r>
              <a:rPr lang="en-US" altLang="zh-TW" sz="1600" dirty="0">
                <a:latin typeface="+mn-ea"/>
              </a:rPr>
              <a:t>Mining &amp; Mineral Processing </a:t>
            </a:r>
            <a:r>
              <a:rPr lang="zh-TW" altLang="en-US" sz="1600" dirty="0">
                <a:latin typeface="+mn-ea"/>
              </a:rPr>
              <a:t>採礦</a:t>
            </a:r>
            <a:r>
              <a:rPr lang="en-US" altLang="zh-TW" sz="1600" dirty="0">
                <a:latin typeface="+mn-ea"/>
              </a:rPr>
              <a:t>&amp;</a:t>
            </a:r>
            <a:r>
              <a:rPr lang="zh-TW" altLang="en-US" sz="1600" dirty="0">
                <a:latin typeface="+mn-ea"/>
              </a:rPr>
              <a:t>礦物加工</a:t>
            </a:r>
            <a:endParaRPr lang="en-US" altLang="zh-TW" sz="1600" dirty="0">
              <a:latin typeface="+mn-ea"/>
            </a:endParaRPr>
          </a:p>
          <a:p>
            <a:pPr>
              <a:lnSpc>
                <a:spcPct val="80000"/>
              </a:lnSpc>
            </a:pPr>
            <a:r>
              <a:rPr lang="en-US" altLang="zh-TW" sz="1600" dirty="0">
                <a:latin typeface="+mn-ea"/>
              </a:rPr>
              <a:t>Oil &amp; Gas  </a:t>
            </a:r>
            <a:r>
              <a:rPr lang="zh-TW" altLang="en-US" sz="1600" dirty="0">
                <a:latin typeface="+mn-ea"/>
              </a:rPr>
              <a:t>石油</a:t>
            </a:r>
            <a:r>
              <a:rPr lang="en-US" altLang="zh-TW" sz="1600" dirty="0">
                <a:latin typeface="+mn-ea"/>
              </a:rPr>
              <a:t>&amp;</a:t>
            </a:r>
            <a:r>
              <a:rPr lang="zh-TW" altLang="en-US" sz="1600" dirty="0">
                <a:latin typeface="+mn-ea"/>
              </a:rPr>
              <a:t>天然氣</a:t>
            </a:r>
            <a:endParaRPr lang="en-US" altLang="zh-TW" sz="1600" dirty="0">
              <a:latin typeface="+mn-ea"/>
            </a:endParaRPr>
          </a:p>
          <a:p>
            <a:pPr>
              <a:lnSpc>
                <a:spcPct val="80000"/>
              </a:lnSpc>
            </a:pPr>
            <a:r>
              <a:rPr lang="en-US" altLang="zh-TW" sz="1600" dirty="0">
                <a:latin typeface="+mn-ea"/>
              </a:rPr>
              <a:t>Pulp &amp; Paper  </a:t>
            </a:r>
            <a:r>
              <a:rPr lang="zh-TW" altLang="en-US" sz="1600" dirty="0">
                <a:latin typeface="+mn-ea"/>
              </a:rPr>
              <a:t>紙漿</a:t>
            </a:r>
            <a:r>
              <a:rPr lang="en-US" altLang="zh-TW" sz="1600" dirty="0">
                <a:latin typeface="+mn-ea"/>
              </a:rPr>
              <a:t>&amp;</a:t>
            </a:r>
            <a:r>
              <a:rPr lang="zh-TW" altLang="en-US" sz="1600" dirty="0">
                <a:latin typeface="+mn-ea"/>
              </a:rPr>
              <a:t>紙張</a:t>
            </a:r>
            <a:endParaRPr lang="en-US" altLang="zh-TW" sz="1600" dirty="0">
              <a:latin typeface="+mn-ea"/>
            </a:endParaRPr>
          </a:p>
          <a:p>
            <a:pPr>
              <a:lnSpc>
                <a:spcPct val="80000"/>
              </a:lnSpc>
            </a:pPr>
            <a:r>
              <a:rPr lang="en-US" altLang="zh-TW" sz="1600" dirty="0">
                <a:latin typeface="+mn-ea"/>
              </a:rPr>
              <a:t>Quality  </a:t>
            </a:r>
            <a:r>
              <a:rPr lang="zh-TW" altLang="en-US" sz="1600" dirty="0">
                <a:latin typeface="+mn-ea"/>
              </a:rPr>
              <a:t>品質</a:t>
            </a:r>
            <a:endParaRPr lang="en-US" altLang="zh-TW" sz="1600" dirty="0">
              <a:latin typeface="+mn-ea"/>
            </a:endParaRPr>
          </a:p>
          <a:p>
            <a:pPr>
              <a:lnSpc>
                <a:spcPct val="80000"/>
              </a:lnSpc>
            </a:pPr>
            <a:r>
              <a:rPr lang="en-US" altLang="zh-TW" sz="1600" dirty="0">
                <a:latin typeface="+mn-ea"/>
              </a:rPr>
              <a:t>Safety &amp; Security  </a:t>
            </a:r>
            <a:r>
              <a:rPr lang="zh-TW" altLang="en-US" sz="1600" dirty="0">
                <a:latin typeface="+mn-ea"/>
              </a:rPr>
              <a:t>安全</a:t>
            </a:r>
            <a:r>
              <a:rPr lang="en-US" altLang="zh-TW" sz="1600" dirty="0">
                <a:latin typeface="+mn-ea"/>
              </a:rPr>
              <a:t>&amp;</a:t>
            </a:r>
            <a:r>
              <a:rPr lang="zh-TW" altLang="en-US" sz="1600" dirty="0">
                <a:latin typeface="+mn-ea"/>
              </a:rPr>
              <a:t>防護</a:t>
            </a:r>
            <a:endParaRPr lang="en-US" altLang="zh-TW" sz="1600" dirty="0">
              <a:latin typeface="+mn-ea"/>
            </a:endParaRPr>
          </a:p>
          <a:p>
            <a:pPr>
              <a:lnSpc>
                <a:spcPct val="80000"/>
              </a:lnSpc>
            </a:pPr>
            <a:r>
              <a:rPr lang="en-US" altLang="zh-TW" sz="1600" dirty="0">
                <a:latin typeface="+mn-ea"/>
              </a:rPr>
              <a:t>Services </a:t>
            </a:r>
            <a:r>
              <a:rPr lang="zh-TW" altLang="en-US" sz="1600" dirty="0">
                <a:latin typeface="+mn-ea"/>
              </a:rPr>
              <a:t>服務</a:t>
            </a:r>
            <a:endParaRPr lang="en-US" altLang="zh-TW" sz="1600" dirty="0">
              <a:latin typeface="+mn-ea"/>
            </a:endParaRPr>
          </a:p>
          <a:p>
            <a:pPr>
              <a:lnSpc>
                <a:spcPct val="80000"/>
              </a:lnSpc>
            </a:pPr>
            <a:r>
              <a:rPr lang="en-US" altLang="zh-TW" sz="1600" dirty="0">
                <a:latin typeface="+mn-ea"/>
              </a:rPr>
              <a:t>Sports &amp; Leisure </a:t>
            </a:r>
            <a:r>
              <a:rPr lang="zh-TW" altLang="en-US" sz="1600" dirty="0">
                <a:latin typeface="+mn-ea"/>
              </a:rPr>
              <a:t>運動</a:t>
            </a:r>
            <a:r>
              <a:rPr lang="en-US" altLang="zh-TW" sz="1600" dirty="0">
                <a:latin typeface="+mn-ea"/>
              </a:rPr>
              <a:t>&amp;</a:t>
            </a:r>
            <a:r>
              <a:rPr lang="zh-TW" altLang="en-US" sz="1600" dirty="0">
                <a:latin typeface="+mn-ea"/>
              </a:rPr>
              <a:t>休閒</a:t>
            </a:r>
            <a:r>
              <a:rPr lang="en-US" altLang="zh-TW" sz="1600" dirty="0">
                <a:latin typeface="+mn-ea"/>
              </a:rPr>
              <a:t> </a:t>
            </a:r>
          </a:p>
          <a:p>
            <a:pPr>
              <a:lnSpc>
                <a:spcPct val="80000"/>
              </a:lnSpc>
            </a:pPr>
            <a:r>
              <a:rPr lang="en-US" altLang="zh-TW" sz="1600" dirty="0">
                <a:latin typeface="+mn-ea"/>
              </a:rPr>
              <a:t>Textiles &amp; Leather   </a:t>
            </a:r>
            <a:r>
              <a:rPr lang="zh-TW" altLang="en-US" sz="1600" dirty="0">
                <a:latin typeface="+mn-ea"/>
              </a:rPr>
              <a:t>紡織品</a:t>
            </a:r>
            <a:r>
              <a:rPr lang="en-US" altLang="zh-TW" sz="1600" dirty="0">
                <a:latin typeface="+mn-ea"/>
              </a:rPr>
              <a:t>&amp; </a:t>
            </a:r>
            <a:r>
              <a:rPr lang="zh-TW" altLang="en-US" sz="1600" dirty="0">
                <a:latin typeface="+mn-ea"/>
              </a:rPr>
              <a:t>皮革製品</a:t>
            </a:r>
            <a:endParaRPr lang="en-US" altLang="zh-TW" sz="1600" dirty="0">
              <a:latin typeface="+mn-ea"/>
            </a:endParaRPr>
          </a:p>
          <a:p>
            <a:pPr>
              <a:lnSpc>
                <a:spcPct val="80000"/>
              </a:lnSpc>
            </a:pPr>
            <a:r>
              <a:rPr lang="en-US" altLang="zh-TW" sz="1600" dirty="0">
                <a:latin typeface="+mn-ea"/>
              </a:rPr>
              <a:t>Transportation &amp; Logistics  </a:t>
            </a:r>
            <a:r>
              <a:rPr lang="zh-TW" altLang="en-US" sz="1600" dirty="0">
                <a:latin typeface="+mn-ea"/>
              </a:rPr>
              <a:t>交通工具</a:t>
            </a:r>
            <a:r>
              <a:rPr lang="en-US" altLang="zh-TW" sz="1600" dirty="0"/>
              <a:t>&amp;</a:t>
            </a:r>
            <a:r>
              <a:rPr lang="zh-TW" altLang="en-US" sz="1600" dirty="0"/>
              <a:t>物</a:t>
            </a:r>
            <a:r>
              <a:rPr lang="zh-TW" altLang="en-US" sz="1600" dirty="0" smtClean="0"/>
              <a:t>流</a:t>
            </a:r>
            <a:endParaRPr lang="en-US" altLang="zh-TW" sz="1600" dirty="0"/>
          </a:p>
        </p:txBody>
      </p:sp>
    </p:spTree>
    <p:extLst>
      <p:ext uri="{BB962C8B-B14F-4D97-AF65-F5344CB8AC3E}">
        <p14:creationId xmlns:p14="http://schemas.microsoft.com/office/powerpoint/2010/main" val="51456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latin typeface="+mj-ea"/>
                <a:cs typeface="Verdana" panose="020B0604030504040204" pitchFamily="34" charset="0"/>
              </a:rPr>
              <a:t>ASTM </a:t>
            </a:r>
            <a:r>
              <a:rPr lang="zh-TW" altLang="en-US" sz="3200" b="1" dirty="0">
                <a:latin typeface="+mj-ea"/>
                <a:cs typeface="Verdana" panose="020B0604030504040204" pitchFamily="34" charset="0"/>
              </a:rPr>
              <a:t>技術</a:t>
            </a:r>
            <a:r>
              <a:rPr lang="zh-TW" altLang="en-US" sz="3200" b="1" dirty="0" smtClean="0">
                <a:latin typeface="+mj-ea"/>
                <a:cs typeface="Verdana" panose="020B0604030504040204" pitchFamily="34" charset="0"/>
              </a:rPr>
              <a:t>標準</a:t>
            </a:r>
            <a:r>
              <a:rPr lang="zh-TW" altLang="en-US" sz="3200" b="1" dirty="0">
                <a:latin typeface="+mj-ea"/>
                <a:cs typeface="Verdana" panose="020B0604030504040204" pitchFamily="34" charset="0"/>
              </a:rPr>
              <a:t>委員會</a:t>
            </a:r>
          </a:p>
        </p:txBody>
      </p:sp>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4377" r="-648" b="9801"/>
          <a:stretch/>
        </p:blipFill>
        <p:spPr>
          <a:xfrm>
            <a:off x="2255520" y="2053576"/>
            <a:ext cx="8686800" cy="4575824"/>
          </a:xfrm>
          <a:prstGeom prst="rect">
            <a:avLst/>
          </a:prstGeom>
        </p:spPr>
      </p:pic>
      <p:sp>
        <p:nvSpPr>
          <p:cNvPr id="4" name="文字方塊 3"/>
          <p:cNvSpPr txBox="1"/>
          <p:nvPr/>
        </p:nvSpPr>
        <p:spPr>
          <a:xfrm>
            <a:off x="5257800" y="2331720"/>
            <a:ext cx="1341120" cy="400110"/>
          </a:xfrm>
          <a:prstGeom prst="rect">
            <a:avLst/>
          </a:prstGeom>
          <a:noFill/>
        </p:spPr>
        <p:txBody>
          <a:bodyPr wrap="square" rtlCol="0">
            <a:spAutoFit/>
          </a:bodyPr>
          <a:lstStyle/>
          <a:p>
            <a:r>
              <a:rPr lang="zh-TW" altLang="en-US" sz="2000" b="1" dirty="0" smtClean="0">
                <a:solidFill>
                  <a:schemeClr val="accent4">
                    <a:lumMod val="20000"/>
                    <a:lumOff val="80000"/>
                  </a:schemeClr>
                </a:solidFill>
                <a:effectLst>
                  <a:outerShdw blurRad="38100" dist="38100" dir="2700000" algn="tl">
                    <a:srgbClr val="000000">
                      <a:alpha val="43137"/>
                    </a:srgbClr>
                  </a:outerShdw>
                </a:effectLst>
              </a:rPr>
              <a:t>消費品</a:t>
            </a:r>
            <a:endParaRPr lang="zh-TW" altLang="en-US" sz="2000" b="1" dirty="0">
              <a:solidFill>
                <a:schemeClr val="accent4">
                  <a:lumMod val="20000"/>
                  <a:lumOff val="80000"/>
                </a:schemeClr>
              </a:solidFill>
              <a:effectLst>
                <a:outerShdw blurRad="38100" dist="38100" dir="2700000" algn="tl">
                  <a:srgbClr val="000000">
                    <a:alpha val="43137"/>
                  </a:srgbClr>
                </a:outerShdw>
              </a:effectLst>
            </a:endParaRPr>
          </a:p>
        </p:txBody>
      </p:sp>
      <p:sp>
        <p:nvSpPr>
          <p:cNvPr id="11" name="文字方塊 10"/>
          <p:cNvSpPr txBox="1"/>
          <p:nvPr/>
        </p:nvSpPr>
        <p:spPr>
          <a:xfrm>
            <a:off x="6705600" y="2362200"/>
            <a:ext cx="1005840" cy="400110"/>
          </a:xfrm>
          <a:prstGeom prst="rect">
            <a:avLst/>
          </a:prstGeom>
          <a:noFill/>
        </p:spPr>
        <p:txBody>
          <a:bodyPr wrap="square" rtlCol="0">
            <a:spAutoFit/>
          </a:bodyPr>
          <a:lstStyle/>
          <a:p>
            <a:r>
              <a:rPr lang="zh-TW" altLang="en-US" sz="2000" b="1" dirty="0" smtClean="0">
                <a:solidFill>
                  <a:schemeClr val="accent4">
                    <a:lumMod val="20000"/>
                    <a:lumOff val="80000"/>
                  </a:schemeClr>
                </a:solidFill>
                <a:effectLst>
                  <a:outerShdw blurRad="38100" dist="38100" dir="2700000" algn="tl">
                    <a:srgbClr val="000000">
                      <a:alpha val="43137"/>
                    </a:srgbClr>
                  </a:outerShdw>
                </a:effectLst>
              </a:rPr>
              <a:t>製造</a:t>
            </a:r>
            <a:endParaRPr lang="zh-TW" altLang="en-US" sz="2000" b="1" dirty="0">
              <a:solidFill>
                <a:schemeClr val="accent4">
                  <a:lumMod val="20000"/>
                  <a:lumOff val="80000"/>
                </a:schemeClr>
              </a:solidFill>
              <a:effectLst>
                <a:outerShdw blurRad="38100" dist="38100" dir="2700000" algn="tl">
                  <a:srgbClr val="000000">
                    <a:alpha val="43137"/>
                  </a:srgbClr>
                </a:outerShdw>
              </a:effectLst>
            </a:endParaRPr>
          </a:p>
        </p:txBody>
      </p:sp>
      <p:sp>
        <p:nvSpPr>
          <p:cNvPr id="13" name="文字方塊 12"/>
          <p:cNvSpPr txBox="1"/>
          <p:nvPr/>
        </p:nvSpPr>
        <p:spPr>
          <a:xfrm>
            <a:off x="8244840" y="2699415"/>
            <a:ext cx="853440" cy="400110"/>
          </a:xfrm>
          <a:prstGeom prst="rect">
            <a:avLst/>
          </a:prstGeom>
          <a:noFill/>
        </p:spPr>
        <p:txBody>
          <a:bodyPr wrap="square" rtlCol="0">
            <a:spAutoFit/>
          </a:bodyPr>
          <a:lstStyle/>
          <a:p>
            <a:r>
              <a:rPr lang="zh-TW" altLang="en-US" sz="2000" b="1" dirty="0">
                <a:solidFill>
                  <a:schemeClr val="accent4">
                    <a:lumMod val="20000"/>
                    <a:lumOff val="80000"/>
                  </a:schemeClr>
                </a:solidFill>
                <a:effectLst>
                  <a:outerShdw blurRad="38100" dist="38100" dir="2700000" algn="tl">
                    <a:srgbClr val="000000">
                      <a:alpha val="43137"/>
                    </a:srgbClr>
                  </a:outerShdw>
                </a:effectLst>
              </a:rPr>
              <a:t>金屬</a:t>
            </a:r>
          </a:p>
        </p:txBody>
      </p:sp>
      <p:sp>
        <p:nvSpPr>
          <p:cNvPr id="14" name="文字方塊 13"/>
          <p:cNvSpPr txBox="1"/>
          <p:nvPr/>
        </p:nvSpPr>
        <p:spPr>
          <a:xfrm>
            <a:off x="9250680" y="3781455"/>
            <a:ext cx="853440" cy="400110"/>
          </a:xfrm>
          <a:prstGeom prst="rect">
            <a:avLst/>
          </a:prstGeom>
          <a:noFill/>
        </p:spPr>
        <p:txBody>
          <a:bodyPr wrap="square" rtlCol="0">
            <a:spAutoFit/>
          </a:bodyPr>
          <a:lstStyle/>
          <a:p>
            <a:r>
              <a:rPr lang="zh-TW" altLang="en-US" sz="2000" b="1" dirty="0">
                <a:solidFill>
                  <a:schemeClr val="accent4">
                    <a:lumMod val="20000"/>
                    <a:lumOff val="80000"/>
                  </a:schemeClr>
                </a:solidFill>
                <a:effectLst>
                  <a:outerShdw blurRad="38100" dist="38100" dir="2700000" algn="tl">
                    <a:srgbClr val="000000">
                      <a:alpha val="43137"/>
                    </a:srgbClr>
                  </a:outerShdw>
                </a:effectLst>
              </a:rPr>
              <a:t>化學</a:t>
            </a:r>
          </a:p>
        </p:txBody>
      </p:sp>
      <p:sp>
        <p:nvSpPr>
          <p:cNvPr id="15" name="文字方塊 14"/>
          <p:cNvSpPr txBox="1"/>
          <p:nvPr/>
        </p:nvSpPr>
        <p:spPr>
          <a:xfrm>
            <a:off x="8549640" y="5153055"/>
            <a:ext cx="853440" cy="400110"/>
          </a:xfrm>
          <a:prstGeom prst="rect">
            <a:avLst/>
          </a:prstGeom>
          <a:noFill/>
        </p:spPr>
        <p:txBody>
          <a:bodyPr wrap="square" rtlCol="0">
            <a:spAutoFit/>
          </a:bodyPr>
          <a:lstStyle/>
          <a:p>
            <a:r>
              <a:rPr lang="zh-TW" altLang="en-US" sz="2000" b="1" dirty="0">
                <a:solidFill>
                  <a:schemeClr val="accent4">
                    <a:lumMod val="20000"/>
                    <a:lumOff val="80000"/>
                  </a:schemeClr>
                </a:solidFill>
                <a:effectLst>
                  <a:outerShdw blurRad="38100" dist="38100" dir="2700000" algn="tl">
                    <a:srgbClr val="000000">
                      <a:alpha val="43137"/>
                    </a:srgbClr>
                  </a:outerShdw>
                </a:effectLst>
              </a:rPr>
              <a:t>品管</a:t>
            </a:r>
          </a:p>
        </p:txBody>
      </p:sp>
      <p:sp>
        <p:nvSpPr>
          <p:cNvPr id="16" name="文字方塊 15"/>
          <p:cNvSpPr txBox="1"/>
          <p:nvPr/>
        </p:nvSpPr>
        <p:spPr>
          <a:xfrm>
            <a:off x="7284720" y="5705565"/>
            <a:ext cx="853440" cy="400110"/>
          </a:xfrm>
          <a:prstGeom prst="rect">
            <a:avLst/>
          </a:prstGeom>
          <a:noFill/>
        </p:spPr>
        <p:txBody>
          <a:bodyPr wrap="square" rtlCol="0">
            <a:spAutoFit/>
          </a:bodyPr>
          <a:lstStyle/>
          <a:p>
            <a:r>
              <a:rPr lang="zh-TW" altLang="en-US" sz="2000" b="1" dirty="0">
                <a:solidFill>
                  <a:schemeClr val="accent4">
                    <a:lumMod val="20000"/>
                    <a:lumOff val="80000"/>
                  </a:schemeClr>
                </a:solidFill>
                <a:effectLst>
                  <a:outerShdw blurRad="38100" dist="38100" dir="2700000" algn="tl">
                    <a:srgbClr val="000000">
                      <a:alpha val="43137"/>
                    </a:srgbClr>
                  </a:outerShdw>
                </a:effectLst>
              </a:rPr>
              <a:t>醫療</a:t>
            </a:r>
          </a:p>
        </p:txBody>
      </p:sp>
      <p:sp>
        <p:nvSpPr>
          <p:cNvPr id="17" name="文字方塊 16"/>
          <p:cNvSpPr txBox="1"/>
          <p:nvPr/>
        </p:nvSpPr>
        <p:spPr>
          <a:xfrm>
            <a:off x="6004560" y="5905620"/>
            <a:ext cx="853440" cy="400110"/>
          </a:xfrm>
          <a:prstGeom prst="rect">
            <a:avLst/>
          </a:prstGeom>
          <a:noFill/>
        </p:spPr>
        <p:txBody>
          <a:bodyPr wrap="square" rtlCol="0">
            <a:spAutoFit/>
          </a:bodyPr>
          <a:lstStyle/>
          <a:p>
            <a:r>
              <a:rPr lang="zh-TW" altLang="en-US" sz="2000" b="1" dirty="0">
                <a:solidFill>
                  <a:schemeClr val="accent4">
                    <a:lumMod val="20000"/>
                    <a:lumOff val="80000"/>
                  </a:schemeClr>
                </a:solidFill>
                <a:effectLst>
                  <a:outerShdw blurRad="38100" dist="38100" dir="2700000" algn="tl">
                    <a:srgbClr val="000000">
                      <a:alpha val="43137"/>
                    </a:srgbClr>
                  </a:outerShdw>
                </a:effectLst>
              </a:rPr>
              <a:t>交通</a:t>
            </a:r>
          </a:p>
        </p:txBody>
      </p:sp>
      <p:sp>
        <p:nvSpPr>
          <p:cNvPr id="18" name="文字方塊 17"/>
          <p:cNvSpPr txBox="1"/>
          <p:nvPr/>
        </p:nvSpPr>
        <p:spPr>
          <a:xfrm>
            <a:off x="4770120" y="5705565"/>
            <a:ext cx="853440" cy="400110"/>
          </a:xfrm>
          <a:prstGeom prst="rect">
            <a:avLst/>
          </a:prstGeom>
          <a:noFill/>
        </p:spPr>
        <p:txBody>
          <a:bodyPr wrap="square" rtlCol="0">
            <a:spAutoFit/>
          </a:bodyPr>
          <a:lstStyle/>
          <a:p>
            <a:r>
              <a:rPr lang="zh-TW" altLang="en-US" sz="2000" b="1" dirty="0" smtClean="0">
                <a:solidFill>
                  <a:schemeClr val="accent4">
                    <a:lumMod val="20000"/>
                    <a:lumOff val="80000"/>
                  </a:schemeClr>
                </a:solidFill>
                <a:effectLst>
                  <a:outerShdw blurRad="38100" dist="38100" dir="2700000" algn="tl">
                    <a:srgbClr val="000000">
                      <a:alpha val="43137"/>
                    </a:srgbClr>
                  </a:outerShdw>
                </a:effectLst>
              </a:rPr>
              <a:t>能源</a:t>
            </a:r>
            <a:endParaRPr lang="zh-TW" altLang="en-US" sz="2000" b="1" dirty="0">
              <a:solidFill>
                <a:schemeClr val="accent4">
                  <a:lumMod val="20000"/>
                  <a:lumOff val="80000"/>
                </a:schemeClr>
              </a:solidFill>
              <a:effectLst>
                <a:outerShdw blurRad="38100" dist="38100" dir="2700000" algn="tl">
                  <a:srgbClr val="000000">
                    <a:alpha val="43137"/>
                  </a:srgbClr>
                </a:outerShdw>
              </a:effectLst>
            </a:endParaRPr>
          </a:p>
        </p:txBody>
      </p:sp>
      <p:sp>
        <p:nvSpPr>
          <p:cNvPr id="19" name="文字方塊 18"/>
          <p:cNvSpPr txBox="1"/>
          <p:nvPr/>
        </p:nvSpPr>
        <p:spPr>
          <a:xfrm>
            <a:off x="3520440" y="5170230"/>
            <a:ext cx="853440" cy="400110"/>
          </a:xfrm>
          <a:prstGeom prst="rect">
            <a:avLst/>
          </a:prstGeom>
          <a:noFill/>
        </p:spPr>
        <p:txBody>
          <a:bodyPr wrap="square" rtlCol="0">
            <a:spAutoFit/>
          </a:bodyPr>
          <a:lstStyle/>
          <a:p>
            <a:r>
              <a:rPr lang="zh-TW" altLang="en-US" sz="2000" b="1" dirty="0" smtClean="0">
                <a:solidFill>
                  <a:schemeClr val="accent4">
                    <a:lumMod val="20000"/>
                    <a:lumOff val="80000"/>
                  </a:schemeClr>
                </a:solidFill>
                <a:effectLst>
                  <a:outerShdw blurRad="38100" dist="38100" dir="2700000" algn="tl">
                    <a:srgbClr val="000000">
                      <a:alpha val="43137"/>
                    </a:srgbClr>
                  </a:outerShdw>
                </a:effectLst>
              </a:rPr>
              <a:t>環境</a:t>
            </a:r>
            <a:endParaRPr lang="zh-TW" altLang="en-US" sz="2000" b="1" dirty="0">
              <a:solidFill>
                <a:schemeClr val="accent4">
                  <a:lumMod val="20000"/>
                  <a:lumOff val="80000"/>
                </a:schemeClr>
              </a:solidFill>
              <a:effectLst>
                <a:outerShdw blurRad="38100" dist="38100" dir="2700000" algn="tl">
                  <a:srgbClr val="000000">
                    <a:alpha val="43137"/>
                  </a:srgbClr>
                </a:outerShdw>
              </a:effectLst>
            </a:endParaRPr>
          </a:p>
        </p:txBody>
      </p:sp>
      <p:sp>
        <p:nvSpPr>
          <p:cNvPr id="20" name="文字方塊 19"/>
          <p:cNvSpPr txBox="1"/>
          <p:nvPr/>
        </p:nvSpPr>
        <p:spPr>
          <a:xfrm>
            <a:off x="2819400" y="3831045"/>
            <a:ext cx="853440" cy="400110"/>
          </a:xfrm>
          <a:prstGeom prst="rect">
            <a:avLst/>
          </a:prstGeom>
          <a:noFill/>
        </p:spPr>
        <p:txBody>
          <a:bodyPr wrap="square" rtlCol="0">
            <a:spAutoFit/>
          </a:bodyPr>
          <a:lstStyle/>
          <a:p>
            <a:r>
              <a:rPr lang="zh-TW" altLang="en-US" sz="2000" b="1" dirty="0">
                <a:solidFill>
                  <a:schemeClr val="accent4">
                    <a:lumMod val="20000"/>
                    <a:lumOff val="80000"/>
                  </a:schemeClr>
                </a:solidFill>
                <a:effectLst>
                  <a:outerShdw blurRad="38100" dist="38100" dir="2700000" algn="tl">
                    <a:srgbClr val="000000">
                      <a:alpha val="43137"/>
                    </a:srgbClr>
                  </a:outerShdw>
                </a:effectLst>
              </a:rPr>
              <a:t>安全</a:t>
            </a:r>
          </a:p>
        </p:txBody>
      </p:sp>
      <p:sp>
        <p:nvSpPr>
          <p:cNvPr id="21" name="文字方塊 20"/>
          <p:cNvSpPr txBox="1"/>
          <p:nvPr/>
        </p:nvSpPr>
        <p:spPr>
          <a:xfrm>
            <a:off x="3764280" y="2699415"/>
            <a:ext cx="853440" cy="400110"/>
          </a:xfrm>
          <a:prstGeom prst="rect">
            <a:avLst/>
          </a:prstGeom>
          <a:noFill/>
        </p:spPr>
        <p:txBody>
          <a:bodyPr wrap="square" rtlCol="0">
            <a:spAutoFit/>
          </a:bodyPr>
          <a:lstStyle/>
          <a:p>
            <a:r>
              <a:rPr lang="zh-TW" altLang="en-US" sz="2000" b="1" dirty="0" smtClean="0">
                <a:solidFill>
                  <a:schemeClr val="accent4">
                    <a:lumMod val="20000"/>
                    <a:lumOff val="80000"/>
                  </a:schemeClr>
                </a:solidFill>
                <a:effectLst>
                  <a:outerShdw blurRad="38100" dist="38100" dir="2700000" algn="tl">
                    <a:srgbClr val="000000">
                      <a:alpha val="43137"/>
                    </a:srgbClr>
                  </a:outerShdw>
                </a:effectLst>
              </a:rPr>
              <a:t>建設</a:t>
            </a:r>
            <a:endParaRPr lang="zh-TW" altLang="en-US" sz="2000" b="1"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0976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7" name="文字方塊 6"/>
          <p:cNvSpPr txBox="1"/>
          <p:nvPr/>
        </p:nvSpPr>
        <p:spPr>
          <a:xfrm>
            <a:off x="3936675" y="3191470"/>
            <a:ext cx="6721434" cy="923330"/>
          </a:xfrm>
          <a:prstGeom prst="rect">
            <a:avLst/>
          </a:prstGeom>
          <a:noFill/>
        </p:spPr>
        <p:txBody>
          <a:bodyPr wrap="square" rtlCol="0">
            <a:spAutoFit/>
          </a:bodyPr>
          <a:lstStyle/>
          <a:p>
            <a:r>
              <a:rPr lang="zh-TW" altLang="en-US" sz="5400" dirty="0">
                <a:solidFill>
                  <a:srgbClr val="C00000"/>
                </a:solidFill>
              </a:rPr>
              <a:t>標準介紹</a:t>
            </a:r>
          </a:p>
        </p:txBody>
      </p:sp>
      <p:sp>
        <p:nvSpPr>
          <p:cNvPr id="8" name="矩形 7"/>
          <p:cNvSpPr/>
          <p:nvPr/>
        </p:nvSpPr>
        <p:spPr>
          <a:xfrm>
            <a:off x="2885667" y="2899052"/>
            <a:ext cx="5189517" cy="15081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Picture 5" descr="D:\working area\post-grant-standar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113" y="4892634"/>
            <a:ext cx="2981702" cy="171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97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標準介紹</a:t>
            </a:r>
          </a:p>
        </p:txBody>
      </p:sp>
      <p:sp>
        <p:nvSpPr>
          <p:cNvPr id="3" name="內容版面配置區 2"/>
          <p:cNvSpPr>
            <a:spLocks noGrp="1"/>
          </p:cNvSpPr>
          <p:nvPr>
            <p:ph idx="1"/>
          </p:nvPr>
        </p:nvSpPr>
        <p:spPr/>
        <p:txBody>
          <a:bodyPr>
            <a:normAutofit/>
          </a:bodyPr>
          <a:lstStyle/>
          <a:p>
            <a:pPr>
              <a:lnSpc>
                <a:spcPct val="80000"/>
              </a:lnSpc>
              <a:spcBef>
                <a:spcPts val="1750"/>
              </a:spcBef>
              <a:buClr>
                <a:srgbClr val="FF9933"/>
              </a:buClr>
              <a:buFont typeface="Wingdings" pitchFamily="2" charset="2"/>
              <a:buChar char=""/>
            </a:pPr>
            <a:r>
              <a:rPr lang="zh-TW" altLang="zh-TW" sz="2400" dirty="0">
                <a:solidFill>
                  <a:srgbClr val="000000"/>
                </a:solidFill>
                <a:latin typeface="+mn-ea"/>
              </a:rPr>
              <a:t>標準是公開的文件，通過認可的機構，制定了規範和程序。</a:t>
            </a:r>
          </a:p>
          <a:p>
            <a:pPr>
              <a:lnSpc>
                <a:spcPct val="80000"/>
              </a:lnSpc>
              <a:spcBef>
                <a:spcPts val="1750"/>
              </a:spcBef>
              <a:buClr>
                <a:srgbClr val="FF9933"/>
              </a:buClr>
              <a:buFont typeface="Wingdings" pitchFamily="2" charset="2"/>
              <a:buChar char=""/>
            </a:pPr>
            <a:r>
              <a:rPr lang="zh-TW" altLang="zh-TW" sz="2400" dirty="0">
                <a:solidFill>
                  <a:srgbClr val="000000"/>
                </a:solidFill>
                <a:latin typeface="+mn-ea"/>
              </a:rPr>
              <a:t>目的是確保</a:t>
            </a:r>
            <a:r>
              <a:rPr lang="zh-TW" altLang="zh-TW" sz="2400" dirty="0">
                <a:solidFill>
                  <a:srgbClr val="FF0000"/>
                </a:solidFill>
                <a:latin typeface="+mn-ea"/>
              </a:rPr>
              <a:t>材料</a:t>
            </a:r>
            <a:r>
              <a:rPr lang="zh-TW" altLang="zh-TW" sz="2400" dirty="0">
                <a:solidFill>
                  <a:srgbClr val="000000"/>
                </a:solidFill>
                <a:latin typeface="+mn-ea"/>
              </a:rPr>
              <a:t>、</a:t>
            </a:r>
            <a:r>
              <a:rPr lang="zh-TW" altLang="zh-TW" sz="2400" dirty="0">
                <a:solidFill>
                  <a:srgbClr val="FF0000"/>
                </a:solidFill>
                <a:latin typeface="+mn-ea"/>
              </a:rPr>
              <a:t>產品</a:t>
            </a:r>
            <a:r>
              <a:rPr lang="zh-TW" altLang="zh-TW" sz="2400" dirty="0">
                <a:solidFill>
                  <a:srgbClr val="000000"/>
                </a:solidFill>
                <a:latin typeface="+mn-ea"/>
              </a:rPr>
              <a:t>、 </a:t>
            </a:r>
            <a:r>
              <a:rPr lang="zh-TW" altLang="zh-TW" sz="2400" dirty="0">
                <a:solidFill>
                  <a:srgbClr val="FF0000"/>
                </a:solidFill>
                <a:latin typeface="+mn-ea"/>
              </a:rPr>
              <a:t>方法</a:t>
            </a:r>
            <a:r>
              <a:rPr lang="zh-TW" altLang="zh-TW" sz="2400" dirty="0">
                <a:solidFill>
                  <a:srgbClr val="000000"/>
                </a:solidFill>
                <a:latin typeface="+mn-ea"/>
              </a:rPr>
              <a:t>或者</a:t>
            </a:r>
            <a:r>
              <a:rPr lang="zh-TW" altLang="zh-TW" sz="2400" dirty="0">
                <a:solidFill>
                  <a:srgbClr val="FF0000"/>
                </a:solidFill>
                <a:latin typeface="+mn-ea"/>
              </a:rPr>
              <a:t>服務</a:t>
            </a:r>
            <a:r>
              <a:rPr lang="zh-TW" altLang="zh-TW" sz="2400" dirty="0">
                <a:solidFill>
                  <a:srgbClr val="000000"/>
                </a:solidFill>
                <a:latin typeface="+mn-ea"/>
              </a:rPr>
              <a:t>符合其預期目標的宗旨並一貫的執行。</a:t>
            </a:r>
          </a:p>
          <a:p>
            <a:pPr>
              <a:lnSpc>
                <a:spcPct val="80000"/>
              </a:lnSpc>
              <a:spcBef>
                <a:spcPts val="1750"/>
              </a:spcBef>
              <a:buClr>
                <a:srgbClr val="FF9933"/>
              </a:buClr>
              <a:buFont typeface="Wingdings" pitchFamily="2" charset="2"/>
              <a:buChar char=""/>
            </a:pPr>
            <a:r>
              <a:rPr lang="zh-TW" altLang="zh-TW" sz="2400" dirty="0">
                <a:solidFill>
                  <a:srgbClr val="000000"/>
                </a:solidFill>
                <a:latin typeface="+mn-ea"/>
              </a:rPr>
              <a:t>標準化的過程，是包含標準文件的開創、 發展和應用。</a:t>
            </a:r>
          </a:p>
          <a:p>
            <a:pPr>
              <a:lnSpc>
                <a:spcPct val="80000"/>
              </a:lnSpc>
              <a:spcBef>
                <a:spcPts val="1750"/>
              </a:spcBef>
              <a:buClr>
                <a:srgbClr val="FF9933"/>
              </a:buClr>
              <a:buFont typeface="Wingdings" pitchFamily="2" charset="2"/>
              <a:buChar char=""/>
            </a:pPr>
            <a:r>
              <a:rPr lang="zh-TW" altLang="zh-TW" sz="2400" dirty="0">
                <a:solidFill>
                  <a:srgbClr val="000000"/>
                </a:solidFill>
                <a:latin typeface="+mn-ea"/>
              </a:rPr>
              <a:t>標準是一種共同的語言，確定和建立質量安全標準。如果程序標準化，成本將降低。 </a:t>
            </a:r>
          </a:p>
          <a:p>
            <a:pPr>
              <a:lnSpc>
                <a:spcPct val="80000"/>
              </a:lnSpc>
              <a:spcBef>
                <a:spcPts val="1750"/>
              </a:spcBef>
              <a:buClrTx/>
              <a:buNone/>
            </a:pPr>
            <a:endParaRPr lang="en-GB" altLang="zh-TW" sz="2400" dirty="0">
              <a:solidFill>
                <a:srgbClr val="000000"/>
              </a:solidFill>
              <a:latin typeface="+mn-ea"/>
            </a:endParaRPr>
          </a:p>
          <a:p>
            <a:endParaRPr lang="zh-TW" altLang="en-US" sz="2400" dirty="0">
              <a:latin typeface="+mn-ea"/>
            </a:endParaRPr>
          </a:p>
        </p:txBody>
      </p:sp>
      <p:pic>
        <p:nvPicPr>
          <p:cNvPr id="9218" name="Picture 2" descr="D:\Users\Andrew.Cheng\Desktop\sdvsvsdv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812" y="4597575"/>
            <a:ext cx="3394997" cy="195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83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latin typeface="+mj-ea"/>
                <a:cs typeface="Verdana" panose="020B0604030504040204" pitchFamily="34" charset="0"/>
              </a:rPr>
              <a:t>標準型式</a:t>
            </a:r>
          </a:p>
        </p:txBody>
      </p:sp>
      <p:graphicFrame>
        <p:nvGraphicFramePr>
          <p:cNvPr id="6" name="內容版面配置區 5"/>
          <p:cNvGraphicFramePr>
            <a:graphicFrameLocks/>
          </p:cNvGraphicFramePr>
          <p:nvPr>
            <p:extLst>
              <p:ext uri="{D42A27DB-BD31-4B8C-83A1-F6EECF244321}">
                <p14:modId xmlns:p14="http://schemas.microsoft.com/office/powerpoint/2010/main" val="486214722"/>
              </p:ext>
            </p:extLst>
          </p:nvPr>
        </p:nvGraphicFramePr>
        <p:xfrm>
          <a:off x="989039" y="1971040"/>
          <a:ext cx="10189029" cy="4276302"/>
        </p:xfrm>
        <a:graphic>
          <a:graphicData uri="http://schemas.openxmlformats.org/drawingml/2006/table">
            <a:tbl>
              <a:tblPr>
                <a:tableStyleId>{BC89EF96-8CEA-46FF-86C4-4CE0E7609802}</a:tableStyleId>
              </a:tblPr>
              <a:tblGrid>
                <a:gridCol w="4243299">
                  <a:extLst>
                    <a:ext uri="{9D8B030D-6E8A-4147-A177-3AD203B41FA5}">
                      <a16:colId xmlns="" xmlns:a16="http://schemas.microsoft.com/office/drawing/2014/main" val="20000"/>
                    </a:ext>
                  </a:extLst>
                </a:gridCol>
                <a:gridCol w="5945730">
                  <a:extLst>
                    <a:ext uri="{9D8B030D-6E8A-4147-A177-3AD203B41FA5}">
                      <a16:colId xmlns="" xmlns:a16="http://schemas.microsoft.com/office/drawing/2014/main" val="20001"/>
                    </a:ext>
                  </a:extLst>
                </a:gridCol>
              </a:tblGrid>
              <a:tr h="857472">
                <a:tc>
                  <a:txBody>
                    <a:bodyPr/>
                    <a:lstStyle/>
                    <a:p>
                      <a:pPr algn="l" fontAlgn="ctr"/>
                      <a:r>
                        <a:rPr lang="zh-TW" altLang="en-US" sz="2000" u="none" strike="noStrike" dirty="0">
                          <a:solidFill>
                            <a:schemeClr val="tx1">
                              <a:lumMod val="10000"/>
                            </a:schemeClr>
                          </a:solidFill>
                          <a:effectLst/>
                        </a:rPr>
                        <a:t>試驗方法</a:t>
                      </a:r>
                      <a:r>
                        <a:rPr lang="en-US" altLang="zh-TW" sz="2000" u="none" strike="noStrike" dirty="0">
                          <a:solidFill>
                            <a:schemeClr val="tx1">
                              <a:lumMod val="10000"/>
                            </a:schemeClr>
                          </a:solidFill>
                          <a:effectLst/>
                        </a:rPr>
                        <a:t>(</a:t>
                      </a:r>
                      <a:r>
                        <a:rPr lang="en-US" sz="2000" u="none" strike="noStrike" dirty="0">
                          <a:solidFill>
                            <a:schemeClr val="tx1">
                              <a:lumMod val="10000"/>
                            </a:schemeClr>
                          </a:solidFill>
                          <a:effectLst/>
                        </a:rPr>
                        <a:t>Test Method)</a:t>
                      </a:r>
                      <a:endParaRPr lang="en-US" sz="2000" b="0" i="0" u="none" strike="noStrike" dirty="0">
                        <a:solidFill>
                          <a:schemeClr val="tx1">
                            <a:lumMod val="10000"/>
                          </a:schemeClr>
                        </a:solidFill>
                        <a:effectLst/>
                        <a:latin typeface="Times New Roman"/>
                      </a:endParaRPr>
                    </a:p>
                  </a:txBody>
                  <a:tcPr marL="7866" marR="7866" marT="7866" marB="0" anchor="ctr"/>
                </a:tc>
                <a:tc>
                  <a:txBody>
                    <a:bodyPr/>
                    <a:lstStyle/>
                    <a:p>
                      <a:pPr algn="l" fontAlgn="ctr"/>
                      <a:r>
                        <a:rPr lang="zh-TW" altLang="en-US" sz="2000" u="none" strike="noStrike" dirty="0">
                          <a:solidFill>
                            <a:schemeClr val="tx1">
                              <a:lumMod val="10000"/>
                            </a:schemeClr>
                          </a:solidFill>
                          <a:effectLst/>
                        </a:rPr>
                        <a:t>對產生試驗結果的材料、產品、系統或服務的一個或多個性質、特徵或性能進行辨別、測量和評估的過程。</a:t>
                      </a:r>
                      <a:endParaRPr lang="zh-TW" altLang="en-US" sz="2000" b="0" i="0" u="none" strike="noStrike" dirty="0">
                        <a:solidFill>
                          <a:schemeClr val="tx1">
                            <a:lumMod val="10000"/>
                          </a:schemeClr>
                        </a:solidFill>
                        <a:effectLst/>
                        <a:latin typeface="Times New Roman"/>
                      </a:endParaRPr>
                    </a:p>
                  </a:txBody>
                  <a:tcPr marL="7866" marR="7866" marT="7866" marB="0" anchor="ctr"/>
                </a:tc>
                <a:extLst>
                  <a:ext uri="{0D108BD9-81ED-4DB2-BD59-A6C34878D82A}">
                    <a16:rowId xmlns="" xmlns:a16="http://schemas.microsoft.com/office/drawing/2014/main" val="10000"/>
                  </a:ext>
                </a:extLst>
              </a:tr>
              <a:tr h="648290">
                <a:tc>
                  <a:txBody>
                    <a:bodyPr/>
                    <a:lstStyle/>
                    <a:p>
                      <a:pPr algn="l" fontAlgn="ctr"/>
                      <a:r>
                        <a:rPr lang="zh-TW" altLang="en-US" sz="2000" u="none" strike="noStrike" dirty="0">
                          <a:solidFill>
                            <a:schemeClr val="tx1">
                              <a:lumMod val="10000"/>
                            </a:schemeClr>
                          </a:solidFill>
                          <a:effectLst/>
                        </a:rPr>
                        <a:t>標準規範</a:t>
                      </a:r>
                      <a:r>
                        <a:rPr lang="en-US" altLang="zh-TW" sz="2000" u="none" strike="noStrike" dirty="0">
                          <a:solidFill>
                            <a:schemeClr val="tx1">
                              <a:lumMod val="10000"/>
                            </a:schemeClr>
                          </a:solidFill>
                          <a:effectLst/>
                        </a:rPr>
                        <a:t>(</a:t>
                      </a:r>
                      <a:r>
                        <a:rPr lang="en-US" sz="2000" u="none" strike="noStrike" dirty="0">
                          <a:solidFill>
                            <a:schemeClr val="tx1">
                              <a:lumMod val="10000"/>
                            </a:schemeClr>
                          </a:solidFill>
                          <a:effectLst/>
                        </a:rPr>
                        <a:t>Standard Specification)</a:t>
                      </a:r>
                      <a:endParaRPr lang="en-US" sz="2000" b="0" i="0" u="none" strike="noStrike" dirty="0">
                        <a:solidFill>
                          <a:schemeClr val="tx1">
                            <a:lumMod val="10000"/>
                          </a:schemeClr>
                        </a:solidFill>
                        <a:effectLst/>
                        <a:latin typeface="Times New Roman"/>
                      </a:endParaRPr>
                    </a:p>
                  </a:txBody>
                  <a:tcPr marL="7866" marR="7866" marT="7866" marB="0" anchor="ctr"/>
                </a:tc>
                <a:tc>
                  <a:txBody>
                    <a:bodyPr/>
                    <a:lstStyle/>
                    <a:p>
                      <a:pPr algn="l" fontAlgn="ctr"/>
                      <a:r>
                        <a:rPr lang="zh-TW" altLang="en-US" sz="2000" u="none" strike="noStrike" dirty="0">
                          <a:solidFill>
                            <a:schemeClr val="tx1">
                              <a:lumMod val="10000"/>
                            </a:schemeClr>
                          </a:solidFill>
                          <a:effectLst/>
                        </a:rPr>
                        <a:t>材料、產品、系統或服務滿足一套要求的精確說明，也包括如何滿足每項要求的程序。</a:t>
                      </a:r>
                      <a:endParaRPr lang="zh-TW" altLang="en-US" sz="2000" b="0" i="0" u="none" strike="noStrike" dirty="0">
                        <a:solidFill>
                          <a:schemeClr val="tx1">
                            <a:lumMod val="10000"/>
                          </a:schemeClr>
                        </a:solidFill>
                        <a:effectLst/>
                        <a:latin typeface="Times New Roman"/>
                      </a:endParaRPr>
                    </a:p>
                  </a:txBody>
                  <a:tcPr marL="7866" marR="7866" marT="7866" marB="0" anchor="ctr"/>
                </a:tc>
                <a:extLst>
                  <a:ext uri="{0D108BD9-81ED-4DB2-BD59-A6C34878D82A}">
                    <a16:rowId xmlns="" xmlns:a16="http://schemas.microsoft.com/office/drawing/2014/main" val="10001"/>
                  </a:ext>
                </a:extLst>
              </a:tr>
              <a:tr h="648290">
                <a:tc>
                  <a:txBody>
                    <a:bodyPr/>
                    <a:lstStyle/>
                    <a:p>
                      <a:pPr algn="l" fontAlgn="ctr"/>
                      <a:r>
                        <a:rPr lang="zh-TW" altLang="en-US" sz="2000" u="none" strike="noStrike" dirty="0">
                          <a:solidFill>
                            <a:schemeClr val="tx1">
                              <a:lumMod val="10000"/>
                            </a:schemeClr>
                          </a:solidFill>
                          <a:effectLst/>
                        </a:rPr>
                        <a:t>標準規程</a:t>
                      </a:r>
                      <a:r>
                        <a:rPr lang="en-US" altLang="zh-TW" sz="2000" u="none" strike="noStrike" dirty="0">
                          <a:solidFill>
                            <a:schemeClr val="tx1">
                              <a:lumMod val="10000"/>
                            </a:schemeClr>
                          </a:solidFill>
                          <a:effectLst/>
                        </a:rPr>
                        <a:t>(</a:t>
                      </a:r>
                      <a:r>
                        <a:rPr lang="en-US" sz="2000" u="none" strike="noStrike" dirty="0">
                          <a:solidFill>
                            <a:schemeClr val="tx1">
                              <a:lumMod val="10000"/>
                            </a:schemeClr>
                          </a:solidFill>
                          <a:effectLst/>
                        </a:rPr>
                        <a:t>Practice)</a:t>
                      </a:r>
                      <a:endParaRPr lang="en-US" sz="2000" b="0" i="0" u="none" strike="noStrike" dirty="0">
                        <a:solidFill>
                          <a:schemeClr val="tx1">
                            <a:lumMod val="10000"/>
                          </a:schemeClr>
                        </a:solidFill>
                        <a:effectLst/>
                        <a:latin typeface="Times New Roman"/>
                      </a:endParaRPr>
                    </a:p>
                  </a:txBody>
                  <a:tcPr marL="7866" marR="7866" marT="7866" marB="0" anchor="ctr"/>
                </a:tc>
                <a:tc>
                  <a:txBody>
                    <a:bodyPr/>
                    <a:lstStyle/>
                    <a:p>
                      <a:pPr algn="l" fontAlgn="ctr"/>
                      <a:r>
                        <a:rPr lang="zh-TW" altLang="en-US" sz="2000" u="none" strike="noStrike" dirty="0">
                          <a:solidFill>
                            <a:schemeClr val="tx1">
                              <a:lumMod val="10000"/>
                            </a:schemeClr>
                          </a:solidFill>
                          <a:effectLst/>
                        </a:rPr>
                        <a:t>執行一個或多個不產生試驗結果的特定操作或功能的確定的過程。</a:t>
                      </a:r>
                      <a:endParaRPr lang="zh-TW" altLang="en-US" sz="2000" b="0" i="0" u="none" strike="noStrike" dirty="0">
                        <a:solidFill>
                          <a:schemeClr val="tx1">
                            <a:lumMod val="10000"/>
                          </a:schemeClr>
                        </a:solidFill>
                        <a:effectLst/>
                        <a:latin typeface="Times New Roman"/>
                      </a:endParaRPr>
                    </a:p>
                  </a:txBody>
                  <a:tcPr marL="7866" marR="7866" marT="7866" marB="0" anchor="ctr"/>
                </a:tc>
                <a:extLst>
                  <a:ext uri="{0D108BD9-81ED-4DB2-BD59-A6C34878D82A}">
                    <a16:rowId xmlns="" xmlns:a16="http://schemas.microsoft.com/office/drawing/2014/main" val="10002"/>
                  </a:ext>
                </a:extLst>
              </a:tr>
              <a:tr h="648290">
                <a:tc>
                  <a:txBody>
                    <a:bodyPr/>
                    <a:lstStyle/>
                    <a:p>
                      <a:pPr algn="l" fontAlgn="ctr"/>
                      <a:r>
                        <a:rPr lang="zh-TW" altLang="en-US" sz="2000" u="none" strike="noStrike" dirty="0">
                          <a:solidFill>
                            <a:schemeClr val="tx1">
                              <a:lumMod val="10000"/>
                            </a:schemeClr>
                          </a:solidFill>
                          <a:effectLst/>
                        </a:rPr>
                        <a:t>標準術語</a:t>
                      </a:r>
                      <a:r>
                        <a:rPr lang="en-US" altLang="zh-TW" sz="2000" u="none" strike="noStrike" dirty="0">
                          <a:solidFill>
                            <a:schemeClr val="tx1">
                              <a:lumMod val="10000"/>
                            </a:schemeClr>
                          </a:solidFill>
                          <a:effectLst/>
                        </a:rPr>
                        <a:t>(</a:t>
                      </a:r>
                      <a:r>
                        <a:rPr lang="en-US" sz="2000" u="none" strike="noStrike" dirty="0">
                          <a:solidFill>
                            <a:schemeClr val="tx1">
                              <a:lumMod val="10000"/>
                            </a:schemeClr>
                          </a:solidFill>
                          <a:effectLst/>
                        </a:rPr>
                        <a:t>Terminology)</a:t>
                      </a:r>
                      <a:endParaRPr lang="en-US" sz="2000" b="0" i="0" u="none" strike="noStrike" dirty="0">
                        <a:solidFill>
                          <a:schemeClr val="tx1">
                            <a:lumMod val="10000"/>
                          </a:schemeClr>
                        </a:solidFill>
                        <a:effectLst/>
                        <a:latin typeface="Times New Roman"/>
                      </a:endParaRPr>
                    </a:p>
                  </a:txBody>
                  <a:tcPr marL="7866" marR="7866" marT="7866" marB="0" anchor="ctr"/>
                </a:tc>
                <a:tc>
                  <a:txBody>
                    <a:bodyPr/>
                    <a:lstStyle/>
                    <a:p>
                      <a:pPr algn="l" fontAlgn="ctr"/>
                      <a:r>
                        <a:rPr lang="zh-TW" altLang="en-US" sz="2000" u="none" strike="noStrike" dirty="0">
                          <a:solidFill>
                            <a:schemeClr val="tx1">
                              <a:lumMod val="10000"/>
                            </a:schemeClr>
                          </a:solidFill>
                          <a:effectLst/>
                        </a:rPr>
                        <a:t>由術語、術語定義、術語描述、符號說明、縮寫等組成的一個檔。</a:t>
                      </a:r>
                      <a:endParaRPr lang="zh-TW" altLang="en-US" sz="2000" b="0" i="0" u="none" strike="noStrike" dirty="0">
                        <a:solidFill>
                          <a:schemeClr val="tx1">
                            <a:lumMod val="10000"/>
                          </a:schemeClr>
                        </a:solidFill>
                        <a:effectLst/>
                        <a:latin typeface="Times New Roman"/>
                      </a:endParaRPr>
                    </a:p>
                  </a:txBody>
                  <a:tcPr marL="7866" marR="7866" marT="7866" marB="0" anchor="ctr"/>
                </a:tc>
                <a:extLst>
                  <a:ext uri="{0D108BD9-81ED-4DB2-BD59-A6C34878D82A}">
                    <a16:rowId xmlns="" xmlns:a16="http://schemas.microsoft.com/office/drawing/2014/main" val="10003"/>
                  </a:ext>
                </a:extLst>
              </a:tr>
              <a:tr h="551694">
                <a:tc>
                  <a:txBody>
                    <a:bodyPr/>
                    <a:lstStyle/>
                    <a:p>
                      <a:pPr algn="l" fontAlgn="ctr"/>
                      <a:r>
                        <a:rPr lang="zh-TW" altLang="en-US" sz="2000" u="none" strike="noStrike">
                          <a:solidFill>
                            <a:schemeClr val="tx1">
                              <a:lumMod val="10000"/>
                            </a:schemeClr>
                          </a:solidFill>
                          <a:effectLst/>
                        </a:rPr>
                        <a:t>標準指南</a:t>
                      </a:r>
                      <a:r>
                        <a:rPr lang="en-US" altLang="zh-TW" sz="2000" u="none" strike="noStrike">
                          <a:solidFill>
                            <a:schemeClr val="tx1">
                              <a:lumMod val="10000"/>
                            </a:schemeClr>
                          </a:solidFill>
                          <a:effectLst/>
                        </a:rPr>
                        <a:t>(</a:t>
                      </a:r>
                      <a:r>
                        <a:rPr lang="en-US" sz="2000" u="none" strike="noStrike">
                          <a:solidFill>
                            <a:schemeClr val="tx1">
                              <a:lumMod val="10000"/>
                            </a:schemeClr>
                          </a:solidFill>
                          <a:effectLst/>
                        </a:rPr>
                        <a:t>Guidance)</a:t>
                      </a:r>
                      <a:endParaRPr lang="en-US" sz="2000" b="0" i="0" u="none" strike="noStrike">
                        <a:solidFill>
                          <a:schemeClr val="tx1">
                            <a:lumMod val="10000"/>
                          </a:schemeClr>
                        </a:solidFill>
                        <a:effectLst/>
                        <a:latin typeface="Times New Roman"/>
                      </a:endParaRPr>
                    </a:p>
                  </a:txBody>
                  <a:tcPr marL="7866" marR="7866" marT="7866" marB="0" anchor="ctr"/>
                </a:tc>
                <a:tc>
                  <a:txBody>
                    <a:bodyPr/>
                    <a:lstStyle/>
                    <a:p>
                      <a:pPr algn="l" fontAlgn="ctr"/>
                      <a:r>
                        <a:rPr lang="zh-TW" altLang="en-US" sz="2000" b="0" i="0" u="none" strike="noStrike" dirty="0">
                          <a:solidFill>
                            <a:schemeClr val="tx1">
                              <a:lumMod val="10000"/>
                            </a:schemeClr>
                          </a:solidFill>
                          <a:effectLst/>
                          <a:latin typeface="Times New Roman"/>
                        </a:rPr>
                        <a:t>例如</a:t>
                      </a:r>
                      <a:r>
                        <a:rPr lang="en-US" altLang="zh-TW" sz="2000" b="0" i="0" u="none" strike="noStrike" dirty="0">
                          <a:solidFill>
                            <a:schemeClr val="tx1">
                              <a:lumMod val="10000"/>
                            </a:schemeClr>
                          </a:solidFill>
                          <a:effectLst/>
                          <a:latin typeface="Times New Roman"/>
                        </a:rPr>
                        <a:t>: F2974 - 17a</a:t>
                      </a:r>
                      <a:r>
                        <a:rPr lang="zh-TW" altLang="en-US" sz="2000" b="0" i="0" u="none" strike="noStrike" dirty="0">
                          <a:solidFill>
                            <a:schemeClr val="tx1">
                              <a:lumMod val="10000"/>
                            </a:schemeClr>
                          </a:solidFill>
                          <a:effectLst/>
                          <a:latin typeface="Times New Roman"/>
                        </a:rPr>
                        <a:t> 審核遊樂設施和設備的標準指南</a:t>
                      </a:r>
                    </a:p>
                  </a:txBody>
                  <a:tcPr marL="7866" marR="7866" marT="7866" marB="0" anchor="ctr"/>
                </a:tc>
                <a:extLst>
                  <a:ext uri="{0D108BD9-81ED-4DB2-BD59-A6C34878D82A}">
                    <a16:rowId xmlns="" xmlns:a16="http://schemas.microsoft.com/office/drawing/2014/main" val="10004"/>
                  </a:ext>
                </a:extLst>
              </a:tr>
              <a:tr h="648290">
                <a:tc>
                  <a:txBody>
                    <a:bodyPr/>
                    <a:lstStyle/>
                    <a:p>
                      <a:pPr algn="l" fontAlgn="ctr"/>
                      <a:r>
                        <a:rPr lang="zh-TW" altLang="en-US" sz="2000" u="none" strike="noStrike">
                          <a:solidFill>
                            <a:schemeClr val="tx1">
                              <a:lumMod val="10000"/>
                            </a:schemeClr>
                          </a:solidFill>
                          <a:effectLst/>
                        </a:rPr>
                        <a:t>標準分類</a:t>
                      </a:r>
                      <a:r>
                        <a:rPr lang="en-US" altLang="zh-TW" sz="2000" u="none" strike="noStrike">
                          <a:solidFill>
                            <a:schemeClr val="tx1">
                              <a:lumMod val="10000"/>
                            </a:schemeClr>
                          </a:solidFill>
                          <a:effectLst/>
                        </a:rPr>
                        <a:t>(</a:t>
                      </a:r>
                      <a:r>
                        <a:rPr lang="en-US" sz="2000" u="none" strike="noStrike">
                          <a:solidFill>
                            <a:schemeClr val="tx1">
                              <a:lumMod val="10000"/>
                            </a:schemeClr>
                          </a:solidFill>
                          <a:effectLst/>
                        </a:rPr>
                        <a:t>Standard Classification)</a:t>
                      </a:r>
                      <a:endParaRPr lang="en-US" sz="2000" b="0" i="0" u="none" strike="noStrike">
                        <a:solidFill>
                          <a:schemeClr val="tx1">
                            <a:lumMod val="10000"/>
                          </a:schemeClr>
                        </a:solidFill>
                        <a:effectLst/>
                        <a:latin typeface="Times New Roman"/>
                      </a:endParaRPr>
                    </a:p>
                  </a:txBody>
                  <a:tcPr marL="7866" marR="7866" marT="7866" marB="0" anchor="ctr"/>
                </a:tc>
                <a:tc>
                  <a:txBody>
                    <a:bodyPr/>
                    <a:lstStyle/>
                    <a:p>
                      <a:pPr algn="l" fontAlgn="ctr"/>
                      <a:r>
                        <a:rPr lang="zh-TW" altLang="en-US" sz="2000" u="none" strike="noStrike" dirty="0">
                          <a:solidFill>
                            <a:schemeClr val="tx1">
                              <a:lumMod val="10000"/>
                            </a:schemeClr>
                          </a:solidFill>
                          <a:effectLst/>
                        </a:rPr>
                        <a:t>基於類似的特徵，例如</a:t>
                      </a:r>
                      <a:r>
                        <a:rPr lang="en-US" altLang="zh-TW" sz="2000" u="none" strike="noStrike" dirty="0">
                          <a:solidFill>
                            <a:schemeClr val="tx1">
                              <a:lumMod val="10000"/>
                            </a:schemeClr>
                          </a:solidFill>
                          <a:effectLst/>
                        </a:rPr>
                        <a:t>:</a:t>
                      </a:r>
                      <a:r>
                        <a:rPr lang="zh-TW" altLang="en-US" sz="2000" u="none" strike="noStrike" dirty="0">
                          <a:solidFill>
                            <a:schemeClr val="tx1">
                              <a:lumMod val="10000"/>
                            </a:schemeClr>
                          </a:solidFill>
                          <a:effectLst/>
                        </a:rPr>
                        <a:t>成分、原產地、性質或用途進行有系統的分組及劃分。範例</a:t>
                      </a:r>
                      <a:r>
                        <a:rPr lang="en-US" altLang="zh-TW" sz="2000" u="none" strike="noStrike" dirty="0">
                          <a:solidFill>
                            <a:schemeClr val="tx1">
                              <a:lumMod val="10000"/>
                            </a:schemeClr>
                          </a:solidFill>
                          <a:effectLst/>
                        </a:rPr>
                        <a:t>:</a:t>
                      </a:r>
                      <a:r>
                        <a:rPr lang="zh-TW" altLang="en-US" sz="2000" u="none" strike="noStrike" dirty="0">
                          <a:solidFill>
                            <a:schemeClr val="tx1">
                              <a:lumMod val="10000"/>
                            </a:schemeClr>
                          </a:solidFill>
                          <a:effectLst/>
                        </a:rPr>
                        <a:t> </a:t>
                      </a:r>
                      <a:r>
                        <a:rPr lang="en-US" altLang="zh-TW" sz="2000" u="none" strike="noStrike" dirty="0">
                          <a:solidFill>
                            <a:schemeClr val="tx1">
                              <a:lumMod val="10000"/>
                            </a:schemeClr>
                          </a:solidFill>
                          <a:effectLst/>
                        </a:rPr>
                        <a:t>D 2000-05</a:t>
                      </a:r>
                      <a:r>
                        <a:rPr lang="zh-TW" altLang="en-US" sz="2000" u="none" strike="noStrike" dirty="0">
                          <a:solidFill>
                            <a:schemeClr val="tx1">
                              <a:lumMod val="10000"/>
                            </a:schemeClr>
                          </a:solidFill>
                          <a:effectLst/>
                        </a:rPr>
                        <a:t>汽車應用的橡膠製品的標準分類系統</a:t>
                      </a:r>
                      <a:endParaRPr lang="zh-TW" altLang="en-US" sz="2000" b="0" i="0" u="none" strike="noStrike" dirty="0">
                        <a:solidFill>
                          <a:schemeClr val="tx1">
                            <a:lumMod val="10000"/>
                          </a:schemeClr>
                        </a:solidFill>
                        <a:effectLst/>
                        <a:latin typeface="Times New Roman"/>
                      </a:endParaRPr>
                    </a:p>
                  </a:txBody>
                  <a:tcPr marL="7866" marR="7866" marT="7866"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139429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ASTM">
  <a:themeElements>
    <a:clrScheme name="Custom 52">
      <a:dk1>
        <a:srgbClr val="CEDBE6"/>
      </a:dk1>
      <a:lt1>
        <a:srgbClr val="F4FAF8"/>
      </a:lt1>
      <a:dk2>
        <a:srgbClr val="243748"/>
      </a:dk2>
      <a:lt2>
        <a:srgbClr val="CEDBE6"/>
      </a:lt2>
      <a:accent1>
        <a:srgbClr val="19265B"/>
      </a:accent1>
      <a:accent2>
        <a:srgbClr val="58B6C0"/>
      </a:accent2>
      <a:accent3>
        <a:srgbClr val="243748"/>
      </a:accent3>
      <a:accent4>
        <a:srgbClr val="A6D3E6"/>
      </a:accent4>
      <a:accent5>
        <a:srgbClr val="84ACB6"/>
      </a:accent5>
      <a:accent6>
        <a:srgbClr val="2683C6"/>
      </a:accent6>
      <a:hlink>
        <a:srgbClr val="6B9F25"/>
      </a:hlink>
      <a:folHlink>
        <a:srgbClr val="9F671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ASTM" id="{2A79C4E5-F777-4ADC-AA46-4FB07FEE75C3}" vid="{8D0350A1-A9C3-4689-9C26-C4FF05A6C355}"/>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18093</TotalTime>
  <Words>2652</Words>
  <Application>Microsoft Office PowerPoint</Application>
  <PresentationFormat>自訂</PresentationFormat>
  <Paragraphs>367</Paragraphs>
  <Slides>46</Slides>
  <Notes>20</Notes>
  <HiddenSlides>0</HiddenSlides>
  <MMClips>0</MMClips>
  <ScaleCrop>false</ScaleCrop>
  <HeadingPairs>
    <vt:vector size="4" baseType="variant">
      <vt:variant>
        <vt:lpstr>佈景主題</vt:lpstr>
      </vt:variant>
      <vt:variant>
        <vt:i4>1</vt:i4>
      </vt:variant>
      <vt:variant>
        <vt:lpstr>投影片標題</vt:lpstr>
      </vt:variant>
      <vt:variant>
        <vt:i4>46</vt:i4>
      </vt:variant>
    </vt:vector>
  </HeadingPairs>
  <TitlesOfParts>
    <vt:vector size="47" baseType="lpstr">
      <vt:lpstr>ASTM</vt:lpstr>
      <vt:lpstr> </vt:lpstr>
      <vt:lpstr>簡報大綱</vt:lpstr>
      <vt:lpstr>PowerPoint 簡報</vt:lpstr>
      <vt:lpstr>組織介紹</vt:lpstr>
      <vt:lpstr>ASTM 技術標準涵蓋領域</vt:lpstr>
      <vt:lpstr>ASTM 技術標準委員會</vt:lpstr>
      <vt:lpstr>PowerPoint 簡報</vt:lpstr>
      <vt:lpstr>標準介紹</vt:lpstr>
      <vt:lpstr>標準型式</vt:lpstr>
      <vt:lpstr>ASTM標準在台灣</vt:lpstr>
      <vt:lpstr>標準編號</vt:lpstr>
      <vt:lpstr>標準編號分類代碼</vt:lpstr>
      <vt:lpstr>標準在學術領域之應用</vt:lpstr>
      <vt:lpstr>ASTM 標準新訊</vt:lpstr>
      <vt:lpstr>ASTM 標準新訊</vt:lpstr>
      <vt:lpstr>PowerPoint 簡報</vt:lpstr>
      <vt:lpstr>ASTM COMPASS 收錄內容介紹 </vt:lpstr>
      <vt:lpstr>ASTM COMPASS標準資料庫-提供全球即時的標準內容</vt:lpstr>
      <vt:lpstr>ASTM Digital Library 數位圖書館</vt:lpstr>
      <vt:lpstr>專業技術報告 Symposia Papers &amp; STPs</vt:lpstr>
      <vt:lpstr>手冊與專書  Manuals, Monographs, &amp; Data Series</vt:lpstr>
      <vt:lpstr>期刊 JOURNALS-9本期刊</vt:lpstr>
      <vt:lpstr>其他歷史文獻收錄</vt:lpstr>
      <vt:lpstr>ASTM Training and E-Learning - 實踐標準的培訓</vt:lpstr>
      <vt:lpstr>資料庫特色</vt:lpstr>
      <vt:lpstr>PowerPoint 簡報</vt:lpstr>
      <vt:lpstr>登入 Astm compass 首頁</vt:lpstr>
      <vt:lpstr>檢索功能列</vt:lpstr>
      <vt:lpstr>檢索頁面</vt:lpstr>
      <vt:lpstr>標準瀏覽</vt:lpstr>
      <vt:lpstr>標準範例</vt:lpstr>
      <vt:lpstr>下載之文件均有授權單位詳細資料</vt:lpstr>
      <vt:lpstr>實際操作</vt:lpstr>
      <vt:lpstr>個人化設定</vt:lpstr>
      <vt:lpstr>My Annotation 我的註解</vt:lpstr>
      <vt:lpstr>My bookmarks 我的書籤</vt:lpstr>
      <vt:lpstr>My saved searches 儲存檢索結果</vt:lpstr>
      <vt:lpstr>My group 我的群組</vt:lpstr>
      <vt:lpstr>Standards shared with me 標準協作邀請</vt:lpstr>
      <vt:lpstr>PUBLICATIONS shared with me 其他文件協作邀請</vt:lpstr>
      <vt:lpstr>Track changes 追蹤文檔變更(每週發信通知)</vt:lpstr>
      <vt:lpstr>Subscription detail 訂閱訊息</vt:lpstr>
      <vt:lpstr>Hyper link  ASTM標準超連結</vt:lpstr>
      <vt:lpstr>ASTM Mobile app</vt:lpstr>
      <vt:lpstr>注意事項</vt:lpstr>
      <vt:lpstr>Thank you!</vt:lpstr>
    </vt:vector>
  </TitlesOfParts>
  <Company>Hinton Information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ASTM COMPASS</dc:title>
  <dc:creator>Andrew.Cheng</dc:creator>
  <cp:lastModifiedBy>Sharon.Hsu</cp:lastModifiedBy>
  <cp:revision>268</cp:revision>
  <dcterms:created xsi:type="dcterms:W3CDTF">2014-12-12T04:02:22Z</dcterms:created>
  <dcterms:modified xsi:type="dcterms:W3CDTF">2020-06-05T07:51:34Z</dcterms:modified>
</cp:coreProperties>
</file>